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47.xml" ContentType="application/vnd.openxmlformats-officedocument.presentationml.slide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notesSlides/notesSlide2.xml" ContentType="application/vnd.openxmlformats-officedocument.presentationml.notesSlide+xml"/>
  <Override PartName="/ppt/theme/themeOverride12.xml" ContentType="application/vnd.openxmlformats-officedocument.themeOverride+xml"/>
  <Override PartName="/ppt/slides/slide36.xml" ContentType="application/vnd.openxmlformats-officedocument.presentationml.slide+xml"/>
  <Override PartName="/ppt/slideLayouts/slideLayout46.xml" ContentType="application/vnd.openxmlformats-officedocument.presentationml.slideLayout+xml"/>
  <Override PartName="/ppt/slides/slide25.xml" ContentType="application/vnd.openxmlformats-officedocument.presentationml.slid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Override1.xml" ContentType="application/vnd.openxmlformats-officedocument.themeOverride+xml"/>
  <Override PartName="/ppt/charts/chart13.xml" ContentType="application/vnd.openxmlformats-officedocument.drawingml.chart+xml"/>
  <Override PartName="/ppt/charts/chart24.xml" ContentType="application/vnd.openxmlformats-officedocument.drawingml.chart+xml"/>
  <Override PartName="/ppt/tableStyles.xml" ContentType="application/vnd.openxmlformats-officedocument.presentationml.tableStyles+xml"/>
  <Default Extension="xlsx" ContentType="application/vnd.openxmlformats-officedocument.spreadsheetml.sheet"/>
  <Override PartName="/ppt/charts/chart3.xml" ContentType="application/vnd.openxmlformats-officedocument.drawingml.chart+xml"/>
  <Override PartName="/ppt/drawings/drawing7.xml" ContentType="application/vnd.openxmlformats-officedocument.drawingml.chartshapes+xml"/>
  <Override PartName="/ppt/diagrams/layout1.xml" ContentType="application/vnd.openxmlformats-officedocument.drawingml.diagramLayout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76.xml" ContentType="application/vnd.openxmlformats-officedocument.presentationml.slideLayout+xml"/>
  <Default Extension="png" ContentType="image/png"/>
  <Override PartName="/ppt/drawings/drawing3.xml" ContentType="application/vnd.openxmlformats-officedocument.drawingml.chartshapes+xml"/>
  <Override PartName="/ppt/notesSlides/notesSlide3.xml" ContentType="application/vnd.openxmlformats-officedocument.presentationml.notesSlide+xml"/>
  <Override PartName="/ppt/charts/chart29.xml" ContentType="application/vnd.openxmlformats-officedocument.drawingml.chart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5.xml" ContentType="application/vnd.openxmlformats-officedocument.presentationml.slideLayout+xml"/>
  <Override PartName="/ppt/charts/chart18.xml" ContentType="application/vnd.openxmlformats-officedocument.drawingml.chart+xml"/>
  <Override PartName="/ppt/theme/themeOverride6.xml" ContentType="application/vnd.openxmlformats-officedocument.themeOverr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72.xml" ContentType="application/vnd.openxmlformats-officedocument.presentationml.slideLayout+xml"/>
  <Override PartName="/ppt/charts/chart25.xml" ContentType="application/vnd.openxmlformats-officedocument.drawingml.chart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Override2.xml" ContentType="application/vnd.openxmlformats-officedocument.themeOverride+xml"/>
  <Override PartName="/ppt/charts/chart14.xml" ContentType="application/vnd.openxmlformats-officedocument.drawingml.chart+xml"/>
  <Override PartName="/ppt/charts/chart32.xml" ContentType="application/vnd.openxmlformats-officedocument.drawingml.char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50.xml" ContentType="application/vnd.openxmlformats-officedocument.presentationml.slideLayout+xml"/>
  <Override PartName="/ppt/charts/chart8.xml" ContentType="application/vnd.openxmlformats-officedocument.drawingml.chart+xml"/>
  <Override PartName="/ppt/charts/chart21.xml" ContentType="application/vnd.openxmlformats-officedocument.drawingml.chart+xml"/>
  <Override PartName="/ppt/slideLayouts/slideLayout10.xml" ContentType="application/vnd.openxmlformats-officedocument.presentationml.slideLayout+xml"/>
  <Default Extension="gif" ContentType="image/gif"/>
  <Override PartName="/ppt/charts/chart10.xml" ContentType="application/vnd.openxmlformats-officedocument.drawingml.chart+xml"/>
  <Override PartName="/ppt/diagrams/layout2.xml" ContentType="application/vnd.openxmlformats-officedocument.drawingml.diagramLayout+xml"/>
  <Override PartName="/ppt/charts/chart4.xml" ContentType="application/vnd.openxmlformats-officedocument.drawingml.chart+xml"/>
  <Override PartName="/ppt/drawings/drawing8.xml" ContentType="application/vnd.openxmlformats-officedocument.drawingml.chartshapes+xml"/>
  <Override PartName="/ppt/slideMasters/slideMaster5.xml" ContentType="application/vnd.openxmlformats-officedocument.presentationml.slideMaster+xml"/>
  <Override PartName="/ppt/slides/slide49.xml" ContentType="application/vnd.openxmlformats-officedocument.presentationml.slide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drawings/drawing4.xml" ContentType="application/vnd.openxmlformats-officedocument.drawingml.chartshapes+xml"/>
  <Override PartName="/ppt/theme/themeOverride7.xml" ContentType="application/vnd.openxmlformats-officedocument.themeOverr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charts/chart19.xml" ContentType="application/vnd.openxmlformats-officedocument.drawingml.chart+xml"/>
  <Override PartName="/ppt/theme/themeOverride10.xml" ContentType="application/vnd.openxmlformats-officedocument.themeOverr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theme/themeOverride3.xml" ContentType="application/vnd.openxmlformats-officedocument.themeOverride+xml"/>
  <Override PartName="/ppt/charts/chart26.xml" ContentType="application/vnd.openxmlformats-officedocument.drawingml.chart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charts/chart15.xml" ContentType="application/vnd.openxmlformats-officedocument.drawingml.char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charts/chart22.xml" ContentType="application/vnd.openxmlformats-officedocument.drawingml.chart+xml"/>
  <Override PartName="/ppt/drawings/drawing9.xml" ContentType="application/vnd.openxmlformats-officedocument.drawingml.chartshapes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drawings/drawing5.xml" ContentType="application/vnd.openxmlformats-officedocument.drawingml.chartshapes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notesSlides/notesSlide1.xml" ContentType="application/vnd.openxmlformats-officedocument.presentationml.notesSlide+xml"/>
  <Override PartName="/ppt/theme/themeOverride8.xml" ContentType="application/vnd.openxmlformats-officedocument.themeOverride+xml"/>
  <Override PartName="/ppt/theme/themeOverride11.xml" ContentType="application/vnd.openxmlformats-officedocument.themeOverride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drawings/drawing1.xml" ContentType="application/vnd.openxmlformats-officedocument.drawingml.chartshapes+xml"/>
  <Override PartName="/ppt/diagrams/drawing1.xml" ContentType="application/vnd.ms-office.drawingml.diagramDrawing+xml"/>
  <Override PartName="/ppt/charts/chart27.xml" ContentType="application/vnd.openxmlformats-officedocument.drawingml.chart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Layouts/slideLayout16.xml" ContentType="application/vnd.openxmlformats-officedocument.presentationml.slideLayout+xml"/>
  <Default Extension="jpeg" ContentType="image/jpeg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charts/chart16.xml" ContentType="application/vnd.openxmlformats-officedocument.drawingml.chart+xml"/>
  <Override PartName="/ppt/theme/themeOverride4.xml" ContentType="application/vnd.openxmlformats-officedocument.themeOverride+xml"/>
  <Override PartName="/ppt/diagrams/quickStyle1.xml" ContentType="application/vnd.openxmlformats-officedocument.drawingml.diagramStyle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charts/chart23.xml" ContentType="application/vnd.openxmlformats-officedocument.drawingml.chart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charts/chart12.xml" ContentType="application/vnd.openxmlformats-officedocument.drawingml.chart+xml"/>
  <Override PartName="/ppt/charts/chart30.xml" ContentType="application/vnd.openxmlformats-officedocument.drawingml.chart+xml"/>
  <Override PartName="/ppt/charts/chart6.xml" ContentType="application/vnd.openxmlformats-officedocument.drawingml.chart+xml"/>
  <Override PartName="/ppt/slideMasters/slideMaster7.xml" ContentType="application/vnd.openxmlformats-officedocument.presentationml.slideMaster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Layouts/slideLayout68.xml" ContentType="application/vnd.openxmlformats-officedocument.presentationml.slideLayout+xml"/>
  <Override PartName="/ppt/charts/chart2.xml" ContentType="application/vnd.openxmlformats-officedocument.drawingml.chart+xml"/>
  <Override PartName="/ppt/drawings/drawing6.xml" ContentType="application/vnd.openxmlformats-officedocument.drawingml.chartshapes+xml"/>
  <Override PartName="/ppt/theme/themeOverride9.xml" ContentType="application/vnd.openxmlformats-officedocument.themeOverride+xml"/>
  <Override PartName="/ppt/diagrams/data1.xml" ContentType="application/vnd.openxmlformats-officedocument.drawingml.diagramData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drawings/drawing2.xml" ContentType="application/vnd.openxmlformats-officedocument.drawingml.chartshapes+xml"/>
  <Override PartName="/ppt/theme/themeOverride5.xml" ContentType="application/vnd.openxmlformats-officedocument.themeOverride+xml"/>
  <Override PartName="/ppt/charts/chart28.xml" ContentType="application/vnd.openxmlformats-officedocument.drawingml.chart+xml"/>
  <Override PartName="/ppt/diagrams/quickStyle2.xml" ContentType="application/vnd.openxmlformats-officedocument.drawingml.diagramStyl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53.xml" ContentType="application/vnd.openxmlformats-officedocument.presentationml.slideLayout+xml"/>
  <Override PartName="/ppt/charts/chart17.xml" ContentType="application/vnd.openxmlformats-officedocument.drawingml.chart+xml"/>
  <Override PartName="/ppt/slides/slide32.xml" ContentType="application/vnd.openxmlformats-officedocument.presentationml.slide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charts/chart31.xml" ContentType="application/vnd.openxmlformats-officedocument.drawingml.chart+xml"/>
  <Override PartName="/ppt/charts/chart7.xml" ContentType="application/vnd.openxmlformats-officedocument.drawingml.chart+xml"/>
  <Override PartName="/ppt/charts/chart20.xml" ContentType="application/vnd.openxmlformats-officedocument.drawingml.char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0" r:id="rId1"/>
    <p:sldMasterId id="2147483762" r:id="rId2"/>
    <p:sldMasterId id="2147483786" r:id="rId3"/>
    <p:sldMasterId id="2147483810" r:id="rId4"/>
    <p:sldMasterId id="2147483822" r:id="rId5"/>
    <p:sldMasterId id="2147483834" r:id="rId6"/>
    <p:sldMasterId id="2147483846" r:id="rId7"/>
  </p:sldMasterIdLst>
  <p:notesMasterIdLst>
    <p:notesMasterId r:id="rId58"/>
  </p:notesMasterIdLst>
  <p:sldIdLst>
    <p:sldId id="434" r:id="rId8"/>
    <p:sldId id="435" r:id="rId9"/>
    <p:sldId id="439" r:id="rId10"/>
    <p:sldId id="485" r:id="rId11"/>
    <p:sldId id="479" r:id="rId12"/>
    <p:sldId id="436" r:id="rId13"/>
    <p:sldId id="536" r:id="rId14"/>
    <p:sldId id="537" r:id="rId15"/>
    <p:sldId id="438" r:id="rId16"/>
    <p:sldId id="441" r:id="rId17"/>
    <p:sldId id="440" r:id="rId18"/>
    <p:sldId id="442" r:id="rId19"/>
    <p:sldId id="443" r:id="rId20"/>
    <p:sldId id="505" r:id="rId21"/>
    <p:sldId id="506" r:id="rId22"/>
    <p:sldId id="507" r:id="rId23"/>
    <p:sldId id="510" r:id="rId24"/>
    <p:sldId id="511" r:id="rId25"/>
    <p:sldId id="512" r:id="rId26"/>
    <p:sldId id="513" r:id="rId27"/>
    <p:sldId id="508" r:id="rId28"/>
    <p:sldId id="509" r:id="rId29"/>
    <p:sldId id="448" r:id="rId30"/>
    <p:sldId id="486" r:id="rId31"/>
    <p:sldId id="451" r:id="rId32"/>
    <p:sldId id="452" r:id="rId33"/>
    <p:sldId id="453" r:id="rId34"/>
    <p:sldId id="454" r:id="rId35"/>
    <p:sldId id="455" r:id="rId36"/>
    <p:sldId id="459" r:id="rId37"/>
    <p:sldId id="460" r:id="rId38"/>
    <p:sldId id="461" r:id="rId39"/>
    <p:sldId id="462" r:id="rId40"/>
    <p:sldId id="456" r:id="rId41"/>
    <p:sldId id="463" r:id="rId42"/>
    <p:sldId id="525" r:id="rId43"/>
    <p:sldId id="526" r:id="rId44"/>
    <p:sldId id="464" r:id="rId45"/>
    <p:sldId id="527" r:id="rId46"/>
    <p:sldId id="528" r:id="rId47"/>
    <p:sldId id="458" r:id="rId48"/>
    <p:sldId id="529" r:id="rId49"/>
    <p:sldId id="530" r:id="rId50"/>
    <p:sldId id="531" r:id="rId51"/>
    <p:sldId id="533" r:id="rId52"/>
    <p:sldId id="504" r:id="rId53"/>
    <p:sldId id="538" r:id="rId54"/>
    <p:sldId id="532" r:id="rId55"/>
    <p:sldId id="474" r:id="rId56"/>
    <p:sldId id="475" r:id="rId57"/>
  </p:sldIdLst>
  <p:sldSz cx="9144000" cy="6858000" type="screen4x3"/>
  <p:notesSz cx="6797675" cy="99266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663300"/>
    <a:srgbClr val="990000"/>
    <a:srgbClr val="FFFFCC"/>
    <a:srgbClr val="9933FF"/>
    <a:srgbClr val="EBE1EB"/>
    <a:srgbClr val="9999FF"/>
    <a:srgbClr val="FF9900"/>
    <a:srgbClr val="FFCCFF"/>
    <a:srgbClr val="FF5B5B"/>
    <a:srgbClr val="CC99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E25E649-3F16-4E02-A733-19D2CDBF48F0}" styleName="Средний стиль 3 -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8FD4443E-F989-4FC4-A0C8-D5A2AF1F390B}" styleName="Темный стиль 1 - акцент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2762" autoAdjust="0"/>
    <p:restoredTop sz="95287" autoAdjust="0"/>
  </p:normalViewPr>
  <p:slideViewPr>
    <p:cSldViewPr>
      <p:cViewPr>
        <p:scale>
          <a:sx n="90" d="100"/>
          <a:sy n="90" d="100"/>
        </p:scale>
        <p:origin x="-2244" y="-5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05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2610" y="-108"/>
      </p:cViewPr>
      <p:guideLst>
        <p:guide orient="horz" pos="3127"/>
        <p:guide pos="214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slide" Target="slides/slide32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slide" Target="slides/slide35.xml"/><Relationship Id="rId47" Type="http://schemas.openxmlformats.org/officeDocument/2006/relationships/slide" Target="slides/slide40.xml"/><Relationship Id="rId50" Type="http://schemas.openxmlformats.org/officeDocument/2006/relationships/slide" Target="slides/slide43.xml"/><Relationship Id="rId55" Type="http://schemas.openxmlformats.org/officeDocument/2006/relationships/slide" Target="slides/slide48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41" Type="http://schemas.openxmlformats.org/officeDocument/2006/relationships/slide" Target="slides/slide34.xml"/><Relationship Id="rId54" Type="http://schemas.openxmlformats.org/officeDocument/2006/relationships/slide" Target="slides/slide47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slide" Target="slides/slide33.xml"/><Relationship Id="rId45" Type="http://schemas.openxmlformats.org/officeDocument/2006/relationships/slide" Target="slides/slide38.xml"/><Relationship Id="rId53" Type="http://schemas.openxmlformats.org/officeDocument/2006/relationships/slide" Target="slides/slide46.xml"/><Relationship Id="rId58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49" Type="http://schemas.openxmlformats.org/officeDocument/2006/relationships/slide" Target="slides/slide42.xml"/><Relationship Id="rId57" Type="http://schemas.openxmlformats.org/officeDocument/2006/relationships/slide" Target="slides/slide50.xml"/><Relationship Id="rId61" Type="http://schemas.openxmlformats.org/officeDocument/2006/relationships/theme" Target="theme/theme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4" Type="http://schemas.openxmlformats.org/officeDocument/2006/relationships/slide" Target="slides/slide37.xml"/><Relationship Id="rId52" Type="http://schemas.openxmlformats.org/officeDocument/2006/relationships/slide" Target="slides/slide45.xml"/><Relationship Id="rId60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slide" Target="slides/slide36.xml"/><Relationship Id="rId48" Type="http://schemas.openxmlformats.org/officeDocument/2006/relationships/slide" Target="slides/slide41.xml"/><Relationship Id="rId56" Type="http://schemas.openxmlformats.org/officeDocument/2006/relationships/slide" Target="slides/slide49.xml"/><Relationship Id="rId8" Type="http://schemas.openxmlformats.org/officeDocument/2006/relationships/slide" Target="slides/slide1.xml"/><Relationship Id="rId51" Type="http://schemas.openxmlformats.org/officeDocument/2006/relationships/slide" Target="slides/slide44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slide" Target="slides/slide39.xml"/><Relationship Id="rId59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1.xlsx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12.xlsx"/><Relationship Id="rId1" Type="http://schemas.openxmlformats.org/officeDocument/2006/relationships/image" Target="../media/image30.jpeg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4.xlsx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Office_Excel15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6.xlsx"/></Relationships>
</file>

<file path=ppt/charts/_rels/chart1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_____Microsoft_Office_Excel17.xlsx"/></Relationships>
</file>

<file path=ppt/charts/_rels/chart1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_____Microsoft_Office_Excel18.xlsx"/></Relationships>
</file>

<file path=ppt/charts/_rels/chart1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_____Microsoft_Office_Excel19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2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package" Target="../embeddings/_____Microsoft_Office_Excel20.xlsx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7.xml"/><Relationship Id="rId2" Type="http://schemas.openxmlformats.org/officeDocument/2006/relationships/package" Target="../embeddings/_____Microsoft_Office_Excel21.xlsx"/><Relationship Id="rId1" Type="http://schemas.openxmlformats.org/officeDocument/2006/relationships/themeOverride" Target="../theme/themeOverride3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8.xml"/><Relationship Id="rId2" Type="http://schemas.openxmlformats.org/officeDocument/2006/relationships/package" Target="../embeddings/_____Microsoft_Office_Excel22.xlsx"/><Relationship Id="rId1" Type="http://schemas.openxmlformats.org/officeDocument/2006/relationships/themeOverride" Target="../theme/themeOverride4.xml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oleObject" Target="file:///F:\&#1041;&#1102;&#1076;&#1078;&#1077;&#1090;%20&#1076;&#1083;&#1103;%20&#1075;&#1088;&#1072;&#1078;&#1076;&#1072;&#1085;\&#1040;&#1085;&#1072;&#1083;&#1080;&#1079;%20&#1082;%20&#1075;&#1086;&#1076;&#1086;&#1074;&#1086;&#1084;&#1091;%202013.xls" TargetMode="External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3.xlsx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4.xlsx"/></Relationships>
</file>

<file path=ppt/charts/_rels/chart2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9.xml"/><Relationship Id="rId1" Type="http://schemas.openxmlformats.org/officeDocument/2006/relationships/package" Target="../embeddings/_____Microsoft_Office_Excel25.xlsx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6.xlsx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7.xlsx"/></Relationships>
</file>

<file path=ppt/charts/_rels/chart2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8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3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9.xlsx"/></Relationships>
</file>

<file path=ppt/charts/_rels/chart3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0.xlsx"/></Relationships>
</file>

<file path=ppt/charts/_rels/chart3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1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dLbls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Val val="1"/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2020</c:v>
                </c:pt>
                <c:pt idx="1">
                  <c:v>2021</c:v>
                </c:pt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36123</c:v>
                </c:pt>
                <c:pt idx="1">
                  <c:v>39002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dLbls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Val val="1"/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2020</c:v>
                </c:pt>
                <c:pt idx="1">
                  <c:v>2021</c:v>
                </c:pt>
              </c:numCache>
            </c:num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15462</c:v>
                </c:pt>
                <c:pt idx="1">
                  <c:v>16364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dLbls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Val val="1"/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2020</c:v>
                </c:pt>
                <c:pt idx="1">
                  <c:v>2021</c:v>
                </c:pt>
              </c:numCache>
            </c:num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11795</c:v>
                </c:pt>
                <c:pt idx="1">
                  <c:v>12189</c:v>
                </c:pt>
              </c:numCache>
            </c:numRef>
          </c:val>
        </c:ser>
        <c:axId val="148391040"/>
        <c:axId val="148392576"/>
      </c:barChart>
      <c:catAx>
        <c:axId val="148391040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148392576"/>
        <c:crosses val="autoZero"/>
        <c:auto val="1"/>
        <c:lblAlgn val="ctr"/>
        <c:lblOffset val="100"/>
      </c:catAx>
      <c:valAx>
        <c:axId val="148392576"/>
        <c:scaling>
          <c:orientation val="minMax"/>
        </c:scaling>
        <c:delete val="1"/>
        <c:axPos val="l"/>
        <c:majorGridlines/>
        <c:numFmt formatCode="General" sourceLinked="1"/>
        <c:tickLblPos val="none"/>
        <c:crossAx val="148391040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 b="1"/>
      </a:pPr>
      <a:endParaRPr lang="ru-RU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>
                <a:solidFill>
                  <a:srgbClr val="C00000"/>
                </a:solidFill>
              </a:defRPr>
            </a:pPr>
            <a:r>
              <a:rPr lang="ru-RU" dirty="0" smtClean="0">
                <a:solidFill>
                  <a:srgbClr val="C00000"/>
                </a:solidFill>
              </a:rPr>
              <a:t>2017 </a:t>
            </a:r>
            <a:r>
              <a:rPr lang="ru-RU" dirty="0">
                <a:solidFill>
                  <a:srgbClr val="C00000"/>
                </a:solidFill>
              </a:rPr>
              <a:t>год</a:t>
            </a:r>
          </a:p>
        </c:rich>
      </c:tx>
      <c:layout>
        <c:manualLayout>
          <c:xMode val="edge"/>
          <c:yMode val="edge"/>
          <c:x val="4.3021571152607872E-2"/>
          <c:y val="2.4806036005212532E-2"/>
        </c:manualLayout>
      </c:layout>
    </c:title>
    <c:view3D>
      <c:rotX val="75"/>
      <c:perspective val="30"/>
    </c:view3D>
    <c:plotArea>
      <c:layout>
        <c:manualLayout>
          <c:layoutTarget val="inner"/>
          <c:xMode val="edge"/>
          <c:yMode val="edge"/>
          <c:x val="8.4747146709967765E-4"/>
          <c:y val="0.10773632550988389"/>
          <c:w val="0.64186514880035839"/>
          <c:h val="0.867218042126639"/>
        </c:manualLayout>
      </c:layout>
      <c:pie3DChart>
        <c:varyColors val="1"/>
      </c:pie3DChart>
    </c:plotArea>
    <c:legend>
      <c:legendPos val="r"/>
      <c:layout>
        <c:manualLayout>
          <c:xMode val="edge"/>
          <c:yMode val="edge"/>
          <c:x val="0.6017528602891159"/>
          <c:y val="0.16125258111362173"/>
          <c:w val="0.37602507302369903"/>
          <c:h val="0.72173194311019828"/>
        </c:manualLayout>
      </c:layout>
      <c:txPr>
        <a:bodyPr/>
        <a:lstStyle/>
        <a:p>
          <a:pPr>
            <a:defRPr sz="1050" b="1">
              <a:solidFill>
                <a:schemeClr val="tx1"/>
              </a:solidFill>
            </a:defRPr>
          </a:pPr>
          <a:endParaRPr lang="ru-RU"/>
        </a:p>
      </c:txPr>
    </c:legend>
    <c:plotVisOnly val="1"/>
    <c:dispBlanksAs val="zero"/>
  </c:chart>
  <c:txPr>
    <a:bodyPr/>
    <a:lstStyle/>
    <a:p>
      <a:pPr>
        <a:defRPr>
          <a:solidFill>
            <a:schemeClr val="accent3">
              <a:lumMod val="50000"/>
            </a:schemeClr>
          </a:solidFill>
          <a:latin typeface="Times New Roman" pitchFamily="18" charset="0"/>
          <a:cs typeface="Times New Roman" pitchFamily="18" charset="0"/>
        </a:defRPr>
      </a:pPr>
      <a:endParaRPr lang="ru-RU"/>
    </a:p>
  </c:txPr>
  <c:externalData r:id="rId1"/>
  <c:userShapes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AngAx val="1"/>
    </c:view3D>
    <c:plotArea>
      <c:layout/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факт</c:v>
                </c:pt>
              </c:strCache>
            </c:strRef>
          </c:tx>
          <c:spPr>
            <a:solidFill>
              <a:srgbClr val="FF5B5B"/>
            </a:solidFill>
          </c:spPr>
          <c:dLbls>
            <c:dLbl>
              <c:idx val="0"/>
              <c:layout>
                <c:manualLayout>
                  <c:x val="1.5220639346751004E-2"/>
                  <c:y val="-1.2247867520892738E-2"/>
                </c:manualLayout>
              </c:layout>
              <c:tx>
                <c:rich>
                  <a:bodyPr/>
                  <a:lstStyle/>
                  <a:p>
                    <a:r>
                      <a:rPr lang="ru-RU" b="1" dirty="0" smtClean="0">
                        <a:solidFill>
                          <a:srgbClr val="FFFFCC"/>
                        </a:solidFill>
                      </a:rPr>
                      <a:t> </a:t>
                    </a:r>
                    <a:r>
                      <a:rPr lang="en-US" b="1" dirty="0" smtClean="0">
                        <a:solidFill>
                          <a:srgbClr val="FFFFCC"/>
                        </a:solidFill>
                      </a:rPr>
                      <a:t>15</a:t>
                    </a:r>
                    <a:r>
                      <a:rPr lang="ru-RU" b="1" dirty="0" smtClean="0">
                        <a:solidFill>
                          <a:srgbClr val="FFFFCC"/>
                        </a:solidFill>
                      </a:rPr>
                      <a:t> </a:t>
                    </a:r>
                    <a:r>
                      <a:rPr lang="en-US" b="1" dirty="0" smtClean="0">
                        <a:solidFill>
                          <a:srgbClr val="FFFFCC"/>
                        </a:solidFill>
                      </a:rPr>
                      <a:t>902,3</a:t>
                    </a:r>
                    <a:endParaRPr lang="en-US" b="1" dirty="0"/>
                  </a:p>
                </c:rich>
              </c:tx>
              <c:showVal val="1"/>
            </c:dLbl>
            <c:dLbl>
              <c:idx val="1"/>
              <c:layout>
                <c:manualLayout>
                  <c:x val="5.0735464489169773E-3"/>
                  <c:y val="-7.3487205125356524E-3"/>
                </c:manualLayout>
              </c:layout>
              <c:tx>
                <c:rich>
                  <a:bodyPr/>
                  <a:lstStyle/>
                  <a:p>
                    <a:r>
                      <a:rPr lang="ru-RU" b="1" dirty="0" smtClean="0">
                        <a:solidFill>
                          <a:srgbClr val="FFFFCC"/>
                        </a:solidFill>
                      </a:rPr>
                      <a:t> </a:t>
                    </a:r>
                    <a:r>
                      <a:rPr lang="en-US" b="1" dirty="0" smtClean="0">
                        <a:solidFill>
                          <a:srgbClr val="FFFFCC"/>
                        </a:solidFill>
                      </a:rPr>
                      <a:t>21</a:t>
                    </a:r>
                    <a:r>
                      <a:rPr lang="ru-RU" b="1" dirty="0" smtClean="0">
                        <a:solidFill>
                          <a:srgbClr val="FFFFCC"/>
                        </a:solidFill>
                      </a:rPr>
                      <a:t> </a:t>
                    </a:r>
                    <a:r>
                      <a:rPr lang="en-US" b="1" dirty="0" smtClean="0">
                        <a:solidFill>
                          <a:srgbClr val="FFFFCC"/>
                        </a:solidFill>
                      </a:rPr>
                      <a:t>649,3</a:t>
                    </a:r>
                    <a:endParaRPr lang="en-US" b="1" dirty="0"/>
                  </a:p>
                </c:rich>
              </c:tx>
              <c:showVal val="1"/>
            </c:dLbl>
            <c:dLbl>
              <c:idx val="2"/>
              <c:layout>
                <c:manualLayout>
                  <c:x val="1.0147092897833955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ru-RU" b="1" dirty="0" smtClean="0">
                        <a:solidFill>
                          <a:srgbClr val="FFFFCC"/>
                        </a:solidFill>
                      </a:rPr>
                      <a:t> </a:t>
                    </a:r>
                    <a:r>
                      <a:rPr lang="en-US" b="1" dirty="0" smtClean="0">
                        <a:solidFill>
                          <a:srgbClr val="FFFFCC"/>
                        </a:solidFill>
                      </a:rPr>
                      <a:t>25</a:t>
                    </a:r>
                    <a:r>
                      <a:rPr lang="ru-RU" b="1" dirty="0" smtClean="0">
                        <a:solidFill>
                          <a:srgbClr val="FFFFCC"/>
                        </a:solidFill>
                      </a:rPr>
                      <a:t> </a:t>
                    </a:r>
                    <a:r>
                      <a:rPr lang="en-US" b="1" dirty="0" smtClean="0">
                        <a:solidFill>
                          <a:srgbClr val="FFFFCC"/>
                        </a:solidFill>
                      </a:rPr>
                      <a:t>002,2</a:t>
                    </a:r>
                    <a:endParaRPr lang="en-US" b="1" dirty="0"/>
                  </a:p>
                </c:rich>
              </c:tx>
              <c:showVal val="1"/>
            </c:dLbl>
            <c:txPr>
              <a:bodyPr rot="-5400000" vert="horz" anchor="b" anchorCtr="1"/>
              <a:lstStyle/>
              <a:p>
                <a:pPr>
                  <a:defRPr b="1">
                    <a:solidFill>
                      <a:srgbClr val="FFFFCC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2019 год</c:v>
                </c:pt>
                <c:pt idx="1">
                  <c:v>2020 год</c:v>
                </c:pt>
                <c:pt idx="2">
                  <c:v>2021 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15902.3</c:v>
                </c:pt>
                <c:pt idx="1">
                  <c:v>21649.3</c:v>
                </c:pt>
                <c:pt idx="2">
                  <c:v>25002.2</c:v>
                </c:pt>
              </c:numCache>
            </c:numRef>
          </c:val>
        </c:ser>
        <c:shape val="cylinder"/>
        <c:axId val="166373248"/>
        <c:axId val="166374784"/>
        <c:axId val="0"/>
      </c:bar3DChart>
      <c:catAx>
        <c:axId val="166373248"/>
        <c:scaling>
          <c:orientation val="minMax"/>
        </c:scaling>
        <c:axPos val="b"/>
        <c:tickLblPos val="nextTo"/>
        <c:txPr>
          <a:bodyPr/>
          <a:lstStyle/>
          <a:p>
            <a:pPr>
              <a:defRPr b="1">
                <a:solidFill>
                  <a:srgbClr val="990000"/>
                </a:solidFill>
              </a:defRPr>
            </a:pPr>
            <a:endParaRPr lang="ru-RU"/>
          </a:p>
        </c:txPr>
        <c:crossAx val="166374784"/>
        <c:crosses val="autoZero"/>
        <c:auto val="1"/>
        <c:lblAlgn val="ctr"/>
        <c:lblOffset val="100"/>
      </c:catAx>
      <c:valAx>
        <c:axId val="166374784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400" b="1">
                <a:solidFill>
                  <a:schemeClr val="tx1"/>
                </a:solidFill>
              </a:defRPr>
            </a:pPr>
            <a:endParaRPr lang="ru-RU"/>
          </a:p>
        </c:txPr>
        <c:crossAx val="166373248"/>
        <c:crosses val="autoZero"/>
        <c:crossBetween val="between"/>
      </c:valAx>
    </c:plotArea>
    <c:legend>
      <c:legendPos val="r"/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AngAx val="1"/>
    </c:view3D>
    <c:sideWall>
      <c:spPr>
        <a:noFill/>
        <a:ln w="25400">
          <a:noFill/>
        </a:ln>
      </c:spPr>
    </c:sideWall>
    <c:backWall>
      <c:spPr>
        <a:noFill/>
        <a:ln w="25400">
          <a:noFill/>
        </a:ln>
      </c:spPr>
    </c:backWall>
    <c:plotArea>
      <c:layout/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факт</c:v>
                </c:pt>
              </c:strCache>
            </c:strRef>
          </c:tx>
          <c:spPr>
            <a:blipFill>
              <a:blip xmlns:r="http://schemas.openxmlformats.org/officeDocument/2006/relationships" r:embed="rId1"/>
              <a:tile tx="0" ty="0" sx="100000" sy="100000" flip="none" algn="tl"/>
            </a:blipFill>
            <a:scene3d>
              <a:camera prst="orthographicFront"/>
              <a:lightRig rig="threePt" dir="t"/>
            </a:scene3d>
            <a:sp3d>
              <a:bevelT prst="slope"/>
            </a:sp3d>
          </c:spPr>
          <c:dLbls>
            <c:txPr>
              <a:bodyPr rot="-5400000" vert="horz"/>
              <a:lstStyle/>
              <a:p>
                <a:pPr>
                  <a:defRPr sz="1600" b="1">
                    <a:solidFill>
                      <a:srgbClr val="990000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2019 год</c:v>
                </c:pt>
                <c:pt idx="1">
                  <c:v>2020 год</c:v>
                </c:pt>
                <c:pt idx="2">
                  <c:v>2021 год</c:v>
                </c:pt>
              </c:strCache>
            </c:str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94822.1</c:v>
                </c:pt>
                <c:pt idx="1">
                  <c:v>101560.7</c:v>
                </c:pt>
                <c:pt idx="2">
                  <c:v>106516.6</c:v>
                </c:pt>
              </c:numCache>
            </c:numRef>
          </c:val>
        </c:ser>
        <c:shape val="box"/>
        <c:axId val="166306560"/>
        <c:axId val="166308096"/>
        <c:axId val="0"/>
      </c:bar3DChart>
      <c:catAx>
        <c:axId val="166306560"/>
        <c:scaling>
          <c:orientation val="minMax"/>
        </c:scaling>
        <c:axPos val="b"/>
        <c:tickLblPos val="nextTo"/>
        <c:txPr>
          <a:bodyPr/>
          <a:lstStyle/>
          <a:p>
            <a:pPr>
              <a:defRPr sz="1400" b="1">
                <a:solidFill>
                  <a:srgbClr val="990000"/>
                </a:solidFill>
              </a:defRPr>
            </a:pPr>
            <a:endParaRPr lang="ru-RU"/>
          </a:p>
        </c:txPr>
        <c:crossAx val="166308096"/>
        <c:crosses val="autoZero"/>
        <c:auto val="1"/>
        <c:lblAlgn val="ctr"/>
        <c:lblOffset val="100"/>
      </c:catAx>
      <c:valAx>
        <c:axId val="166308096"/>
        <c:scaling>
          <c:orientation val="minMax"/>
        </c:scaling>
        <c:axPos val="l"/>
        <c:majorGridlines/>
        <c:numFmt formatCode="#,##0.0" sourceLinked="1"/>
        <c:tickLblPos val="nextTo"/>
        <c:txPr>
          <a:bodyPr/>
          <a:lstStyle/>
          <a:p>
            <a:pPr>
              <a:defRPr sz="1400" b="1">
                <a:solidFill>
                  <a:srgbClr val="990000"/>
                </a:solidFill>
              </a:defRPr>
            </a:pPr>
            <a:endParaRPr lang="ru-RU"/>
          </a:p>
        </c:txPr>
        <c:crossAx val="16630656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8823451866848104"/>
          <c:y val="0.47155910145786434"/>
          <c:w val="0.19292406123525113"/>
          <c:h val="5.6881604204471123E-2"/>
        </c:manualLayout>
      </c:layout>
      <c:txPr>
        <a:bodyPr/>
        <a:lstStyle/>
        <a:p>
          <a:pPr>
            <a:defRPr sz="1400" b="1">
              <a:solidFill>
                <a:schemeClr val="tx1"/>
              </a:solidFill>
            </a:defRPr>
          </a:pPr>
          <a:endParaRPr lang="ru-RU"/>
        </a:p>
      </c:txPr>
    </c:legend>
    <c:plotVisOnly val="1"/>
    <c:dispBlanksAs val="gap"/>
  </c:chart>
  <c:spPr>
    <a:scene3d>
      <a:camera prst="orthographicFront"/>
      <a:lightRig rig="threePt" dir="t"/>
    </a:scene3d>
    <a:sp3d>
      <a:bevelT w="152400" h="50800" prst="softRound"/>
    </a:sp3d>
  </c:spPr>
  <c:txPr>
    <a:bodyPr/>
    <a:lstStyle/>
    <a:p>
      <a:pPr>
        <a:defRPr sz="1800"/>
      </a:pPr>
      <a:endParaRPr lang="ru-RU"/>
    </a:p>
  </c:txPr>
  <c:externalData r:id="rId2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34"/>
  <c:chart>
    <c:title>
      <c:tx>
        <c:rich>
          <a:bodyPr/>
          <a:lstStyle/>
          <a:p>
            <a:pPr>
              <a:defRPr sz="1600">
                <a:solidFill>
                  <a:srgbClr val="990000"/>
                </a:solidFill>
              </a:defRPr>
            </a:pPr>
            <a:r>
              <a:rPr lang="ru-RU" sz="1600" dirty="0" smtClean="0">
                <a:solidFill>
                  <a:srgbClr val="990000"/>
                </a:solidFill>
              </a:rPr>
              <a:t>2021 </a:t>
            </a:r>
            <a:r>
              <a:rPr lang="ru-RU" sz="1600" dirty="0">
                <a:solidFill>
                  <a:srgbClr val="990000"/>
                </a:solidFill>
              </a:rPr>
              <a:t>год</a:t>
            </a:r>
          </a:p>
        </c:rich>
      </c:tx>
      <c:layout>
        <c:manualLayout>
          <c:xMode val="edge"/>
          <c:yMode val="edge"/>
          <c:x val="3.7642165273817529E-2"/>
          <c:y val="3.455495726415965E-2"/>
        </c:manualLayout>
      </c:layout>
    </c:title>
    <c:view3D>
      <c:rotX val="30"/>
      <c:rotY val="50"/>
      <c:perspective val="0"/>
    </c:view3D>
    <c:plotArea>
      <c:layout>
        <c:manualLayout>
          <c:layoutTarget val="inner"/>
          <c:xMode val="edge"/>
          <c:yMode val="edge"/>
          <c:x val="0.11478247583183426"/>
          <c:y val="3.0090263379351601E-2"/>
          <c:w val="0.88240674264895336"/>
          <c:h val="0.6756319342317430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Платежи при пользовании природными ресурсами</c:v>
                </c:pt>
              </c:strCache>
            </c:strRef>
          </c:tx>
          <c:spPr>
            <a:gradFill flip="none" rotWithShape="1">
              <a:gsLst>
                <a:gs pos="0">
                  <a:srgbClr val="1AB39F">
                    <a:lumMod val="40000"/>
                    <a:lumOff val="60000"/>
                    <a:shade val="30000"/>
                    <a:satMod val="115000"/>
                  </a:srgbClr>
                </a:gs>
                <a:gs pos="50000">
                  <a:srgbClr val="1AB39F">
                    <a:lumMod val="40000"/>
                    <a:lumOff val="60000"/>
                    <a:shade val="67500"/>
                    <a:satMod val="115000"/>
                  </a:srgbClr>
                </a:gs>
                <a:gs pos="100000">
                  <a:srgbClr val="1AB39F">
                    <a:lumMod val="40000"/>
                    <a:lumOff val="60000"/>
                    <a:shade val="100000"/>
                    <a:satMod val="115000"/>
                  </a:srgbClr>
                </a:gs>
              </a:gsLst>
              <a:lin ang="13500000" scaled="1"/>
              <a:tileRect/>
            </a:gradFill>
            <a:ln>
              <a:solidFill>
                <a:schemeClr val="accent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B w="152400" h="50800" prst="softRound"/>
              <a:contourClr>
                <a:srgbClr val="000000"/>
              </a:contourClr>
            </a:sp3d>
          </c:spPr>
          <c:explosion val="19"/>
          <c:dPt>
            <c:idx val="0"/>
            <c:explosion val="18"/>
          </c:dPt>
          <c:dPt>
            <c:idx val="1"/>
            <c:explosion val="31"/>
            <c:spPr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accent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B w="152400" h="50800" prst="softRound"/>
                <a:contourClr>
                  <a:srgbClr val="000000"/>
                </a:contourClr>
              </a:sp3d>
            </c:spPr>
          </c:dPt>
          <c:dLbls>
            <c:dLbl>
              <c:idx val="0"/>
              <c:layout>
                <c:manualLayout>
                  <c:x val="0.18146160638999101"/>
                  <c:y val="-0.26950024949647822"/>
                </c:manualLayout>
              </c:layout>
              <c:showVal val="1"/>
            </c:dLbl>
            <c:dLbl>
              <c:idx val="1"/>
              <c:layout>
                <c:manualLayout>
                  <c:x val="4.6702629748958375E-4"/>
                  <c:y val="3.6049198027599767E-2"/>
                </c:manualLayout>
              </c:layout>
              <c:showVal val="1"/>
            </c:dLbl>
            <c:dLbl>
              <c:idx val="2"/>
              <c:layout>
                <c:manualLayout>
                  <c:x val="0.25865245939751552"/>
                  <c:y val="-0.1147356642912698"/>
                </c:manualLayout>
              </c:layout>
              <c:showVal val="1"/>
            </c:dLbl>
            <c:txPr>
              <a:bodyPr/>
              <a:lstStyle/>
              <a:p>
                <a:pPr>
                  <a:defRPr sz="1400" b="1">
                    <a:solidFill>
                      <a:srgbClr val="663300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Лист1!$A$2:$A$3</c:f>
              <c:strCache>
                <c:ptCount val="2"/>
                <c:pt idx="0">
                  <c:v>Доходы, получаемые в виде арендной платы за земельные участки</c:v>
                </c:pt>
                <c:pt idx="1">
                  <c:v>Доходы от сдачи в аренду имущества</c:v>
                </c:pt>
              </c:strCache>
            </c:strRef>
          </c:cat>
          <c:val>
            <c:numRef>
              <c:f>Лист1!$B$2:$B$3</c:f>
              <c:numCache>
                <c:formatCode>#,##0.0</c:formatCode>
                <c:ptCount val="2"/>
                <c:pt idx="0">
                  <c:v>105.2</c:v>
                </c:pt>
                <c:pt idx="1">
                  <c:v>1.3</c:v>
                </c:pt>
              </c:numCache>
            </c:numRef>
          </c:val>
        </c:ser>
      </c:pie3DChart>
      <c:spPr>
        <a:scene3d>
          <a:camera prst="orthographicFront"/>
          <a:lightRig rig="threePt" dir="t"/>
        </a:scene3d>
        <a:sp3d>
          <a:bevelT w="139700" h="139700" prst="divot"/>
        </a:sp3d>
      </c:spPr>
    </c:plotArea>
    <c:legend>
      <c:legendPos val="b"/>
      <c:layout>
        <c:manualLayout>
          <c:xMode val="edge"/>
          <c:yMode val="edge"/>
          <c:x val="7.0099721430129533E-2"/>
          <c:y val="0.6570071950502534"/>
          <c:w val="0.84635683483728141"/>
          <c:h val="0.34097401875982247"/>
        </c:manualLayout>
      </c:layout>
      <c:txPr>
        <a:bodyPr/>
        <a:lstStyle/>
        <a:p>
          <a:pPr>
            <a:defRPr sz="1200" b="1">
              <a:solidFill>
                <a:srgbClr val="990000"/>
              </a:solidFill>
            </a:defRPr>
          </a:pPr>
          <a:endParaRPr lang="ru-RU"/>
        </a:p>
      </c:txPr>
    </c:legend>
    <c:plotVisOnly val="1"/>
    <c:dispBlanksAs val="zero"/>
  </c:chart>
  <c:spPr>
    <a:gradFill rotWithShape="1">
      <a:gsLst>
        <a:gs pos="20000">
          <a:schemeClr val="accent6">
            <a:tint val="9000"/>
          </a:schemeClr>
        </a:gs>
        <a:gs pos="100000">
          <a:schemeClr val="accent6">
            <a:tint val="70000"/>
            <a:satMod val="100000"/>
          </a:schemeClr>
        </a:gs>
      </a:gsLst>
      <a:path path="circle">
        <a:fillToRect l="-15000" t="-15000" r="115000" b="115000"/>
      </a:path>
    </a:gradFill>
    <a:ln w="9525" cap="flat" cmpd="sng" algn="ctr">
      <a:solidFill>
        <a:schemeClr val="accent6">
          <a:shade val="48000"/>
          <a:satMod val="110000"/>
        </a:schemeClr>
      </a:solidFill>
      <a:prstDash val="solid"/>
    </a:ln>
    <a:effectLst>
      <a:outerShdw blurRad="130000" dist="101600" dir="2700000" algn="tl" rotWithShape="0">
        <a:srgbClr val="000000">
          <a:alpha val="35000"/>
        </a:srgbClr>
      </a:outerShdw>
    </a:effectLst>
    <a:scene3d>
      <a:camera prst="orthographicFront"/>
      <a:lightRig rig="threePt" dir="t"/>
    </a:scene3d>
    <a:sp3d>
      <a:bevelB w="165100" prst="coolSlant"/>
    </a:sp3d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AngAx val="1"/>
    </c:view3D>
    <c:sideWall>
      <c:spPr>
        <a:noFill/>
        <a:ln w="25400">
          <a:noFill/>
        </a:ln>
      </c:spPr>
    </c:sideWall>
    <c:backWall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24241277842489994"/>
          <c:y val="3.6596628152427507E-2"/>
          <c:w val="0.62075675959789456"/>
          <c:h val="0.85603258588551856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</c:v>
                </c:pt>
              </c:strCache>
            </c:strRef>
          </c:tx>
          <c:spPr>
            <a:solidFill>
              <a:srgbClr val="FF5B5B"/>
            </a:solidFill>
            <a:scene3d>
              <a:camera prst="orthographicFront"/>
              <a:lightRig rig="threePt" dir="t"/>
            </a:scene3d>
            <a:sp3d>
              <a:bevelT prst="slope"/>
            </a:sp3d>
          </c:spPr>
          <c:dLbls>
            <c:dLbl>
              <c:idx val="0"/>
              <c:layout>
                <c:manualLayout>
                  <c:x val="5.383262884648991E-3"/>
                  <c:y val="0.38948199428458707"/>
                </c:manualLayout>
              </c:layout>
              <c:showVal val="1"/>
            </c:dLbl>
            <c:dLbl>
              <c:idx val="1"/>
              <c:layout>
                <c:manualLayout>
                  <c:x val="1.3458157211622456E-2"/>
                  <c:y val="0.40173005468528128"/>
                </c:manualLayout>
              </c:layout>
              <c:showVal val="1"/>
            </c:dLbl>
            <c:dLbl>
              <c:idx val="2"/>
              <c:layout>
                <c:manualLayout>
                  <c:x val="8.0748943269734526E-3"/>
                  <c:y val="0.41887706921453288"/>
                </c:manualLayout>
              </c:layout>
              <c:showVal val="1"/>
            </c:dLbl>
            <c:txPr>
              <a:bodyPr rot="-5400000" vert="horz"/>
              <a:lstStyle/>
              <a:p>
                <a:pPr>
                  <a:defRPr sz="16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2019 год</c:v>
                </c:pt>
                <c:pt idx="1">
                  <c:v>2020 год</c:v>
                </c:pt>
                <c:pt idx="2">
                  <c:v>2021 год</c:v>
                </c:pt>
              </c:strCache>
            </c:strRef>
          </c:cat>
          <c:val>
            <c:numRef>
              <c:f>Лист1!$B$2:$B$4</c:f>
              <c:numCache>
                <c:formatCode>#,##0.00</c:formatCode>
                <c:ptCount val="3"/>
                <c:pt idx="0">
                  <c:v>18472.599999999973</c:v>
                </c:pt>
                <c:pt idx="1">
                  <c:v>25549.5</c:v>
                </c:pt>
                <c:pt idx="2">
                  <c:v>26940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факт</c:v>
                </c:pt>
              </c:strCache>
            </c:strRef>
          </c:tx>
          <c:spPr>
            <a:solidFill>
              <a:srgbClr val="92D050"/>
            </a:solidFill>
          </c:spPr>
          <c:dLbls>
            <c:dLbl>
              <c:idx val="0"/>
              <c:layout>
                <c:manualLayout>
                  <c:x val="5.383262884648991E-3"/>
                  <c:y val="0.21066312847955165"/>
                </c:manualLayout>
              </c:layout>
              <c:tx>
                <c:rich>
                  <a:bodyPr/>
                  <a:lstStyle/>
                  <a:p>
                    <a:r>
                      <a:rPr lang="ru-RU" b="1" dirty="0" smtClean="0">
                        <a:solidFill>
                          <a:schemeClr val="tx1"/>
                        </a:solidFill>
                      </a:rPr>
                      <a:t> </a:t>
                    </a:r>
                    <a:r>
                      <a:rPr lang="en-US" b="1" dirty="0" smtClean="0">
                        <a:solidFill>
                          <a:schemeClr val="tx1"/>
                        </a:solidFill>
                      </a:rPr>
                      <a:t>21</a:t>
                    </a:r>
                    <a:r>
                      <a:rPr lang="ru-RU" b="1" dirty="0" smtClean="0">
                        <a:solidFill>
                          <a:schemeClr val="tx1"/>
                        </a:solidFill>
                      </a:rPr>
                      <a:t> </a:t>
                    </a:r>
                    <a:r>
                      <a:rPr lang="en-US" b="1" dirty="0" smtClean="0">
                        <a:solidFill>
                          <a:schemeClr val="tx1"/>
                        </a:solidFill>
                      </a:rPr>
                      <a:t>813,4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layout>
                <c:manualLayout>
                  <c:x val="2.6916314423244894E-3"/>
                  <c:y val="0.32824246380031896"/>
                </c:manualLayout>
              </c:layout>
              <c:tx>
                <c:rich>
                  <a:bodyPr/>
                  <a:lstStyle/>
                  <a:p>
                    <a:r>
                      <a:rPr lang="ru-RU" b="1" dirty="0" smtClean="0">
                        <a:solidFill>
                          <a:schemeClr val="tx1"/>
                        </a:solidFill>
                      </a:rPr>
                      <a:t> </a:t>
                    </a:r>
                    <a:r>
                      <a:rPr lang="en-US" b="1" dirty="0" smtClean="0">
                        <a:solidFill>
                          <a:schemeClr val="tx1"/>
                        </a:solidFill>
                      </a:rPr>
                      <a:t>25</a:t>
                    </a:r>
                    <a:r>
                      <a:rPr lang="ru-RU" b="1" dirty="0" smtClean="0">
                        <a:solidFill>
                          <a:schemeClr val="tx1"/>
                        </a:solidFill>
                      </a:rPr>
                      <a:t> </a:t>
                    </a:r>
                    <a:r>
                      <a:rPr lang="en-US" b="1" dirty="0" smtClean="0">
                        <a:solidFill>
                          <a:schemeClr val="tx1"/>
                        </a:solidFill>
                      </a:rPr>
                      <a:t>972,8</a:t>
                    </a:r>
                    <a:endParaRPr lang="en-US" dirty="0"/>
                  </a:p>
                </c:rich>
              </c:tx>
              <c:showVal val="1"/>
            </c:dLbl>
            <c:dLbl>
              <c:idx val="2"/>
              <c:layout>
                <c:manualLayout>
                  <c:x val="1.6149576714463328E-2"/>
                  <c:y val="0.19106673332592691"/>
                </c:manualLayout>
              </c:layout>
              <c:tx>
                <c:rich>
                  <a:bodyPr/>
                  <a:lstStyle/>
                  <a:p>
                    <a:r>
                      <a:rPr lang="en-US" b="1" dirty="0" smtClean="0">
                        <a:solidFill>
                          <a:schemeClr val="tx1"/>
                        </a:solidFill>
                      </a:rPr>
                      <a:t>26</a:t>
                    </a:r>
                    <a:r>
                      <a:rPr lang="ru-RU" b="1" dirty="0" smtClean="0">
                        <a:solidFill>
                          <a:schemeClr val="tx1"/>
                        </a:solidFill>
                      </a:rPr>
                      <a:t> </a:t>
                    </a:r>
                    <a:r>
                      <a:rPr lang="en-US" b="1" dirty="0" smtClean="0">
                        <a:solidFill>
                          <a:schemeClr val="tx1"/>
                        </a:solidFill>
                      </a:rPr>
                      <a:t>743,1</a:t>
                    </a:r>
                    <a:endParaRPr lang="en-US" dirty="0"/>
                  </a:p>
                </c:rich>
              </c:tx>
              <c:showVal val="1"/>
            </c:dLbl>
            <c:txPr>
              <a:bodyPr rot="-5400000" vert="horz"/>
              <a:lstStyle/>
              <a:p>
                <a:pPr>
                  <a:defRPr sz="16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2019 год</c:v>
                </c:pt>
                <c:pt idx="1">
                  <c:v>2020 год</c:v>
                </c:pt>
                <c:pt idx="2">
                  <c:v>2021 год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21813.4</c:v>
                </c:pt>
                <c:pt idx="1">
                  <c:v>25972.799999999996</c:v>
                </c:pt>
                <c:pt idx="2">
                  <c:v>26743.1</c:v>
                </c:pt>
              </c:numCache>
            </c:numRef>
          </c:val>
        </c:ser>
        <c:shape val="cylinder"/>
        <c:axId val="166182912"/>
        <c:axId val="166184448"/>
        <c:axId val="0"/>
      </c:bar3DChart>
      <c:catAx>
        <c:axId val="166182912"/>
        <c:scaling>
          <c:orientation val="minMax"/>
        </c:scaling>
        <c:axPos val="b"/>
        <c:tickLblPos val="nextTo"/>
        <c:txPr>
          <a:bodyPr/>
          <a:lstStyle/>
          <a:p>
            <a:pPr>
              <a:defRPr sz="1600" b="1">
                <a:solidFill>
                  <a:srgbClr val="990000"/>
                </a:solidFill>
              </a:defRPr>
            </a:pPr>
            <a:endParaRPr lang="ru-RU"/>
          </a:p>
        </c:txPr>
        <c:crossAx val="166184448"/>
        <c:crosses val="autoZero"/>
        <c:auto val="1"/>
        <c:lblAlgn val="ctr"/>
        <c:lblOffset val="100"/>
      </c:catAx>
      <c:valAx>
        <c:axId val="166184448"/>
        <c:scaling>
          <c:orientation val="minMax"/>
        </c:scaling>
        <c:axPos val="l"/>
        <c:majorGridlines/>
        <c:numFmt formatCode="#,##0.00" sourceLinked="1"/>
        <c:tickLblPos val="nextTo"/>
        <c:txPr>
          <a:bodyPr/>
          <a:lstStyle/>
          <a:p>
            <a:pPr>
              <a:defRPr sz="1400" b="1">
                <a:solidFill>
                  <a:srgbClr val="C00000"/>
                </a:solidFill>
              </a:defRPr>
            </a:pPr>
            <a:endParaRPr lang="ru-RU"/>
          </a:p>
        </c:txPr>
        <c:crossAx val="16618291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4227972281706576"/>
          <c:y val="0.38617179109728833"/>
          <c:w val="0.1415704885289874"/>
          <c:h val="0.16886665370514389"/>
        </c:manualLayout>
      </c:layout>
      <c:txPr>
        <a:bodyPr/>
        <a:lstStyle/>
        <a:p>
          <a:pPr>
            <a:defRPr sz="1400" b="1">
              <a:solidFill>
                <a:srgbClr val="663300"/>
              </a:solidFill>
            </a:defRPr>
          </a:pPr>
          <a:endParaRPr lang="ru-RU"/>
        </a:p>
      </c:txPr>
    </c:legend>
    <c:plotVisOnly val="1"/>
    <c:dispBlanksAs val="gap"/>
  </c:chart>
  <c:spPr>
    <a:scene3d>
      <a:camera prst="orthographicFront"/>
      <a:lightRig rig="threePt" dir="t"/>
    </a:scene3d>
    <a:sp3d>
      <a:bevelT w="152400" h="50800" prst="softRound"/>
    </a:sp3d>
  </c:spPr>
  <c:txPr>
    <a:bodyPr/>
    <a:lstStyle/>
    <a:p>
      <a:pPr>
        <a:defRPr sz="1800"/>
      </a:pPr>
      <a:endParaRPr lang="ru-RU"/>
    </a:p>
  </c:txPr>
  <c:externalData r:id="rId1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>
                <a:solidFill>
                  <a:srgbClr val="C00000"/>
                </a:solidFill>
              </a:defRPr>
            </a:pPr>
            <a:r>
              <a:rPr lang="ru-RU" dirty="0" smtClean="0">
                <a:solidFill>
                  <a:srgbClr val="C00000"/>
                </a:solidFill>
              </a:rPr>
              <a:t>2017 </a:t>
            </a:r>
            <a:r>
              <a:rPr lang="ru-RU" dirty="0">
                <a:solidFill>
                  <a:srgbClr val="C00000"/>
                </a:solidFill>
              </a:rPr>
              <a:t>год</a:t>
            </a:r>
          </a:p>
        </c:rich>
      </c:tx>
      <c:layout>
        <c:manualLayout>
          <c:xMode val="edge"/>
          <c:yMode val="edge"/>
          <c:x val="4.3021571152607872E-2"/>
          <c:y val="2.4806036005212532E-2"/>
        </c:manualLayout>
      </c:layout>
    </c:title>
    <c:plotArea>
      <c:layout>
        <c:manualLayout>
          <c:layoutTarget val="inner"/>
          <c:xMode val="edge"/>
          <c:yMode val="edge"/>
          <c:x val="8.4747146709967765E-4"/>
          <c:y val="0.10773632550988389"/>
          <c:w val="0.64186514880035839"/>
          <c:h val="0.867218042126639"/>
        </c:manualLayout>
      </c:layout>
      <c:pieChart>
        <c:varyColors val="1"/>
        <c:firstSliceAng val="0"/>
      </c:pieChart>
    </c:plotArea>
    <c:legend>
      <c:legendPos val="r"/>
      <c:txPr>
        <a:bodyPr/>
        <a:lstStyle/>
        <a:p>
          <a:pPr>
            <a:defRPr sz="1050" b="1">
              <a:solidFill>
                <a:schemeClr val="tx1"/>
              </a:solidFill>
            </a:defRPr>
          </a:pPr>
          <a:endParaRPr lang="ru-RU"/>
        </a:p>
      </c:txPr>
    </c:legend>
    <c:plotVisOnly val="1"/>
    <c:dispBlanksAs val="zero"/>
  </c:chart>
  <c:txPr>
    <a:bodyPr/>
    <a:lstStyle/>
    <a:p>
      <a:pPr>
        <a:defRPr>
          <a:solidFill>
            <a:schemeClr val="accent3">
              <a:lumMod val="50000"/>
            </a:schemeClr>
          </a:solidFill>
          <a:latin typeface="Times New Roman" pitchFamily="18" charset="0"/>
          <a:cs typeface="Times New Roman" pitchFamily="18" charset="0"/>
        </a:defRPr>
      </a:pPr>
      <a:endParaRPr lang="ru-RU"/>
    </a:p>
  </c:txPr>
  <c:externalData r:id="rId1"/>
  <c:userShapes r:id="rId2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34"/>
  <c:chart>
    <c:title>
      <c:tx>
        <c:rich>
          <a:bodyPr/>
          <a:lstStyle/>
          <a:p>
            <a:pPr>
              <a:defRPr>
                <a:solidFill>
                  <a:srgbClr val="990000"/>
                </a:solidFill>
              </a:defRPr>
            </a:pPr>
            <a:r>
              <a:rPr lang="ru-RU" dirty="0" smtClean="0">
                <a:solidFill>
                  <a:srgbClr val="990000"/>
                </a:solidFill>
              </a:rPr>
              <a:t>2021 </a:t>
            </a:r>
            <a:r>
              <a:rPr lang="ru-RU" dirty="0">
                <a:solidFill>
                  <a:srgbClr val="990000"/>
                </a:solidFill>
              </a:rPr>
              <a:t>год</a:t>
            </a:r>
          </a:p>
        </c:rich>
      </c:tx>
      <c:layout>
        <c:manualLayout>
          <c:xMode val="edge"/>
          <c:yMode val="edge"/>
          <c:x val="3.7642165273817516E-2"/>
          <c:y val="3.455495726415965E-2"/>
        </c:manualLayout>
      </c:layout>
    </c:title>
    <c:view3D>
      <c:rotX val="50"/>
      <c:rotY val="60"/>
      <c:perspective val="0"/>
    </c:view3D>
    <c:plotArea>
      <c:layout>
        <c:manualLayout>
          <c:layoutTarget val="inner"/>
          <c:xMode val="edge"/>
          <c:yMode val="edge"/>
          <c:x val="0.14491419677649198"/>
          <c:y val="6.1462539118749722E-2"/>
          <c:w val="0.77694608006518207"/>
          <c:h val="0.5972010390280655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Платежи при пользовании природными ресурсами</c:v>
                </c:pt>
              </c:strCache>
            </c:strRef>
          </c:tx>
          <c:spPr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B w="152400" h="50800" prst="softRound"/>
              <a:contourClr>
                <a:srgbClr val="000000"/>
              </a:contourClr>
            </a:sp3d>
          </c:spPr>
          <c:explosion val="9"/>
          <c:dPt>
            <c:idx val="0"/>
            <c:spPr>
              <a:solidFill>
                <a:srgbClr val="FF99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B w="152400" h="50800" prst="softRound"/>
                <a:contourClr>
                  <a:srgbClr val="000000"/>
                </a:contourClr>
              </a:sp3d>
            </c:spPr>
          </c:dPt>
          <c:dPt>
            <c:idx val="1"/>
            <c:spPr>
              <a:solidFill>
                <a:srgbClr val="00B05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B w="152400" h="50800" prst="softRound"/>
                <a:contourClr>
                  <a:srgbClr val="000000"/>
                </a:contourClr>
              </a:sp3d>
            </c:spPr>
          </c:dPt>
          <c:dPt>
            <c:idx val="2"/>
            <c:spPr>
              <a:solidFill>
                <a:srgbClr val="9999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B w="152400" h="50800" prst="softRound"/>
                <a:contourClr>
                  <a:srgbClr val="000000"/>
                </a:contourClr>
              </a:sp3d>
            </c:spPr>
          </c:dPt>
          <c:dLbls>
            <c:dLbl>
              <c:idx val="0"/>
              <c:layout>
                <c:manualLayout>
                  <c:x val="-6.561770914342889E-2"/>
                  <c:y val="-2.3750299743042567E-2"/>
                </c:manualLayout>
              </c:layout>
              <c:showVal val="1"/>
            </c:dLbl>
            <c:dLbl>
              <c:idx val="1"/>
              <c:layout>
                <c:manualLayout>
                  <c:x val="4.6702629748958337E-4"/>
                  <c:y val="3.604919802759974E-2"/>
                </c:manualLayout>
              </c:layout>
              <c:showVal val="1"/>
            </c:dLbl>
            <c:dLbl>
              <c:idx val="2"/>
              <c:layout>
                <c:manualLayout>
                  <c:x val="0.25865245939751552"/>
                  <c:y val="-0.11473566429126977"/>
                </c:manualLayout>
              </c:layout>
              <c:showVal val="1"/>
            </c:dLbl>
            <c:txPr>
              <a:bodyPr/>
              <a:lstStyle/>
              <a:p>
                <a:pPr>
                  <a:defRPr sz="1400" b="1">
                    <a:solidFill>
                      <a:srgbClr val="663300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Лист1!$A$2:$A$3</c:f>
              <c:strCache>
                <c:ptCount val="2"/>
                <c:pt idx="0">
                  <c:v>Плата за размещение отходов производства и потребления</c:v>
                </c:pt>
                <c:pt idx="1">
                  <c:v>Плата за размещение твердых коомкнальных отходов </c:v>
                </c:pt>
              </c:strCache>
            </c:strRef>
          </c:cat>
          <c:val>
            <c:numRef>
              <c:f>Лист1!$B$2:$B$3</c:f>
              <c:numCache>
                <c:formatCode>#,##0</c:formatCode>
                <c:ptCount val="2"/>
                <c:pt idx="0">
                  <c:v>25240.2</c:v>
                </c:pt>
                <c:pt idx="1">
                  <c:v>1740</c:v>
                </c:pt>
              </c:numCache>
            </c:numRef>
          </c:val>
        </c:ser>
      </c:pie3DChart>
    </c:plotArea>
    <c:legend>
      <c:legendPos val="b"/>
      <c:layout>
        <c:manualLayout>
          <c:xMode val="edge"/>
          <c:yMode val="edge"/>
          <c:x val="7.0099721430129519E-2"/>
          <c:y val="0.6570071950502534"/>
          <c:w val="0.84635683483728141"/>
          <c:h val="0.34097401875982236"/>
        </c:manualLayout>
      </c:layout>
      <c:txPr>
        <a:bodyPr/>
        <a:lstStyle/>
        <a:p>
          <a:pPr>
            <a:defRPr sz="1200" b="1">
              <a:solidFill>
                <a:srgbClr val="990000"/>
              </a:solidFill>
            </a:defRPr>
          </a:pPr>
          <a:endParaRPr lang="ru-RU"/>
        </a:p>
      </c:txPr>
    </c:legend>
    <c:plotVisOnly val="1"/>
    <c:dispBlanksAs val="zero"/>
  </c:chart>
  <c:spPr>
    <a:gradFill rotWithShape="1">
      <a:gsLst>
        <a:gs pos="20000">
          <a:schemeClr val="accent6">
            <a:tint val="9000"/>
          </a:schemeClr>
        </a:gs>
        <a:gs pos="100000">
          <a:schemeClr val="accent6">
            <a:tint val="70000"/>
            <a:satMod val="100000"/>
          </a:schemeClr>
        </a:gs>
      </a:gsLst>
      <a:path path="circle">
        <a:fillToRect l="-15000" t="-15000" r="115000" b="115000"/>
      </a:path>
    </a:gradFill>
    <a:ln w="9525" cap="flat" cmpd="sng" algn="ctr">
      <a:solidFill>
        <a:schemeClr val="accent6">
          <a:shade val="48000"/>
          <a:satMod val="110000"/>
        </a:schemeClr>
      </a:solidFill>
      <a:prstDash val="solid"/>
    </a:ln>
    <a:effectLst>
      <a:outerShdw blurRad="130000" dist="101600" dir="2700000" algn="tl" rotWithShape="0">
        <a:srgbClr val="000000">
          <a:alpha val="35000"/>
        </a:srgbClr>
      </a:outerShdw>
    </a:effectLst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6"/>
  <c:chart>
    <c:plotArea>
      <c:layout>
        <c:manualLayout>
          <c:layoutTarget val="inner"/>
          <c:xMode val="edge"/>
          <c:yMode val="edge"/>
          <c:x val="7.2068203248072199E-2"/>
          <c:y val="6.662645173045445E-2"/>
          <c:w val="0.58541643521089959"/>
          <c:h val="0.79154651585990066"/>
        </c:manualLayout>
      </c:layout>
      <c:bar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 на доходы физических лиц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shade val="51000"/>
                    <a:satMod val="130000"/>
                  </a:schemeClr>
                </a:gs>
                <a:gs pos="80000">
                  <a:schemeClr val="accent5">
                    <a:shade val="93000"/>
                    <a:satMod val="130000"/>
                  </a:schemeClr>
                </a:gs>
                <a:gs pos="100000">
                  <a:schemeClr val="accent5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dLbls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2019 год</c:v>
                </c:pt>
                <c:pt idx="1">
                  <c:v>2020 год </c:v>
                </c:pt>
                <c:pt idx="2">
                  <c:v>2021 год </c:v>
                </c:pt>
              </c:strCache>
            </c:strRef>
          </c:cat>
          <c:val>
            <c:numRef>
              <c:f>Лист1!$B$2:$B$4</c:f>
              <c:numCache>
                <c:formatCode>#,##0</c:formatCode>
                <c:ptCount val="3"/>
                <c:pt idx="0">
                  <c:v>251</c:v>
                </c:pt>
                <c:pt idx="1">
                  <c:v>300.60000000000002</c:v>
                </c:pt>
                <c:pt idx="2">
                  <c:v>320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Акцизы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  <a:ln w="9525" cap="flat" cmpd="sng" algn="ctr">
              <a:solidFill>
                <a:schemeClr val="accent6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dLbls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2019 год</c:v>
                </c:pt>
                <c:pt idx="1">
                  <c:v>2020 год </c:v>
                </c:pt>
                <c:pt idx="2">
                  <c:v>2021 год </c:v>
                </c:pt>
              </c:strCache>
            </c:strRef>
          </c:cat>
          <c:val>
            <c:numRef>
              <c:f>Лист1!$C$2:$C$4</c:f>
              <c:numCache>
                <c:formatCode>#,##0</c:formatCode>
                <c:ptCount val="3"/>
                <c:pt idx="0">
                  <c:v>16</c:v>
                </c:pt>
                <c:pt idx="1">
                  <c:v>21.6</c:v>
                </c:pt>
                <c:pt idx="2">
                  <c:v>25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Доходы от использования имущества</c:v>
                </c:pt>
              </c:strCache>
            </c:strRef>
          </c:tx>
          <c:dLbls>
            <c:dLbl>
              <c:idx val="0"/>
              <c:layout>
                <c:manualLayout>
                  <c:x val="-1.4223330024262541E-3"/>
                  <c:y val="-9.2768494942564797E-3"/>
                </c:manualLayout>
              </c:layout>
              <c:showVal val="1"/>
            </c:dLbl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2019 год</c:v>
                </c:pt>
                <c:pt idx="1">
                  <c:v>2020 год </c:v>
                </c:pt>
                <c:pt idx="2">
                  <c:v>2021 год </c:v>
                </c:pt>
              </c:strCache>
            </c:strRef>
          </c:cat>
          <c:val>
            <c:numRef>
              <c:f>Лист1!$D$2:$D$4</c:f>
              <c:numCache>
                <c:formatCode>#,##0</c:formatCode>
                <c:ptCount val="3"/>
                <c:pt idx="0">
                  <c:v>95</c:v>
                </c:pt>
                <c:pt idx="1">
                  <c:v>101.6</c:v>
                </c:pt>
                <c:pt idx="2">
                  <c:v>106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Платежи за пользование природными ресурсами</c:v>
                </c:pt>
              </c:strCache>
            </c:strRef>
          </c:tx>
          <c:dLbls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2019 год</c:v>
                </c:pt>
                <c:pt idx="1">
                  <c:v>2020 год </c:v>
                </c:pt>
                <c:pt idx="2">
                  <c:v>2021 год </c:v>
                </c:pt>
              </c:strCache>
            </c:strRef>
          </c:cat>
          <c:val>
            <c:numRef>
              <c:f>Лист1!$E$2:$E$4</c:f>
              <c:numCache>
                <c:formatCode>#,##0</c:formatCode>
                <c:ptCount val="3"/>
                <c:pt idx="0">
                  <c:v>22</c:v>
                </c:pt>
                <c:pt idx="1">
                  <c:v>26</c:v>
                </c:pt>
                <c:pt idx="2">
                  <c:v>26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Прочие доходы</c:v>
                </c:pt>
              </c:strCache>
            </c:strRef>
          </c:tx>
          <c:spPr>
            <a:solidFill>
              <a:srgbClr val="FFFF00"/>
            </a:solidFill>
          </c:spPr>
          <c:dLbls>
            <c:dLbl>
              <c:idx val="1"/>
              <c:layout>
                <c:manualLayout>
                  <c:x val="4.5222895461757675E-3"/>
                  <c:y val="-6.3845907877597514E-3"/>
                </c:manualLayout>
              </c:layout>
              <c:dLblPos val="ctr"/>
              <c:showVal val="1"/>
            </c:dLbl>
            <c:dLbl>
              <c:idx val="2"/>
              <c:layout>
                <c:manualLayout>
                  <c:x val="-1.5074298487252604E-3"/>
                  <c:y val="-9.0001875457565248E-3"/>
                </c:manualLayout>
              </c:layout>
              <c:dLblPos val="ctr"/>
              <c:showVal val="1"/>
            </c:dLbl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dLblPos val="inEnd"/>
            <c:showVal val="1"/>
          </c:dLbls>
          <c:cat>
            <c:strRef>
              <c:f>Лист1!$A$2:$A$4</c:f>
              <c:strCache>
                <c:ptCount val="3"/>
                <c:pt idx="0">
                  <c:v>2019 год</c:v>
                </c:pt>
                <c:pt idx="1">
                  <c:v>2020 год </c:v>
                </c:pt>
                <c:pt idx="2">
                  <c:v>2021 год </c:v>
                </c:pt>
              </c:strCache>
            </c:strRef>
          </c:cat>
          <c:val>
            <c:numRef>
              <c:f>Лист1!$F$2:$F$4</c:f>
              <c:numCache>
                <c:formatCode>#,##0</c:formatCode>
                <c:ptCount val="3"/>
                <c:pt idx="0">
                  <c:v>22</c:v>
                </c:pt>
                <c:pt idx="1">
                  <c:v>22.7</c:v>
                </c:pt>
                <c:pt idx="2">
                  <c:v>47</c:v>
                </c:pt>
              </c:numCache>
            </c:numRef>
          </c:val>
        </c:ser>
        <c:overlap val="100"/>
        <c:axId val="166658432"/>
        <c:axId val="166659968"/>
      </c:barChart>
      <c:catAx>
        <c:axId val="166658432"/>
        <c:scaling>
          <c:orientation val="minMax"/>
        </c:scaling>
        <c:axPos val="b"/>
        <c:tickLblPos val="nextTo"/>
        <c:txPr>
          <a:bodyPr/>
          <a:lstStyle/>
          <a:p>
            <a:pPr>
              <a:defRPr b="1">
                <a:solidFill>
                  <a:schemeClr val="tx1"/>
                </a:solidFill>
              </a:defRPr>
            </a:pPr>
            <a:endParaRPr lang="ru-RU"/>
          </a:p>
        </c:txPr>
        <c:crossAx val="166659968"/>
        <c:crosses val="autoZero"/>
        <c:auto val="1"/>
        <c:lblAlgn val="ctr"/>
        <c:lblOffset val="100"/>
      </c:catAx>
      <c:valAx>
        <c:axId val="166659968"/>
        <c:scaling>
          <c:orientation val="minMax"/>
          <c:max val="550"/>
          <c:min val="0"/>
        </c:scaling>
        <c:axPos val="l"/>
        <c:majorGridlines/>
        <c:numFmt formatCode="#,##0" sourceLinked="1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166658432"/>
        <c:crosses val="autoZero"/>
        <c:crossBetween val="between"/>
        <c:majorUnit val="50"/>
        <c:minorUnit val="10"/>
      </c:valAx>
    </c:plotArea>
    <c:legend>
      <c:legendPos val="r"/>
      <c:layout>
        <c:manualLayout>
          <c:xMode val="edge"/>
          <c:yMode val="edge"/>
          <c:x val="0.65518427879203167"/>
          <c:y val="8.8797244094488748E-2"/>
          <c:w val="0.32037692496532716"/>
          <c:h val="0.57412558845448702"/>
        </c:manualLayout>
      </c:layout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>
                <a:solidFill>
                  <a:srgbClr val="C00000"/>
                </a:solidFill>
              </a:defRPr>
            </a:pPr>
            <a:r>
              <a:rPr lang="ru-RU" dirty="0" smtClean="0">
                <a:solidFill>
                  <a:srgbClr val="C00000"/>
                </a:solidFill>
              </a:rPr>
              <a:t>2021 </a:t>
            </a:r>
            <a:r>
              <a:rPr lang="ru-RU" dirty="0">
                <a:solidFill>
                  <a:srgbClr val="C00000"/>
                </a:solidFill>
              </a:rPr>
              <a:t>год</a:t>
            </a:r>
          </a:p>
        </c:rich>
      </c:tx>
      <c:layout>
        <c:manualLayout>
          <c:xMode val="edge"/>
          <c:yMode val="edge"/>
          <c:x val="4.3021571152607872E-2"/>
          <c:y val="2.4806036005212532E-2"/>
        </c:manualLayout>
      </c:layout>
    </c:title>
    <c:view3D>
      <c:rotX val="75"/>
      <c:perspective val="30"/>
    </c:view3D>
    <c:plotArea>
      <c:layout>
        <c:manualLayout>
          <c:layoutTarget val="inner"/>
          <c:xMode val="edge"/>
          <c:yMode val="edge"/>
          <c:x val="8.4744553243153522E-4"/>
          <c:y val="9.5333307507276727E-2"/>
          <c:w val="0.64186514880035839"/>
          <c:h val="0.867218042126639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Безвозмездные поступления от других бюджетов бюджетной системы (тыс.руб.)</c:v>
                </c:pt>
              </c:strCache>
            </c:strRef>
          </c:tx>
          <c:explosion val="17"/>
          <c:dPt>
            <c:idx val="0"/>
            <c:spPr>
              <a:gradFill rotWithShape="1">
                <a:gsLst>
                  <a:gs pos="0">
                    <a:schemeClr val="accent5">
                      <a:shade val="60000"/>
                    </a:schemeClr>
                  </a:gs>
                  <a:gs pos="33000">
                    <a:schemeClr val="accent5">
                      <a:tint val="86500"/>
                    </a:schemeClr>
                  </a:gs>
                  <a:gs pos="46750">
                    <a:schemeClr val="accent5">
                      <a:tint val="71000"/>
                      <a:satMod val="112000"/>
                    </a:schemeClr>
                  </a:gs>
                  <a:gs pos="53000">
                    <a:schemeClr val="accent5">
                      <a:tint val="71000"/>
                      <a:satMod val="112000"/>
                    </a:schemeClr>
                  </a:gs>
                  <a:gs pos="68000">
                    <a:schemeClr val="accent5">
                      <a:tint val="86000"/>
                    </a:schemeClr>
                  </a:gs>
                  <a:gs pos="100000">
                    <a:schemeClr val="accent5">
                      <a:shade val="60000"/>
                    </a:schemeClr>
                  </a:gs>
                </a:gsLst>
                <a:lin ang="8350000" scaled="1"/>
              </a:gradFill>
              <a:ln>
                <a:noFill/>
              </a:ln>
              <a:effectLst>
                <a:outerShdw blurRad="190500" dist="228600" dir="2700000" sy="90000" rotWithShape="0">
                  <a:srgbClr val="000000">
                    <a:alpha val="25500"/>
                  </a:srgbClr>
                </a:outerShdw>
              </a:effectLst>
              <a:scene3d>
                <a:camera prst="orthographicFront" fov="0">
                  <a:rot lat="0" lon="0" rev="0"/>
                </a:camera>
                <a:lightRig rig="soft" dir="tl">
                  <a:rot lat="0" lon="0" rev="20100000"/>
                </a:lightRig>
              </a:scene3d>
              <a:sp3d>
                <a:bevelT w="50800" h="50800"/>
              </a:sp3d>
            </c:spPr>
          </c:dPt>
          <c:dPt>
            <c:idx val="1"/>
            <c:spPr>
              <a:gradFill rotWithShape="1">
                <a:gsLst>
                  <a:gs pos="0">
                    <a:schemeClr val="accent2">
                      <a:shade val="60000"/>
                    </a:schemeClr>
                  </a:gs>
                  <a:gs pos="33000">
                    <a:schemeClr val="accent2">
                      <a:tint val="86500"/>
                    </a:schemeClr>
                  </a:gs>
                  <a:gs pos="46750">
                    <a:schemeClr val="accent2">
                      <a:tint val="71000"/>
                      <a:satMod val="112000"/>
                    </a:schemeClr>
                  </a:gs>
                  <a:gs pos="53000">
                    <a:schemeClr val="accent2">
                      <a:tint val="71000"/>
                      <a:satMod val="112000"/>
                    </a:schemeClr>
                  </a:gs>
                  <a:gs pos="68000">
                    <a:schemeClr val="accent2">
                      <a:tint val="86000"/>
                    </a:schemeClr>
                  </a:gs>
                  <a:gs pos="100000">
                    <a:schemeClr val="accent2">
                      <a:shade val="60000"/>
                    </a:schemeClr>
                  </a:gs>
                </a:gsLst>
                <a:lin ang="8350000" scaled="1"/>
              </a:gradFill>
              <a:ln>
                <a:noFill/>
              </a:ln>
              <a:effectLst>
                <a:outerShdw blurRad="190500" dist="228600" dir="2700000" sy="90000" rotWithShape="0">
                  <a:srgbClr val="000000">
                    <a:alpha val="25500"/>
                  </a:srgbClr>
                </a:outerShdw>
              </a:effectLst>
              <a:scene3d>
                <a:camera prst="orthographicFront" fov="0">
                  <a:rot lat="0" lon="0" rev="0"/>
                </a:camera>
                <a:lightRig rig="soft" dir="tl">
                  <a:rot lat="0" lon="0" rev="20100000"/>
                </a:lightRig>
              </a:scene3d>
              <a:sp3d>
                <a:bevelT w="50800" h="50800"/>
              </a:sp3d>
            </c:spPr>
          </c:dPt>
          <c:dPt>
            <c:idx val="2"/>
            <c:spPr>
              <a:gradFill rotWithShape="1">
                <a:gsLst>
                  <a:gs pos="0">
                    <a:schemeClr val="accent1">
                      <a:shade val="60000"/>
                    </a:schemeClr>
                  </a:gs>
                  <a:gs pos="33000">
                    <a:schemeClr val="accent1">
                      <a:tint val="86500"/>
                    </a:schemeClr>
                  </a:gs>
                  <a:gs pos="46750">
                    <a:schemeClr val="accent1">
                      <a:tint val="71000"/>
                      <a:satMod val="112000"/>
                    </a:schemeClr>
                  </a:gs>
                  <a:gs pos="53000">
                    <a:schemeClr val="accent1">
                      <a:tint val="71000"/>
                      <a:satMod val="112000"/>
                    </a:schemeClr>
                  </a:gs>
                  <a:gs pos="68000">
                    <a:schemeClr val="accent1">
                      <a:tint val="86000"/>
                    </a:schemeClr>
                  </a:gs>
                  <a:gs pos="100000">
                    <a:schemeClr val="accent1">
                      <a:shade val="60000"/>
                    </a:schemeClr>
                  </a:gs>
                </a:gsLst>
                <a:lin ang="8350000" scaled="1"/>
              </a:gradFill>
              <a:ln>
                <a:noFill/>
              </a:ln>
              <a:effectLst>
                <a:outerShdw blurRad="190500" dist="228600" dir="2700000" sy="90000" rotWithShape="0">
                  <a:srgbClr val="000000">
                    <a:alpha val="25500"/>
                  </a:srgbClr>
                </a:outerShdw>
              </a:effectLst>
              <a:scene3d>
                <a:camera prst="orthographicFront" fov="0">
                  <a:rot lat="0" lon="0" rev="0"/>
                </a:camera>
                <a:lightRig rig="soft" dir="tl">
                  <a:rot lat="0" lon="0" rev="20100000"/>
                </a:lightRig>
              </a:scene3d>
              <a:sp3d>
                <a:bevelT w="50800" h="50800"/>
              </a:sp3d>
            </c:spPr>
          </c:dPt>
          <c:dPt>
            <c:idx val="3"/>
            <c:spPr>
              <a:gradFill rotWithShape="1">
                <a:gsLst>
                  <a:gs pos="0">
                    <a:schemeClr val="accent4">
                      <a:shade val="60000"/>
                    </a:schemeClr>
                  </a:gs>
                  <a:gs pos="33000">
                    <a:schemeClr val="accent4">
                      <a:tint val="86500"/>
                    </a:schemeClr>
                  </a:gs>
                  <a:gs pos="46750">
                    <a:schemeClr val="accent4">
                      <a:tint val="71000"/>
                      <a:satMod val="112000"/>
                    </a:schemeClr>
                  </a:gs>
                  <a:gs pos="53000">
                    <a:schemeClr val="accent4">
                      <a:tint val="71000"/>
                      <a:satMod val="112000"/>
                    </a:schemeClr>
                  </a:gs>
                  <a:gs pos="68000">
                    <a:schemeClr val="accent4">
                      <a:tint val="86000"/>
                    </a:schemeClr>
                  </a:gs>
                  <a:gs pos="100000">
                    <a:schemeClr val="accent4">
                      <a:shade val="60000"/>
                    </a:schemeClr>
                  </a:gs>
                </a:gsLst>
                <a:lin ang="8350000" scaled="1"/>
              </a:gradFill>
              <a:ln>
                <a:noFill/>
              </a:ln>
              <a:effectLst>
                <a:outerShdw blurRad="190500" dist="228600" dir="2700000" sy="90000" rotWithShape="0">
                  <a:srgbClr val="000000">
                    <a:alpha val="25500"/>
                  </a:srgbClr>
                </a:outerShdw>
              </a:effectLst>
              <a:scene3d>
                <a:camera prst="orthographicFront" fov="0">
                  <a:rot lat="0" lon="0" rev="0"/>
                </a:camera>
                <a:lightRig rig="soft" dir="tl">
                  <a:rot lat="0" lon="0" rev="20100000"/>
                </a:lightRig>
              </a:scene3d>
              <a:sp3d>
                <a:bevelT w="50800" h="50800"/>
              </a:sp3d>
            </c:spPr>
          </c:dPt>
          <c:dLbls>
            <c:dLbl>
              <c:idx val="0"/>
              <c:layout>
                <c:manualLayout>
                  <c:x val="-7.235459080935451E-2"/>
                  <c:y val="0.14376871842619751"/>
                </c:manualLayout>
              </c:layout>
              <c:showVal val="1"/>
            </c:dLbl>
            <c:dLbl>
              <c:idx val="2"/>
              <c:layout>
                <c:manualLayout>
                  <c:x val="0.15660087247250309"/>
                  <c:y val="-0.2433359513889059"/>
                </c:manualLayout>
              </c:layout>
              <c:showVal val="1"/>
            </c:dLbl>
            <c:dLbl>
              <c:idx val="3"/>
              <c:layout>
                <c:manualLayout>
                  <c:x val="3.3054703991223199E-2"/>
                  <c:y val="0.10812872989755269"/>
                </c:manualLayout>
              </c:layout>
              <c:showVal val="1"/>
            </c:dLbl>
            <c:txPr>
              <a:bodyPr/>
              <a:lstStyle/>
              <a:p>
                <a:pPr>
                  <a:defRPr sz="12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4"/>
                <c:pt idx="0">
                  <c:v>Дотации</c:v>
                </c:pt>
                <c:pt idx="1">
                  <c:v>Субсидии</c:v>
                </c:pt>
                <c:pt idx="2">
                  <c:v>Субвенции</c:v>
                </c:pt>
                <c:pt idx="3">
                  <c:v>Иные межбюджетные трансферты</c:v>
                </c:pt>
              </c:strCache>
            </c:strRef>
          </c:cat>
          <c:val>
            <c:numRef>
              <c:f>Лист1!$B$2:$B$5</c:f>
              <c:numCache>
                <c:formatCode>#,##0</c:formatCode>
                <c:ptCount val="4"/>
                <c:pt idx="0">
                  <c:v>167072</c:v>
                </c:pt>
                <c:pt idx="1">
                  <c:v>131217</c:v>
                </c:pt>
                <c:pt idx="2">
                  <c:v>854198</c:v>
                </c:pt>
                <c:pt idx="3">
                  <c:v>46074</c:v>
                </c:pt>
              </c:numCache>
            </c:numRef>
          </c:val>
        </c:ser>
      </c:pie3DChart>
    </c:plotArea>
    <c:legend>
      <c:legendPos val="r"/>
      <c:layout>
        <c:manualLayout>
          <c:xMode val="edge"/>
          <c:yMode val="edge"/>
          <c:x val="0.60175286028911534"/>
          <c:y val="0.16125258111362173"/>
          <c:w val="0.37602507302369875"/>
          <c:h val="0.72173194311019773"/>
        </c:manualLayout>
      </c:layout>
      <c:txPr>
        <a:bodyPr/>
        <a:lstStyle/>
        <a:p>
          <a:pPr>
            <a:defRPr sz="1050" b="1">
              <a:solidFill>
                <a:schemeClr val="tx1"/>
              </a:solidFill>
            </a:defRPr>
          </a:pPr>
          <a:endParaRPr lang="ru-RU"/>
        </a:p>
      </c:txPr>
    </c:legend>
    <c:plotVisOnly val="1"/>
    <c:dispBlanksAs val="zero"/>
  </c:chart>
  <c:txPr>
    <a:bodyPr/>
    <a:lstStyle/>
    <a:p>
      <a:pPr>
        <a:defRPr>
          <a:solidFill>
            <a:schemeClr val="accent3">
              <a:lumMod val="50000"/>
            </a:schemeClr>
          </a:solidFill>
          <a:latin typeface="Times New Roman" pitchFamily="18" charset="0"/>
          <a:cs typeface="Times New Roman" pitchFamily="18" charset="0"/>
        </a:defRPr>
      </a:pPr>
      <a:endParaRPr lang="ru-RU"/>
    </a:p>
  </c:txPr>
  <c:externalData r:id="rId1"/>
  <c:userShapes r:id="rId2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>
                <a:solidFill>
                  <a:srgbClr val="C00000"/>
                </a:solidFill>
              </a:defRPr>
            </a:pPr>
            <a:r>
              <a:rPr lang="ru-RU" dirty="0" smtClean="0">
                <a:solidFill>
                  <a:srgbClr val="C00000"/>
                </a:solidFill>
              </a:rPr>
              <a:t>2019 </a:t>
            </a:r>
            <a:r>
              <a:rPr lang="ru-RU" dirty="0">
                <a:solidFill>
                  <a:srgbClr val="C00000"/>
                </a:solidFill>
              </a:rPr>
              <a:t>год</a:t>
            </a:r>
          </a:p>
        </c:rich>
      </c:tx>
      <c:layout>
        <c:manualLayout>
          <c:xMode val="edge"/>
          <c:yMode val="edge"/>
          <c:x val="4.9812003459311317E-3"/>
          <c:y val="4.683053892630952E-2"/>
        </c:manualLayout>
      </c:layout>
    </c:title>
    <c:view3D>
      <c:rotX val="75"/>
      <c:perspective val="30"/>
    </c:view3D>
    <c:plotArea>
      <c:layout>
        <c:manualLayout>
          <c:layoutTarget val="inner"/>
          <c:xMode val="edge"/>
          <c:yMode val="edge"/>
          <c:x val="8.4747146709967765E-4"/>
          <c:y val="0.10773632550988384"/>
          <c:w val="0.64186514880035839"/>
          <c:h val="0.867218042126639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Безвозмездные поступления от других бюджетов бюджетной системы (тыс.руб.)</c:v>
                </c:pt>
              </c:strCache>
            </c:strRef>
          </c:tx>
          <c:explosion val="14"/>
          <c:dPt>
            <c:idx val="0"/>
            <c:spPr>
              <a:gradFill rotWithShape="1">
                <a:gsLst>
                  <a:gs pos="0">
                    <a:schemeClr val="accent5">
                      <a:shade val="60000"/>
                    </a:schemeClr>
                  </a:gs>
                  <a:gs pos="33000">
                    <a:schemeClr val="accent5">
                      <a:tint val="86500"/>
                    </a:schemeClr>
                  </a:gs>
                  <a:gs pos="46750">
                    <a:schemeClr val="accent5">
                      <a:tint val="71000"/>
                      <a:satMod val="112000"/>
                    </a:schemeClr>
                  </a:gs>
                  <a:gs pos="53000">
                    <a:schemeClr val="accent5">
                      <a:tint val="71000"/>
                      <a:satMod val="112000"/>
                    </a:schemeClr>
                  </a:gs>
                  <a:gs pos="68000">
                    <a:schemeClr val="accent5">
                      <a:tint val="86000"/>
                    </a:schemeClr>
                  </a:gs>
                  <a:gs pos="100000">
                    <a:schemeClr val="accent5">
                      <a:shade val="60000"/>
                    </a:schemeClr>
                  </a:gs>
                </a:gsLst>
                <a:lin ang="8350000" scaled="1"/>
              </a:gradFill>
              <a:ln>
                <a:noFill/>
              </a:ln>
              <a:effectLst>
                <a:outerShdw blurRad="190500" dist="228600" dir="2700000" sy="90000" rotWithShape="0">
                  <a:srgbClr val="000000">
                    <a:alpha val="25500"/>
                  </a:srgbClr>
                </a:outerShdw>
              </a:effectLst>
              <a:scene3d>
                <a:camera prst="orthographicFront" fov="0">
                  <a:rot lat="0" lon="0" rev="0"/>
                </a:camera>
                <a:lightRig rig="soft" dir="tl">
                  <a:rot lat="0" lon="0" rev="20100000"/>
                </a:lightRig>
              </a:scene3d>
              <a:sp3d>
                <a:bevelT w="50800" h="50800"/>
              </a:sp3d>
            </c:spPr>
          </c:dPt>
          <c:dPt>
            <c:idx val="1"/>
            <c:spPr>
              <a:gradFill rotWithShape="1">
                <a:gsLst>
                  <a:gs pos="0">
                    <a:schemeClr val="accent2">
                      <a:shade val="60000"/>
                    </a:schemeClr>
                  </a:gs>
                  <a:gs pos="33000">
                    <a:schemeClr val="accent2">
                      <a:tint val="86500"/>
                    </a:schemeClr>
                  </a:gs>
                  <a:gs pos="46750">
                    <a:schemeClr val="accent2">
                      <a:tint val="71000"/>
                      <a:satMod val="112000"/>
                    </a:schemeClr>
                  </a:gs>
                  <a:gs pos="53000">
                    <a:schemeClr val="accent2">
                      <a:tint val="71000"/>
                      <a:satMod val="112000"/>
                    </a:schemeClr>
                  </a:gs>
                  <a:gs pos="68000">
                    <a:schemeClr val="accent2">
                      <a:tint val="86000"/>
                    </a:schemeClr>
                  </a:gs>
                  <a:gs pos="100000">
                    <a:schemeClr val="accent2">
                      <a:shade val="60000"/>
                    </a:schemeClr>
                  </a:gs>
                </a:gsLst>
                <a:lin ang="8350000" scaled="1"/>
              </a:gradFill>
              <a:ln>
                <a:noFill/>
              </a:ln>
              <a:effectLst>
                <a:outerShdw blurRad="190500" dist="228600" dir="2700000" sy="90000" rotWithShape="0">
                  <a:srgbClr val="000000">
                    <a:alpha val="25500"/>
                  </a:srgbClr>
                </a:outerShdw>
              </a:effectLst>
              <a:scene3d>
                <a:camera prst="orthographicFront" fov="0">
                  <a:rot lat="0" lon="0" rev="0"/>
                </a:camera>
                <a:lightRig rig="soft" dir="tl">
                  <a:rot lat="0" lon="0" rev="20100000"/>
                </a:lightRig>
              </a:scene3d>
              <a:sp3d>
                <a:bevelT w="50800" h="50800"/>
              </a:sp3d>
            </c:spPr>
          </c:dPt>
          <c:dPt>
            <c:idx val="2"/>
            <c:spPr>
              <a:gradFill rotWithShape="1">
                <a:gsLst>
                  <a:gs pos="0">
                    <a:schemeClr val="accent1">
                      <a:shade val="60000"/>
                    </a:schemeClr>
                  </a:gs>
                  <a:gs pos="33000">
                    <a:schemeClr val="accent1">
                      <a:tint val="86500"/>
                    </a:schemeClr>
                  </a:gs>
                  <a:gs pos="46750">
                    <a:schemeClr val="accent1">
                      <a:tint val="71000"/>
                      <a:satMod val="112000"/>
                    </a:schemeClr>
                  </a:gs>
                  <a:gs pos="53000">
                    <a:schemeClr val="accent1">
                      <a:tint val="71000"/>
                      <a:satMod val="112000"/>
                    </a:schemeClr>
                  </a:gs>
                  <a:gs pos="68000">
                    <a:schemeClr val="accent1">
                      <a:tint val="86000"/>
                    </a:schemeClr>
                  </a:gs>
                  <a:gs pos="100000">
                    <a:schemeClr val="accent1">
                      <a:shade val="60000"/>
                    </a:schemeClr>
                  </a:gs>
                </a:gsLst>
                <a:lin ang="8350000" scaled="1"/>
              </a:gradFill>
              <a:ln>
                <a:noFill/>
              </a:ln>
              <a:effectLst>
                <a:outerShdw blurRad="190500" dist="228600" dir="2700000" sy="90000" rotWithShape="0">
                  <a:srgbClr val="000000">
                    <a:alpha val="25500"/>
                  </a:srgbClr>
                </a:outerShdw>
              </a:effectLst>
              <a:scene3d>
                <a:camera prst="orthographicFront" fov="0">
                  <a:rot lat="0" lon="0" rev="0"/>
                </a:camera>
                <a:lightRig rig="soft" dir="tl">
                  <a:rot lat="0" lon="0" rev="20100000"/>
                </a:lightRig>
              </a:scene3d>
              <a:sp3d>
                <a:bevelT w="50800" h="50800"/>
              </a:sp3d>
            </c:spPr>
          </c:dPt>
          <c:dLbls>
            <c:dLbl>
              <c:idx val="0"/>
              <c:layout>
                <c:manualLayout>
                  <c:x val="-4.9265936694211809E-2"/>
                  <c:y val="0.12228160963394077"/>
                </c:manualLayout>
              </c:layout>
              <c:showVal val="1"/>
            </c:dLbl>
            <c:dLbl>
              <c:idx val="2"/>
              <c:layout>
                <c:manualLayout>
                  <c:x val="0.14542357287194721"/>
                  <c:y val="-0.29318590148241214"/>
                </c:manualLayout>
              </c:layout>
              <c:showVal val="1"/>
            </c:dLbl>
            <c:dLbl>
              <c:idx val="3"/>
              <c:layout>
                <c:manualLayout>
                  <c:x val="-6.1989254698432264E-2"/>
                  <c:y val="9.3320476979959918E-2"/>
                </c:manualLayout>
              </c:layout>
              <c:showVal val="1"/>
            </c:dLbl>
            <c:txPr>
              <a:bodyPr/>
              <a:lstStyle/>
              <a:p>
                <a:pPr>
                  <a:defRPr sz="12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4"/>
                <c:pt idx="0">
                  <c:v>Дотации </c:v>
                </c:pt>
                <c:pt idx="1">
                  <c:v>Субсидии </c:v>
                </c:pt>
                <c:pt idx="2">
                  <c:v>Субвенции </c:v>
                </c:pt>
                <c:pt idx="3">
                  <c:v>Иные межбюджетные трансферты </c:v>
                </c:pt>
              </c:strCache>
            </c:strRef>
          </c:cat>
          <c:val>
            <c:numRef>
              <c:f>Лист1!$B$2:$B$5</c:f>
              <c:numCache>
                <c:formatCode>#,##0</c:formatCode>
                <c:ptCount val="4"/>
                <c:pt idx="0">
                  <c:v>50228</c:v>
                </c:pt>
                <c:pt idx="1">
                  <c:v>92177</c:v>
                </c:pt>
                <c:pt idx="2">
                  <c:v>602289.80000000005</c:v>
                </c:pt>
                <c:pt idx="3">
                  <c:v>833</c:v>
                </c:pt>
              </c:numCache>
            </c:numRef>
          </c:val>
        </c:ser>
      </c:pie3DChart>
    </c:plotArea>
    <c:legend>
      <c:legendPos val="r"/>
      <c:layout>
        <c:manualLayout>
          <c:xMode val="edge"/>
          <c:yMode val="edge"/>
          <c:x val="0.60175286028911557"/>
          <c:y val="0.16125258111362173"/>
          <c:w val="0.37602507302369892"/>
          <c:h val="0.72173194311019795"/>
        </c:manualLayout>
      </c:layout>
      <c:txPr>
        <a:bodyPr/>
        <a:lstStyle/>
        <a:p>
          <a:pPr>
            <a:defRPr sz="1050" b="1">
              <a:solidFill>
                <a:schemeClr val="tx1"/>
              </a:solidFill>
            </a:defRPr>
          </a:pPr>
          <a:endParaRPr lang="ru-RU"/>
        </a:p>
      </c:txPr>
    </c:legend>
    <c:plotVisOnly val="1"/>
    <c:dispBlanksAs val="zero"/>
  </c:chart>
  <c:txPr>
    <a:bodyPr/>
    <a:lstStyle/>
    <a:p>
      <a:pPr>
        <a:defRPr>
          <a:solidFill>
            <a:schemeClr val="accent3">
              <a:lumMod val="50000"/>
            </a:schemeClr>
          </a:solidFill>
          <a:latin typeface="Times New Roman" pitchFamily="18" charset="0"/>
          <a:cs typeface="Times New Roman" pitchFamily="18" charset="0"/>
        </a:defRPr>
      </a:pPr>
      <a:endParaRPr lang="ru-RU"/>
    </a:p>
  </c:txPr>
  <c:externalData r:id="rId1"/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depthPercent val="100"/>
      <c:rAngAx val="1"/>
    </c:view3D>
    <c:sideWall>
      <c:spPr>
        <a:solidFill>
          <a:schemeClr val="bg1"/>
        </a:solidFill>
      </c:spPr>
    </c:sideWall>
    <c:backWall>
      <c:spPr>
        <a:solidFill>
          <a:schemeClr val="bg1"/>
        </a:solidFill>
      </c:spPr>
    </c:backWall>
    <c:plotArea>
      <c:layout>
        <c:manualLayout>
          <c:layoutTarget val="inner"/>
          <c:xMode val="edge"/>
          <c:yMode val="edge"/>
          <c:x val="0"/>
          <c:y val="3.0085415012902121E-2"/>
          <c:w val="0.94248368381094583"/>
          <c:h val="0.75037870581460409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rgbClr val="FF9900"/>
            </a:solidFill>
          </c:spPr>
          <c:dLbls>
            <c:dLbl>
              <c:idx val="0"/>
              <c:layout>
                <c:manualLayout>
                  <c:x val="5.4982686947632605E-3"/>
                  <c:y val="-2.9629422249596388E-2"/>
                </c:manualLayout>
              </c:layout>
              <c:showVal val="1"/>
            </c:dLbl>
            <c:dLbl>
              <c:idx val="1"/>
              <c:layout>
                <c:manualLayout>
                  <c:x val="0"/>
                  <c:y val="-2.0740595574717482E-2"/>
                </c:manualLayout>
              </c:layout>
              <c:showVal val="1"/>
            </c:dLbl>
            <c:txPr>
              <a:bodyPr/>
              <a:lstStyle/>
              <a:p>
                <a:pPr>
                  <a:defRPr sz="1600" b="1">
                    <a:solidFill>
                      <a:schemeClr val="tx1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Лист1!$A$2:$A$3</c:f>
              <c:strCache>
                <c:ptCount val="2"/>
                <c:pt idx="0">
                  <c:v>Промышленное производство, млн.руб.</c:v>
                </c:pt>
                <c:pt idx="1">
                  <c:v>Оборот розничной торговли, млн. руб.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2695.1</c:v>
                </c:pt>
                <c:pt idx="1">
                  <c:v>2206.4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rgbClr val="00B0F0"/>
            </a:solidFill>
          </c:spPr>
          <c:dLbls>
            <c:dLbl>
              <c:idx val="0"/>
              <c:layout>
                <c:manualLayout>
                  <c:x val="1.3745671736907919E-2"/>
                  <c:y val="-1.7777653349758105E-2"/>
                </c:manualLayout>
              </c:layout>
              <c:showVal val="1"/>
            </c:dLbl>
            <c:dLbl>
              <c:idx val="1"/>
              <c:layout>
                <c:manualLayout>
                  <c:x val="3.5738746515960089E-2"/>
                  <c:y val="-2.9629422249596388E-2"/>
                </c:manualLayout>
              </c:layout>
              <c:showVal val="1"/>
            </c:dLbl>
            <c:txPr>
              <a:bodyPr/>
              <a:lstStyle/>
              <a:p>
                <a:pPr>
                  <a:defRPr sz="1600" b="1">
                    <a:solidFill>
                      <a:schemeClr val="tx1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Лист1!$A$2:$A$3</c:f>
              <c:strCache>
                <c:ptCount val="2"/>
                <c:pt idx="0">
                  <c:v>Промышленное производство, млн.руб.</c:v>
                </c:pt>
                <c:pt idx="1">
                  <c:v>Оборот розничной торговли, млн. руб.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3375.3</c:v>
                </c:pt>
                <c:pt idx="1">
                  <c:v>2824.6</c:v>
                </c:pt>
              </c:numCache>
            </c:numRef>
          </c:val>
        </c:ser>
        <c:shape val="box"/>
        <c:axId val="147804160"/>
        <c:axId val="147805696"/>
        <c:axId val="0"/>
      </c:bar3DChart>
      <c:catAx>
        <c:axId val="147804160"/>
        <c:scaling>
          <c:orientation val="minMax"/>
        </c:scaling>
        <c:axPos val="b"/>
        <c:tickLblPos val="nextTo"/>
        <c:txPr>
          <a:bodyPr anchor="b" anchorCtr="0"/>
          <a:lstStyle/>
          <a:p>
            <a:pPr>
              <a:defRPr sz="140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47805696"/>
        <c:crosses val="autoZero"/>
        <c:auto val="1"/>
        <c:lblAlgn val="ctr"/>
        <c:lblOffset val="100"/>
      </c:catAx>
      <c:valAx>
        <c:axId val="147805696"/>
        <c:scaling>
          <c:orientation val="minMax"/>
        </c:scaling>
        <c:delete val="1"/>
        <c:axPos val="l"/>
        <c:majorGridlines>
          <c:spPr>
            <a:ln w="3175">
              <a:solidFill>
                <a:schemeClr val="tx1">
                  <a:lumMod val="40000"/>
                  <a:lumOff val="60000"/>
                </a:schemeClr>
              </a:solidFill>
            </a:ln>
          </c:spPr>
        </c:majorGridlines>
        <c:numFmt formatCode="General" sourceLinked="1"/>
        <c:tickLblPos val="none"/>
        <c:crossAx val="147804160"/>
        <c:crosses val="autoZero"/>
        <c:crossBetween val="between"/>
      </c:valAx>
      <c:spPr>
        <a:solidFill>
          <a:schemeClr val="bg2">
            <a:lumMod val="95000"/>
          </a:schemeClr>
        </a:solidFill>
      </c:spPr>
    </c:plotArea>
    <c:legend>
      <c:legendPos val="b"/>
      <c:layout>
        <c:manualLayout>
          <c:xMode val="edge"/>
          <c:yMode val="edge"/>
          <c:x val="0.32515163392450552"/>
          <c:y val="0.91663500417944865"/>
          <c:w val="0.34969673215100527"/>
          <c:h val="8.3364995820553747E-2"/>
        </c:manualLayout>
      </c:layout>
      <c:txPr>
        <a:bodyPr/>
        <a:lstStyle/>
        <a:p>
          <a:pPr>
            <a:defRPr sz="1200" b="1">
              <a:solidFill>
                <a:schemeClr val="tx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>
                <a:solidFill>
                  <a:srgbClr val="C00000"/>
                </a:solidFill>
              </a:defRPr>
            </a:pPr>
            <a:r>
              <a:rPr lang="ru-RU" dirty="0" smtClean="0">
                <a:solidFill>
                  <a:srgbClr val="C00000"/>
                </a:solidFill>
              </a:rPr>
              <a:t>2020 </a:t>
            </a:r>
            <a:r>
              <a:rPr lang="ru-RU" dirty="0">
                <a:solidFill>
                  <a:srgbClr val="C00000"/>
                </a:solidFill>
              </a:rPr>
              <a:t>год</a:t>
            </a:r>
          </a:p>
        </c:rich>
      </c:tx>
      <c:layout>
        <c:manualLayout>
          <c:xMode val="edge"/>
          <c:yMode val="edge"/>
          <c:x val="4.3021571152607872E-2"/>
          <c:y val="2.4806036005212532E-2"/>
        </c:manualLayout>
      </c:layout>
    </c:title>
    <c:view3D>
      <c:rotX val="75"/>
      <c:perspective val="30"/>
    </c:view3D>
    <c:plotArea>
      <c:layout>
        <c:manualLayout>
          <c:layoutTarget val="inner"/>
          <c:xMode val="edge"/>
          <c:yMode val="edge"/>
          <c:x val="8.4747146709967765E-4"/>
          <c:y val="0.10773632550988384"/>
          <c:w val="0.71173533011690671"/>
          <c:h val="0.8922637068103516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Безвозмездные поступления от других бюджетов бюджетной системы (тыс.руб.)</c:v>
                </c:pt>
              </c:strCache>
            </c:strRef>
          </c:tx>
          <c:explosion val="17"/>
          <c:dPt>
            <c:idx val="0"/>
            <c:spPr>
              <a:gradFill rotWithShape="1">
                <a:gsLst>
                  <a:gs pos="0">
                    <a:schemeClr val="accent5">
                      <a:shade val="60000"/>
                    </a:schemeClr>
                  </a:gs>
                  <a:gs pos="33000">
                    <a:schemeClr val="accent5">
                      <a:tint val="86500"/>
                    </a:schemeClr>
                  </a:gs>
                  <a:gs pos="46750">
                    <a:schemeClr val="accent5">
                      <a:tint val="71000"/>
                      <a:satMod val="112000"/>
                    </a:schemeClr>
                  </a:gs>
                  <a:gs pos="53000">
                    <a:schemeClr val="accent5">
                      <a:tint val="71000"/>
                      <a:satMod val="112000"/>
                    </a:schemeClr>
                  </a:gs>
                  <a:gs pos="68000">
                    <a:schemeClr val="accent5">
                      <a:tint val="86000"/>
                    </a:schemeClr>
                  </a:gs>
                  <a:gs pos="100000">
                    <a:schemeClr val="accent5">
                      <a:shade val="60000"/>
                    </a:schemeClr>
                  </a:gs>
                </a:gsLst>
                <a:lin ang="8350000" scaled="1"/>
              </a:gradFill>
              <a:ln w="9525" cap="flat" cmpd="sng" algn="ctr">
                <a:solidFill>
                  <a:schemeClr val="accent5">
                    <a:shade val="48000"/>
                    <a:satMod val="110000"/>
                  </a:schemeClr>
                </a:solidFill>
                <a:prstDash val="solid"/>
              </a:ln>
              <a:effectLst>
                <a:outerShdw blurRad="190500" dist="228600" dir="2700000" sy="90000" rotWithShape="0">
                  <a:srgbClr val="000000">
                    <a:alpha val="25500"/>
                  </a:srgbClr>
                </a:outerShdw>
              </a:effectLst>
            </c:spPr>
          </c:dPt>
          <c:dPt>
            <c:idx val="1"/>
            <c:spPr>
              <a:gradFill rotWithShape="1">
                <a:gsLst>
                  <a:gs pos="0">
                    <a:schemeClr val="accent2">
                      <a:shade val="60000"/>
                    </a:schemeClr>
                  </a:gs>
                  <a:gs pos="33000">
                    <a:schemeClr val="accent2">
                      <a:tint val="86500"/>
                    </a:schemeClr>
                  </a:gs>
                  <a:gs pos="46750">
                    <a:schemeClr val="accent2">
                      <a:tint val="71000"/>
                      <a:satMod val="112000"/>
                    </a:schemeClr>
                  </a:gs>
                  <a:gs pos="53000">
                    <a:schemeClr val="accent2">
                      <a:tint val="71000"/>
                      <a:satMod val="112000"/>
                    </a:schemeClr>
                  </a:gs>
                  <a:gs pos="68000">
                    <a:schemeClr val="accent2">
                      <a:tint val="86000"/>
                    </a:schemeClr>
                  </a:gs>
                  <a:gs pos="100000">
                    <a:schemeClr val="accent2">
                      <a:shade val="60000"/>
                    </a:schemeClr>
                  </a:gs>
                </a:gsLst>
                <a:lin ang="8350000" scaled="1"/>
              </a:gradFill>
              <a:ln>
                <a:noFill/>
              </a:ln>
              <a:effectLst>
                <a:outerShdw blurRad="190500" dist="228600" dir="2700000" sy="90000" rotWithShape="0">
                  <a:srgbClr val="000000">
                    <a:alpha val="25500"/>
                  </a:srgbClr>
                </a:outerShdw>
              </a:effectLst>
              <a:scene3d>
                <a:camera prst="orthographicFront" fov="0">
                  <a:rot lat="0" lon="0" rev="0"/>
                </a:camera>
                <a:lightRig rig="soft" dir="tl">
                  <a:rot lat="0" lon="0" rev="20100000"/>
                </a:lightRig>
              </a:scene3d>
              <a:sp3d>
                <a:bevelT w="50800" h="50800"/>
              </a:sp3d>
            </c:spPr>
          </c:dPt>
          <c:dPt>
            <c:idx val="2"/>
            <c:spPr>
              <a:gradFill rotWithShape="1">
                <a:gsLst>
                  <a:gs pos="0">
                    <a:schemeClr val="accent1">
                      <a:shade val="60000"/>
                    </a:schemeClr>
                  </a:gs>
                  <a:gs pos="33000">
                    <a:schemeClr val="accent1">
                      <a:tint val="86500"/>
                    </a:schemeClr>
                  </a:gs>
                  <a:gs pos="46750">
                    <a:schemeClr val="accent1">
                      <a:tint val="71000"/>
                      <a:satMod val="112000"/>
                    </a:schemeClr>
                  </a:gs>
                  <a:gs pos="53000">
                    <a:schemeClr val="accent1">
                      <a:tint val="71000"/>
                      <a:satMod val="112000"/>
                    </a:schemeClr>
                  </a:gs>
                  <a:gs pos="68000">
                    <a:schemeClr val="accent1">
                      <a:tint val="86000"/>
                    </a:schemeClr>
                  </a:gs>
                  <a:gs pos="100000">
                    <a:schemeClr val="accent1">
                      <a:shade val="60000"/>
                    </a:schemeClr>
                  </a:gs>
                </a:gsLst>
                <a:lin ang="8350000" scaled="1"/>
              </a:gradFill>
              <a:ln>
                <a:noFill/>
              </a:ln>
              <a:effectLst>
                <a:outerShdw blurRad="190500" dist="228600" dir="2700000" sy="90000" rotWithShape="0">
                  <a:srgbClr val="000000">
                    <a:alpha val="25500"/>
                  </a:srgbClr>
                </a:outerShdw>
              </a:effectLst>
              <a:scene3d>
                <a:camera prst="orthographicFront" fov="0">
                  <a:rot lat="0" lon="0" rev="0"/>
                </a:camera>
                <a:lightRig rig="soft" dir="tl">
                  <a:rot lat="0" lon="0" rev="20100000"/>
                </a:lightRig>
              </a:scene3d>
              <a:sp3d>
                <a:bevelT w="50800" h="50800"/>
              </a:sp3d>
            </c:spPr>
          </c:dPt>
          <c:dLbls>
            <c:dLbl>
              <c:idx val="0"/>
              <c:layout>
                <c:manualLayout>
                  <c:x val="-3.1193415156600568E-2"/>
                  <c:y val="0.16043495167203664"/>
                </c:manualLayout>
              </c:layout>
              <c:showVal val="1"/>
            </c:dLbl>
            <c:dLbl>
              <c:idx val="1"/>
              <c:layout>
                <c:manualLayout>
                  <c:x val="-0.17241943877580895"/>
                  <c:y val="5.5951422064215092E-2"/>
                </c:manualLayout>
              </c:layout>
              <c:showVal val="1"/>
            </c:dLbl>
            <c:dLbl>
              <c:idx val="2"/>
              <c:layout>
                <c:manualLayout>
                  <c:x val="0.13927586380345983"/>
                  <c:y val="-0.25606425674925032"/>
                </c:manualLayout>
              </c:layout>
              <c:showVal val="1"/>
            </c:dLbl>
            <c:dLbl>
              <c:idx val="3"/>
              <c:layout>
                <c:manualLayout>
                  <c:x val="-1.2647230229779541E-3"/>
                  <c:y val="6.5999611154316365E-2"/>
                </c:manualLayout>
              </c:layout>
              <c:showVal val="1"/>
            </c:dLbl>
            <c:txPr>
              <a:bodyPr/>
              <a:lstStyle/>
              <a:p>
                <a:pPr>
                  <a:defRPr sz="12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Val val="1"/>
            <c:showLeaderLines val="1"/>
          </c:dLbls>
          <c:cat>
            <c:strRef>
              <c:f>Лист1!$A$2:$A$5</c:f>
              <c:strCache>
                <c:ptCount val="4"/>
                <c:pt idx="0">
                  <c:v>Дотации</c:v>
                </c:pt>
                <c:pt idx="1">
                  <c:v>Субсидии</c:v>
                </c:pt>
                <c:pt idx="2">
                  <c:v>Субвенции</c:v>
                </c:pt>
                <c:pt idx="3">
                  <c:v>Иные межбюджетные трансферты</c:v>
                </c:pt>
              </c:strCache>
            </c:strRef>
          </c:cat>
          <c:val>
            <c:numRef>
              <c:f>Лист1!$B$2:$B$5</c:f>
              <c:numCache>
                <c:formatCode>#,##0</c:formatCode>
                <c:ptCount val="4"/>
                <c:pt idx="0">
                  <c:v>52252</c:v>
                </c:pt>
                <c:pt idx="1">
                  <c:v>333346.59999999998</c:v>
                </c:pt>
                <c:pt idx="2">
                  <c:v>738851.8</c:v>
                </c:pt>
                <c:pt idx="3">
                  <c:v>13747.3</c:v>
                </c:pt>
              </c:numCache>
            </c:numRef>
          </c:val>
        </c:ser>
      </c:pie3DChart>
    </c:plotArea>
    <c:legend>
      <c:legendPos val="r"/>
      <c:layout>
        <c:manualLayout>
          <c:xMode val="edge"/>
          <c:yMode val="edge"/>
          <c:x val="0.62397501642118147"/>
          <c:y val="0.15243410454394007"/>
          <c:w val="0.37602507302369892"/>
          <c:h val="0.72173194311019795"/>
        </c:manualLayout>
      </c:layout>
      <c:txPr>
        <a:bodyPr/>
        <a:lstStyle/>
        <a:p>
          <a:pPr>
            <a:defRPr sz="1050" b="1">
              <a:solidFill>
                <a:schemeClr val="tx1"/>
              </a:solidFill>
            </a:defRPr>
          </a:pPr>
          <a:endParaRPr lang="ru-RU"/>
        </a:p>
      </c:txPr>
    </c:legend>
    <c:plotVisOnly val="1"/>
    <c:dispBlanksAs val="zero"/>
  </c:chart>
  <c:txPr>
    <a:bodyPr/>
    <a:lstStyle/>
    <a:p>
      <a:pPr>
        <a:defRPr>
          <a:solidFill>
            <a:schemeClr val="accent3">
              <a:lumMod val="50000"/>
            </a:schemeClr>
          </a:solidFill>
          <a:latin typeface="Times New Roman" pitchFamily="18" charset="0"/>
          <a:cs typeface="Times New Roman" pitchFamily="18" charset="0"/>
        </a:defRPr>
      </a:pPr>
      <a:endParaRPr lang="ru-RU"/>
    </a:p>
  </c:txPr>
  <c:externalData r:id="rId1"/>
  <c:userShapes r:id="rId2"/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 b="1" i="0" u="none" strike="noStrike" baseline="0">
                <a:solidFill>
                  <a:srgbClr val="C00000"/>
                </a:solidFill>
                <a:latin typeface="Calibri"/>
                <a:ea typeface="Calibri"/>
                <a:cs typeface="Calibri"/>
              </a:defRPr>
            </a:pPr>
            <a:r>
              <a:rPr lang="ru-RU" sz="1400" dirty="0" smtClean="0">
                <a:solidFill>
                  <a:srgbClr val="C00000"/>
                </a:solidFill>
              </a:rPr>
              <a:t>2021 год </a:t>
            </a:r>
          </a:p>
          <a:p>
            <a:pPr>
              <a:defRPr sz="1400" b="1" i="0" u="none" strike="noStrike" baseline="0">
                <a:solidFill>
                  <a:srgbClr val="C00000"/>
                </a:solidFill>
                <a:latin typeface="Calibri"/>
                <a:ea typeface="Calibri"/>
                <a:cs typeface="Calibri"/>
              </a:defRPr>
            </a:pPr>
            <a:r>
              <a:rPr lang="ru-RU" sz="1400" dirty="0" smtClean="0">
                <a:solidFill>
                  <a:srgbClr val="C00000"/>
                </a:solidFill>
              </a:rPr>
              <a:t>( тыс. рублей)</a:t>
            </a:r>
            <a:r>
              <a:rPr lang="ru-RU" sz="1400" dirty="0">
                <a:solidFill>
                  <a:srgbClr val="C00000"/>
                </a:solidFill>
              </a:rPr>
              <a:t>
</a:t>
            </a:r>
          </a:p>
        </c:rich>
      </c:tx>
      <c:layout>
        <c:manualLayout>
          <c:xMode val="edge"/>
          <c:yMode val="edge"/>
          <c:x val="0.10959918915703129"/>
          <c:y val="1.2462554942747665E-2"/>
        </c:manualLayout>
      </c:layout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0"/>
          <c:y val="0.11217541784484435"/>
          <c:w val="0.7039970411405696"/>
          <c:h val="0.7803728407850155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Структура расходов бюджета муниципального образования Усть-Абаканский район </c:v>
                </c:pt>
              </c:strCache>
            </c:strRef>
          </c:tx>
          <c:explosion val="25"/>
          <c:dPt>
            <c:idx val="6"/>
            <c:explosion val="13"/>
          </c:dPt>
          <c:dLbls>
            <c:dLbl>
              <c:idx val="4"/>
              <c:layout>
                <c:manualLayout>
                  <c:x val="-8.5970691163604576E-2"/>
                  <c:y val="-0.2317623323721279"/>
                </c:manualLayout>
              </c:layout>
              <c:showVal val="1"/>
            </c:dLbl>
            <c:dLbl>
              <c:idx val="5"/>
              <c:layout>
                <c:manualLayout>
                  <c:x val="6.0189648716369365E-2"/>
                  <c:y val="-0.11002635152160015"/>
                </c:manualLayout>
              </c:layout>
              <c:showVal val="1"/>
            </c:dLbl>
            <c:dLbl>
              <c:idx val="6"/>
              <c:layout>
                <c:manualLayout>
                  <c:x val="0.12929228801876094"/>
                  <c:y val="-0.13378647924796794"/>
                </c:manualLayout>
              </c:layout>
              <c:showVal val="1"/>
            </c:dLbl>
            <c:numFmt formatCode="#,##0.0" sourceLinked="0"/>
            <c:txPr>
              <a:bodyPr/>
              <a:lstStyle/>
              <a:p>
                <a:pPr>
                  <a:defRPr sz="997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showVal val="1"/>
            <c:showLeaderLines val="1"/>
          </c:dLbls>
          <c:cat>
            <c:strRef>
              <c:f>Лист1!$A$2:$A$9</c:f>
              <c:strCache>
                <c:ptCount val="8"/>
                <c:pt idx="0">
                  <c:v>Общегосударственные расходы 85 027,9</c:v>
                </c:pt>
                <c:pt idx="1">
                  <c:v>Национальная безопасность и правоохранительная деятельность  3 344,3</c:v>
                </c:pt>
                <c:pt idx="2">
                  <c:v>Национальная экономика 55 735,8</c:v>
                </c:pt>
                <c:pt idx="3">
                  <c:v>Жилищно-коммунальное хозяйство 24 480,5</c:v>
                </c:pt>
                <c:pt idx="4">
                  <c:v>Социально-культурная сфера 1 392 043,0</c:v>
                </c:pt>
                <c:pt idx="5">
                  <c:v>Средства массовой информации 8 007,5</c:v>
                </c:pt>
                <c:pt idx="6">
                  <c:v>Обслуживание государственного долга </c:v>
                </c:pt>
                <c:pt idx="7">
                  <c:v>Межбюджетные трансферты 112 681,0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 formatCode="#,##0.00">
                  <c:v>85027.9</c:v>
                </c:pt>
                <c:pt idx="1">
                  <c:v>3344.3</c:v>
                </c:pt>
                <c:pt idx="2">
                  <c:v>55735.8</c:v>
                </c:pt>
                <c:pt idx="3">
                  <c:v>24480.5</c:v>
                </c:pt>
                <c:pt idx="4">
                  <c:v>1392043</c:v>
                </c:pt>
                <c:pt idx="5">
                  <c:v>8007.5</c:v>
                </c:pt>
                <c:pt idx="6">
                  <c:v>0</c:v>
                </c:pt>
                <c:pt idx="7">
                  <c:v>112681</c:v>
                </c:pt>
              </c:numCache>
            </c:numRef>
          </c:val>
        </c:ser>
      </c:pie3DChart>
      <c:spPr>
        <a:noFill/>
        <a:ln w="25332">
          <a:noFill/>
        </a:ln>
      </c:spPr>
    </c:plotArea>
    <c:legend>
      <c:legendPos val="r"/>
      <c:layout>
        <c:manualLayout>
          <c:xMode val="edge"/>
          <c:yMode val="edge"/>
          <c:x val="0.64002767259722415"/>
          <c:y val="1.2473888321179639E-2"/>
          <c:w val="0.3599723274027859"/>
          <c:h val="0.98752611167882032"/>
        </c:manualLayout>
      </c:layout>
      <c:txPr>
        <a:bodyPr/>
        <a:lstStyle/>
        <a:p>
          <a:pPr>
            <a:defRPr sz="1000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ru-RU"/>
        </a:p>
      </c:txPr>
    </c:legend>
    <c:plotVisOnly val="1"/>
    <c:dispBlanksAs val="zero"/>
  </c:chart>
  <c:txPr>
    <a:bodyPr/>
    <a:lstStyle/>
    <a:p>
      <a:pPr>
        <a:defRPr sz="997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2"/>
  <c:userShapes r:id="rId3"/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0"/>
          <c:y val="5.9854803512915583E-2"/>
          <c:w val="0.73440633486429829"/>
          <c:h val="0.8114837341470925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Структура расходов бюджета муниципального образования Усть-Абаканский район </c:v>
                </c:pt>
              </c:strCache>
            </c:strRef>
          </c:tx>
          <c:explosion val="25"/>
          <c:dPt>
            <c:idx val="6"/>
            <c:explosion val="13"/>
          </c:dPt>
          <c:dLbls>
            <c:dLbl>
              <c:idx val="4"/>
              <c:layout>
                <c:manualLayout>
                  <c:x val="-0.17076059776882874"/>
                  <c:y val="-0.25926450208572466"/>
                </c:manualLayout>
              </c:layout>
              <c:showVal val="1"/>
            </c:dLbl>
            <c:numFmt formatCode="#,##0.0" sourceLinked="0"/>
            <c:txPr>
              <a:bodyPr/>
              <a:lstStyle/>
              <a:p>
                <a:pPr>
                  <a:defRPr sz="1000" b="1"/>
                </a:pPr>
                <a:endParaRPr lang="ru-RU"/>
              </a:p>
            </c:txPr>
            <c:showVal val="1"/>
            <c:showLeaderLines val="1"/>
          </c:dLbls>
          <c:cat>
            <c:strRef>
              <c:f>Лист1!$A$2:$A$9</c:f>
              <c:strCache>
                <c:ptCount val="8"/>
                <c:pt idx="0">
                  <c:v>Общегосударственные расходы 73 926,7</c:v>
                </c:pt>
                <c:pt idx="1">
                  <c:v>Национальная безопасность и правоохранительная деятельность 614,7</c:v>
                </c:pt>
                <c:pt idx="2">
                  <c:v>Национальная экономика 31 089,4</c:v>
                </c:pt>
                <c:pt idx="3">
                  <c:v>Жилищно-коммунальное хозяйство 27 804,1</c:v>
                </c:pt>
                <c:pt idx="4">
                  <c:v>Социально-культурная сфера          1 339 050,1</c:v>
                </c:pt>
                <c:pt idx="5">
                  <c:v>Средства массовой информации 7 173,9</c:v>
                </c:pt>
                <c:pt idx="6">
                  <c:v>Обслуживание государственного долга </c:v>
                </c:pt>
                <c:pt idx="7">
                  <c:v>Межбюджетные трансферты 103 468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73926.7</c:v>
                </c:pt>
                <c:pt idx="1">
                  <c:v>614.70000000000005</c:v>
                </c:pt>
                <c:pt idx="2">
                  <c:v>31089.4</c:v>
                </c:pt>
                <c:pt idx="3">
                  <c:v>27804.1</c:v>
                </c:pt>
                <c:pt idx="4">
                  <c:v>1339050.1000000003</c:v>
                </c:pt>
                <c:pt idx="5">
                  <c:v>7173.9</c:v>
                </c:pt>
                <c:pt idx="6">
                  <c:v>0</c:v>
                </c:pt>
                <c:pt idx="7">
                  <c:v>103468</c:v>
                </c:pt>
              </c:numCache>
            </c:numRef>
          </c:val>
        </c:ser>
      </c:pie3DChart>
      <c:spPr>
        <a:noFill/>
        <a:ln w="25332">
          <a:noFill/>
        </a:ln>
      </c:spPr>
    </c:plotArea>
    <c:legend>
      <c:legendPos val="r"/>
      <c:layout>
        <c:manualLayout>
          <c:xMode val="edge"/>
          <c:yMode val="edge"/>
          <c:x val="0.65640197684128365"/>
          <c:y val="2.5153240860754898E-2"/>
          <c:w val="0.34359809152488141"/>
          <c:h val="0.85007135695485303"/>
        </c:manualLayout>
      </c:layout>
      <c:txPr>
        <a:bodyPr/>
        <a:lstStyle/>
        <a:p>
          <a:pPr>
            <a:defRPr sz="1000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ru-RU"/>
        </a:p>
      </c:txPr>
    </c:legend>
    <c:plotVisOnly val="1"/>
    <c:dispBlanksAs val="zero"/>
  </c:chart>
  <c:txPr>
    <a:bodyPr/>
    <a:lstStyle/>
    <a:p>
      <a:pPr>
        <a:defRPr sz="997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2"/>
  <c:userShapes r:id="rId3"/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1.3464253968476161E-2"/>
          <c:y val="0.21412376844944989"/>
          <c:w val="0.59737639631568662"/>
          <c:h val="0.62675556334760563"/>
        </c:manualLayout>
      </c:layout>
      <c:pieChart>
        <c:varyColors val="1"/>
        <c:ser>
          <c:idx val="0"/>
          <c:order val="0"/>
          <c:tx>
            <c:strRef>
              <c:f>'доля программных расходов'!$B$1</c:f>
              <c:strCache>
                <c:ptCount val="1"/>
                <c:pt idx="0">
                  <c:v>2014 год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explosion val="5"/>
          <c:dPt>
            <c:idx val="0"/>
            <c:spPr>
              <a:gradFill flip="none" rotWithShape="1">
                <a:gsLst>
                  <a:gs pos="0">
                    <a:srgbClr val="EA157A">
                      <a:shade val="30000"/>
                      <a:satMod val="115000"/>
                    </a:srgbClr>
                  </a:gs>
                  <a:gs pos="50000">
                    <a:srgbClr val="EA157A">
                      <a:shade val="67500"/>
                      <a:satMod val="115000"/>
                    </a:srgbClr>
                  </a:gs>
                  <a:gs pos="100000">
                    <a:srgbClr val="EA157A">
                      <a:shade val="100000"/>
                      <a:satMod val="115000"/>
                    </a:srgbClr>
                  </a:gs>
                </a:gsLst>
                <a:lin ang="2700000" scaled="1"/>
                <a:tileRect/>
              </a:gradFill>
              <a:ln w="38100" cap="flat" cmpd="sng" algn="ctr">
                <a:solidFill>
                  <a:schemeClr val="lt1"/>
                </a:solidFill>
                <a:prstDash val="solid"/>
              </a:ln>
              <a:effectLst>
                <a:outerShdw blurRad="130000" dist="101600" dir="2700000" algn="tl" rotWithShape="0">
                  <a:srgbClr val="000000">
                    <a:alpha val="35000"/>
                  </a:srgbClr>
                </a:outerShdw>
              </a:effectLst>
            </c:spPr>
          </c:dPt>
          <c:dPt>
            <c:idx val="1"/>
            <c:spPr>
              <a:gradFill flip="none" rotWithShape="1">
                <a:gsLst>
                  <a:gs pos="0">
                    <a:srgbClr val="7FD13B">
                      <a:lumMod val="75000"/>
                      <a:shade val="30000"/>
                      <a:satMod val="115000"/>
                    </a:srgbClr>
                  </a:gs>
                  <a:gs pos="50000">
                    <a:srgbClr val="7FD13B">
                      <a:lumMod val="75000"/>
                      <a:shade val="67500"/>
                      <a:satMod val="115000"/>
                    </a:srgbClr>
                  </a:gs>
                  <a:gs pos="100000">
                    <a:srgbClr val="7FD13B">
                      <a:lumMod val="75000"/>
                      <a:shade val="100000"/>
                      <a:satMod val="115000"/>
                    </a:srgbClr>
                  </a:gs>
                </a:gsLst>
                <a:lin ang="2700000" scaled="1"/>
                <a:tileRect/>
              </a:gra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cat>
            <c:strRef>
              <c:f>'доля программных расходов'!$A$2:$A$3</c:f>
              <c:strCache>
                <c:ptCount val="2"/>
                <c:pt idx="0">
                  <c:v>Программные расходы</c:v>
                </c:pt>
                <c:pt idx="1">
                  <c:v>Непрограммные расходы</c:v>
                </c:pt>
              </c:strCache>
            </c:strRef>
          </c:cat>
          <c:val>
            <c:numRef>
              <c:f>'доля программных расходов'!$B$2:$B$3</c:f>
              <c:numCache>
                <c:formatCode>0%</c:formatCode>
                <c:ptCount val="2"/>
                <c:pt idx="0">
                  <c:v>0.76000000000001666</c:v>
                </c:pt>
                <c:pt idx="1">
                  <c:v>0.24000000000000021</c:v>
                </c:pt>
              </c:numCache>
            </c:numRef>
          </c:val>
        </c:ser>
        <c:firstSliceAng val="0"/>
      </c:pieChart>
    </c:plotArea>
    <c:legend>
      <c:legendPos val="r"/>
      <c:layout>
        <c:manualLayout>
          <c:xMode val="edge"/>
          <c:yMode val="edge"/>
          <c:x val="0.62411352326492908"/>
          <c:y val="0.32866516165321025"/>
          <c:w val="0.35921992671967534"/>
          <c:h val="0.28448826573074754"/>
        </c:manualLayout>
      </c:layout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zero"/>
  </c:chart>
  <c:spPr>
    <a:ln>
      <a:noFill/>
    </a:ln>
  </c:spPr>
  <c:externalData r:id="rId1"/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26"/>
  <c:chart>
    <c:autoTitleDeleted val="1"/>
    <c:plotArea>
      <c:layout>
        <c:manualLayout>
          <c:layoutTarget val="inner"/>
          <c:xMode val="edge"/>
          <c:yMode val="edge"/>
          <c:x val="9.8724607696047309E-2"/>
          <c:y val="7.2196870013158512E-2"/>
          <c:w val="0.83556439402457894"/>
          <c:h val="0.90840932633256044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cene3d>
              <a:camera prst="orthographicFront"/>
              <a:lightRig rig="threePt" dir="t">
                <a:rot lat="0" lon="0" rev="1200000"/>
              </a:lightRig>
            </a:scene3d>
            <a:sp3d>
              <a:bevelT w="63500" h="25400" prst="angle"/>
            </a:sp3d>
          </c:spPr>
          <c:explosion val="10"/>
          <c:dPt>
            <c:idx val="0"/>
            <c:spPr>
              <a:solidFill>
                <a:srgbClr val="19D7E1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63500" h="25400" prst="angle"/>
              </a:sp3d>
            </c:spPr>
          </c:dPt>
          <c:dPt>
            <c:idx val="1"/>
            <c:spPr>
              <a:solidFill>
                <a:srgbClr val="92D050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63500" h="25400" prst="angle"/>
              </a:sp3d>
            </c:spPr>
          </c:dPt>
          <c:dPt>
            <c:idx val="2"/>
            <c:spPr>
              <a:gradFill rotWithShape="1">
                <a:gsLst>
                  <a:gs pos="0">
                    <a:schemeClr val="accent6">
                      <a:shade val="51000"/>
                      <a:satMod val="130000"/>
                    </a:schemeClr>
                  </a:gs>
                  <a:gs pos="80000">
                    <a:schemeClr val="accent6">
                      <a:shade val="93000"/>
                      <a:satMod val="130000"/>
                    </a:schemeClr>
                  </a:gs>
                  <a:gs pos="100000">
                    <a:schemeClr val="accent6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63500" h="25400" prst="angle"/>
              </a:sp3d>
            </c:spPr>
          </c:dPt>
          <c:dPt>
            <c:idx val="3"/>
            <c:spPr>
              <a:gradFill rotWithShape="1">
                <a:gsLst>
                  <a:gs pos="0">
                    <a:schemeClr val="accent2">
                      <a:shade val="51000"/>
                      <a:satMod val="130000"/>
                    </a:schemeClr>
                  </a:gs>
                  <a:gs pos="80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 w="9525" cap="flat" cmpd="sng" algn="ctr">
                <a:solidFill>
                  <a:schemeClr val="accent2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63500" h="25400" prst="angle"/>
              </a:sp3d>
            </c:spPr>
          </c:dPt>
          <c:dPt>
            <c:idx val="4"/>
            <c:spPr>
              <a:gradFill rotWithShape="1">
                <a:gsLst>
                  <a:gs pos="0">
                    <a:schemeClr val="accent4">
                      <a:shade val="51000"/>
                      <a:satMod val="130000"/>
                    </a:schemeClr>
                  </a:gs>
                  <a:gs pos="80000">
                    <a:schemeClr val="accent4">
                      <a:shade val="93000"/>
                      <a:satMod val="130000"/>
                    </a:schemeClr>
                  </a:gs>
                  <a:gs pos="100000">
                    <a:schemeClr val="accent4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63500" h="25400" prst="angle"/>
              </a:sp3d>
            </c:spPr>
          </c:dPt>
          <c:dLbls>
            <c:dLbl>
              <c:idx val="1"/>
              <c:layout>
                <c:manualLayout>
                  <c:x val="8.4516712646389727E-2"/>
                  <c:y val="3.2323006090470012E-3"/>
                </c:manualLayout>
              </c:layout>
              <c:showPercent val="1"/>
            </c:dLbl>
            <c:dLbl>
              <c:idx val="2"/>
              <c:layout>
                <c:manualLayout>
                  <c:x val="-2.9143694015996446E-3"/>
                  <c:y val="-9.6969018271406363E-3"/>
                </c:manualLayout>
              </c:layout>
              <c:showPercent val="1"/>
            </c:dLbl>
            <c:dLbl>
              <c:idx val="3"/>
              <c:delete val="1"/>
            </c:dLbl>
            <c:dLbl>
              <c:idx val="4"/>
              <c:layout>
                <c:manualLayout>
                  <c:x val="5.8287388031993429E-3"/>
                  <c:y val="-3.2323006090468794E-2"/>
                </c:manualLayout>
              </c:layout>
              <c:showPercent val="1"/>
            </c:dLbl>
            <c:txPr>
              <a:bodyPr/>
              <a:lstStyle/>
              <a:p>
                <a:pPr>
                  <a:defRPr sz="1600" b="1">
                    <a:solidFill>
                      <a:srgbClr val="990000"/>
                    </a:solidFill>
                  </a:defRPr>
                </a:pPr>
                <a:endParaRPr lang="ru-RU"/>
              </a:p>
            </c:txPr>
            <c:showPercent val="1"/>
            <c:showLeaderLines val="1"/>
          </c:dLbls>
          <c:cat>
            <c:strRef>
              <c:f>Лист1!$A$2:$A$6</c:f>
              <c:strCache>
                <c:ptCount val="5"/>
                <c:pt idx="0">
                  <c:v>Дошкольное образование</c:v>
                </c:pt>
                <c:pt idx="1">
                  <c:v>Общее образование</c:v>
                </c:pt>
                <c:pt idx="2">
                  <c:v>Дополнительное образование</c:v>
                </c:pt>
                <c:pt idx="3">
                  <c:v>Молодежная политика и оздоровление детей</c:v>
                </c:pt>
                <c:pt idx="4">
                  <c:v>Прочие мероприятия</c:v>
                </c:pt>
              </c:strCache>
            </c:strRef>
          </c:cat>
          <c:val>
            <c:numRef>
              <c:f>Лист1!$B$2:$B$6</c:f>
              <c:numCache>
                <c:formatCode>#,##0.0</c:formatCode>
                <c:ptCount val="5"/>
                <c:pt idx="0">
                  <c:v>184607.5</c:v>
                </c:pt>
                <c:pt idx="1">
                  <c:v>875213</c:v>
                </c:pt>
                <c:pt idx="2">
                  <c:v>70975.600000000006</c:v>
                </c:pt>
                <c:pt idx="3">
                  <c:v>5753.9</c:v>
                </c:pt>
                <c:pt idx="4">
                  <c:v>39317.4</c:v>
                </c:pt>
              </c:numCache>
            </c:numRef>
          </c:val>
        </c:ser>
        <c:firstSliceAng val="0"/>
        <c:holeSize val="50"/>
      </c:doughnutChart>
    </c:plotArea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bar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gradFill flip="none" rotWithShape="1">
              <a:gsLst>
                <a:gs pos="0">
                  <a:srgbClr val="A3F3F7">
                    <a:shade val="30000"/>
                    <a:satMod val="115000"/>
                  </a:srgbClr>
                </a:gs>
                <a:gs pos="50000">
                  <a:srgbClr val="A3F3F7">
                    <a:shade val="67500"/>
                    <a:satMod val="115000"/>
                  </a:srgb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16200000" scaled="1"/>
              <a:tileRect/>
            </a:gradFill>
          </c:spPr>
          <c:dLbls>
            <c:dLbl>
              <c:idx val="0"/>
              <c:layout>
                <c:manualLayout>
                  <c:x val="-8.7953190386254245E-4"/>
                  <c:y val="-0.34645197374583891"/>
                </c:manualLayout>
              </c:layout>
              <c:showVal val="1"/>
            </c:dLbl>
            <c:dLbl>
              <c:idx val="1"/>
              <c:layout>
                <c:manualLayout>
                  <c:x val="7.1711308171146133E-3"/>
                  <c:y val="-0.37853528257208896"/>
                </c:manualLayout>
              </c:layout>
              <c:showVal val="1"/>
            </c:dLbl>
            <c:dLbl>
              <c:idx val="2"/>
              <c:layout>
                <c:manualLayout>
                  <c:x val="-3.9578935673814314E-3"/>
                  <c:y val="-0.35330034135640942"/>
                </c:manualLayout>
              </c:layout>
              <c:showVal val="1"/>
            </c:dLbl>
            <c:dLbl>
              <c:idx val="3"/>
              <c:layout>
                <c:manualLayout>
                  <c:x val="-1.3192978557938061E-3"/>
                  <c:y val="-0.39757915787135217"/>
                </c:manualLayout>
              </c:layout>
              <c:showVal val="1"/>
            </c:dLbl>
            <c:txPr>
              <a:bodyPr/>
              <a:lstStyle/>
              <a:p>
                <a:pPr>
                  <a:defRPr sz="1400" b="1">
                    <a:solidFill>
                      <a:srgbClr val="990000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2019 год</c:v>
                </c:pt>
                <c:pt idx="1">
                  <c:v>2020 год</c:v>
                </c:pt>
                <c:pt idx="2">
                  <c:v>2021 год</c:v>
                </c:pt>
              </c:strCache>
            </c:str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779297.7</c:v>
                </c:pt>
                <c:pt idx="1">
                  <c:v>1189826.4000000004</c:v>
                </c:pt>
                <c:pt idx="2">
                  <c:v>1175867.4000000004</c:v>
                </c:pt>
              </c:numCache>
            </c:numRef>
          </c:val>
        </c:ser>
        <c:overlap val="100"/>
        <c:axId val="169482112"/>
        <c:axId val="169483648"/>
      </c:barChart>
      <c:catAx>
        <c:axId val="169482112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b="1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69483648"/>
        <c:crosses val="autoZero"/>
        <c:auto val="1"/>
        <c:lblAlgn val="ctr"/>
        <c:lblOffset val="100"/>
      </c:catAx>
      <c:valAx>
        <c:axId val="169483648"/>
        <c:scaling>
          <c:orientation val="minMax"/>
          <c:max val="1200000"/>
        </c:scaling>
        <c:delete val="1"/>
        <c:axPos val="l"/>
        <c:numFmt formatCode="#,##0.0" sourceLinked="1"/>
        <c:tickLblPos val="none"/>
        <c:crossAx val="169482112"/>
        <c:crosses val="autoZero"/>
        <c:crossBetween val="between"/>
        <c:majorUnit val="100000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38"/>
  <c:chart>
    <c:view3D>
      <c:depthPercent val="100"/>
      <c:rAngAx val="1"/>
    </c:view3D>
    <c:plotArea>
      <c:layout>
        <c:manualLayout>
          <c:layoutTarget val="inner"/>
          <c:xMode val="edge"/>
          <c:yMode val="edge"/>
          <c:x val="0.18233618233618706"/>
          <c:y val="8.6065573770495715E-2"/>
          <c:w val="0.62073460987831064"/>
          <c:h val="0.75121107116872265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2396</c:v>
                </c:pt>
                <c:pt idx="1">
                  <c:v>2346</c:v>
                </c:pt>
                <c:pt idx="2">
                  <c:v>2258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cat>
            <c:numRef>
              <c:f>Лист1!$A$2:$A$4</c:f>
              <c:numCache>
                <c:formatCode>General</c:formatCode>
                <c:ptCount val="3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Лист1!$C$2:$C$4</c:f>
              <c:numCache>
                <c:formatCode>General</c:formatCode>
                <c:ptCount val="3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Столбец2</c:v>
                </c:pt>
              </c:strCache>
            </c:strRef>
          </c:tx>
          <c:cat>
            <c:numRef>
              <c:f>Лист1!$A$2:$A$4</c:f>
              <c:numCache>
                <c:formatCode>General</c:formatCode>
                <c:ptCount val="3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Лист1!$D$2:$D$4</c:f>
              <c:numCache>
                <c:formatCode>General</c:formatCode>
                <c:ptCount val="3"/>
              </c:numCache>
            </c:numRef>
          </c:val>
        </c:ser>
        <c:shape val="cone"/>
        <c:axId val="169068416"/>
        <c:axId val="169069952"/>
        <c:axId val="0"/>
      </c:bar3DChart>
      <c:catAx>
        <c:axId val="169068416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b="1">
                <a:solidFill>
                  <a:srgbClr val="990000"/>
                </a:solidFill>
              </a:defRPr>
            </a:pPr>
            <a:endParaRPr lang="ru-RU"/>
          </a:p>
        </c:txPr>
        <c:crossAx val="169069952"/>
        <c:crosses val="autoZero"/>
        <c:auto val="1"/>
        <c:lblAlgn val="ctr"/>
        <c:lblOffset val="100"/>
      </c:catAx>
      <c:valAx>
        <c:axId val="169069952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169068416"/>
        <c:crosses val="autoZero"/>
        <c:crossBetween val="between"/>
        <c:majorUnit val="100"/>
      </c:valAx>
      <c:spPr>
        <a:noFill/>
        <a:ln w="25389">
          <a:noFill/>
        </a:ln>
      </c:spPr>
    </c:plotArea>
    <c:plotVisOnly val="1"/>
    <c:dispBlanksAs val="gap"/>
  </c:chart>
  <c:spPr>
    <a:gradFill rotWithShape="1">
      <a:gsLst>
        <a:gs pos="0">
          <a:schemeClr val="accent1">
            <a:tint val="62000"/>
            <a:satMod val="180000"/>
          </a:schemeClr>
        </a:gs>
        <a:gs pos="65000">
          <a:schemeClr val="accent1">
            <a:tint val="32000"/>
            <a:satMod val="250000"/>
          </a:schemeClr>
        </a:gs>
        <a:gs pos="100000">
          <a:schemeClr val="accent1">
            <a:tint val="23000"/>
            <a:satMod val="300000"/>
          </a:schemeClr>
        </a:gs>
      </a:gsLst>
      <a:lin ang="16200000" scaled="0"/>
    </a:gradFill>
    <a:ln w="9525" cap="flat" cmpd="sng" algn="ctr">
      <a:solidFill>
        <a:schemeClr val="accent1"/>
      </a:solidFill>
      <a:prstDash val="solid"/>
    </a:ln>
    <a:effectLst>
      <a:outerShdw blurRad="50800" dist="38100" dir="5400000" rotWithShape="0">
        <a:srgbClr val="000000">
          <a:alpha val="35000"/>
        </a:srgbClr>
      </a:outerShdw>
    </a:effectLst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/>
  <c:userShapes r:id="rId2"/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36"/>
  <c:chart>
    <c:view3D>
      <c:depthPercent val="100"/>
      <c:rAngAx val="1"/>
    </c:view3D>
    <c:plotArea>
      <c:layout>
        <c:manualLayout>
          <c:layoutTarget val="inner"/>
          <c:xMode val="edge"/>
          <c:yMode val="edge"/>
          <c:x val="0.14393933326013419"/>
          <c:y val="0.11400260396775859"/>
          <c:w val="0.77630126029924262"/>
          <c:h val="0.73199613757155346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156.9</c:v>
                </c:pt>
                <c:pt idx="1">
                  <c:v>266.2</c:v>
                </c:pt>
                <c:pt idx="2">
                  <c:v>184.6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cat>
            <c:numRef>
              <c:f>Лист1!$A$2:$A$4</c:f>
              <c:numCache>
                <c:formatCode>General</c:formatCode>
                <c:ptCount val="3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Лист1!$C$2:$C$4</c:f>
              <c:numCache>
                <c:formatCode>General</c:formatCode>
                <c:ptCount val="3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Столбец2</c:v>
                </c:pt>
              </c:strCache>
            </c:strRef>
          </c:tx>
          <c:cat>
            <c:numRef>
              <c:f>Лист1!$A$2:$A$4</c:f>
              <c:numCache>
                <c:formatCode>General</c:formatCode>
                <c:ptCount val="3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Лист1!$D$2:$D$4</c:f>
              <c:numCache>
                <c:formatCode>General</c:formatCode>
                <c:ptCount val="3"/>
              </c:numCache>
            </c:numRef>
          </c:val>
        </c:ser>
        <c:shape val="cone"/>
        <c:axId val="169632512"/>
        <c:axId val="169634048"/>
        <c:axId val="0"/>
      </c:bar3DChart>
      <c:catAx>
        <c:axId val="169632512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b="1">
                <a:solidFill>
                  <a:srgbClr val="990000"/>
                </a:solidFill>
              </a:defRPr>
            </a:pPr>
            <a:endParaRPr lang="ru-RU"/>
          </a:p>
        </c:txPr>
        <c:crossAx val="169634048"/>
        <c:crosses val="autoZero"/>
        <c:auto val="1"/>
        <c:lblAlgn val="ctr"/>
        <c:lblOffset val="100"/>
      </c:catAx>
      <c:valAx>
        <c:axId val="169634048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169632512"/>
        <c:crosses val="autoZero"/>
        <c:crossBetween val="between"/>
        <c:majorUnit val="50"/>
      </c:valAx>
      <c:spPr>
        <a:noFill/>
        <a:ln w="25395">
          <a:noFill/>
        </a:ln>
      </c:spPr>
    </c:plotArea>
    <c:plotVisOnly val="1"/>
    <c:dispBlanksAs val="gap"/>
  </c:chart>
  <c:spPr>
    <a:gradFill rotWithShape="1">
      <a:gsLst>
        <a:gs pos="0">
          <a:schemeClr val="accent4">
            <a:tint val="62000"/>
            <a:satMod val="180000"/>
          </a:schemeClr>
        </a:gs>
        <a:gs pos="65000">
          <a:schemeClr val="accent4">
            <a:tint val="32000"/>
            <a:satMod val="250000"/>
          </a:schemeClr>
        </a:gs>
        <a:gs pos="100000">
          <a:schemeClr val="accent4">
            <a:tint val="23000"/>
            <a:satMod val="300000"/>
          </a:schemeClr>
        </a:gs>
      </a:gsLst>
      <a:lin ang="16200000" scaled="0"/>
    </a:gradFill>
    <a:ln w="9525" cap="flat" cmpd="sng" algn="ctr">
      <a:solidFill>
        <a:schemeClr val="accent4"/>
      </a:solidFill>
      <a:prstDash val="solid"/>
    </a:ln>
    <a:effectLst>
      <a:outerShdw blurRad="50800" dist="38100" dir="5400000" rotWithShape="0">
        <a:srgbClr val="000000">
          <a:alpha val="35000"/>
        </a:srgbClr>
      </a:outerShdw>
    </a:effectLst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/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38"/>
  <c:chart>
    <c:view3D>
      <c:depthPercent val="100"/>
      <c:rAngAx val="1"/>
    </c:view3D>
    <c:sideWall>
      <c:spPr>
        <a:gradFill rotWithShape="1">
          <a:gsLst>
            <a:gs pos="0">
              <a:schemeClr val="accent4">
                <a:tint val="62000"/>
                <a:satMod val="180000"/>
              </a:schemeClr>
            </a:gs>
            <a:gs pos="65000">
              <a:schemeClr val="accent4">
                <a:tint val="32000"/>
                <a:satMod val="250000"/>
              </a:schemeClr>
            </a:gs>
            <a:gs pos="100000">
              <a:schemeClr val="accent4">
                <a:tint val="23000"/>
                <a:satMod val="300000"/>
              </a:schemeClr>
            </a:gs>
          </a:gsLst>
          <a:lin ang="16200000" scaled="0"/>
        </a:gradFill>
        <a:ln w="9525" cap="flat" cmpd="sng" algn="ctr">
          <a:solidFill>
            <a:schemeClr val="accent4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c:spPr>
    </c:sideWall>
    <c:backWall>
      <c:spPr>
        <a:gradFill rotWithShape="1">
          <a:gsLst>
            <a:gs pos="0">
              <a:schemeClr val="accent4">
                <a:tint val="62000"/>
                <a:satMod val="180000"/>
              </a:schemeClr>
            </a:gs>
            <a:gs pos="65000">
              <a:schemeClr val="accent4">
                <a:tint val="32000"/>
                <a:satMod val="250000"/>
              </a:schemeClr>
            </a:gs>
            <a:gs pos="100000">
              <a:schemeClr val="accent4">
                <a:tint val="23000"/>
                <a:satMod val="300000"/>
              </a:schemeClr>
            </a:gs>
          </a:gsLst>
          <a:lin ang="16200000" scaled="0"/>
        </a:gradFill>
        <a:ln w="9525" cap="flat" cmpd="sng" algn="ctr">
          <a:solidFill>
            <a:schemeClr val="accent4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c:spPr>
    </c:backWall>
    <c:plotArea>
      <c:layout>
        <c:manualLayout>
          <c:layoutTarget val="inner"/>
          <c:xMode val="edge"/>
          <c:yMode val="edge"/>
          <c:x val="0.18233618233618712"/>
          <c:y val="8.6065573770495757E-2"/>
          <c:w val="0.72894647471751162"/>
          <c:h val="0.75121107116872265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shade val="15000"/>
                    <a:satMod val="180000"/>
                  </a:schemeClr>
                </a:gs>
                <a:gs pos="50000">
                  <a:schemeClr val="accent6">
                    <a:shade val="45000"/>
                    <a:satMod val="170000"/>
                  </a:schemeClr>
                </a:gs>
                <a:gs pos="70000">
                  <a:schemeClr val="accent6">
                    <a:tint val="99000"/>
                    <a:shade val="65000"/>
                    <a:satMod val="155000"/>
                  </a:schemeClr>
                </a:gs>
                <a:gs pos="100000">
                  <a:schemeClr val="accent6">
                    <a:tint val="95500"/>
                    <a:shade val="100000"/>
                    <a:satMod val="155000"/>
                  </a:schemeClr>
                </a:gs>
              </a:gsLst>
              <a:lin ang="16200000" scaled="0"/>
            </a:gradFill>
            <a:ln w="9525" cap="flat" cmpd="sng" algn="ctr">
              <a:solidFill>
                <a:schemeClr val="accent6"/>
              </a:solidFill>
              <a:prstDash val="solid"/>
            </a:ln>
            <a:effectLst>
              <a:outerShdw blurRad="50800" dist="38100" dir="5400000" rotWithShape="0">
                <a:srgbClr val="000000">
                  <a:alpha val="35000"/>
                </a:srgbClr>
              </a:outerShdw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4200</c:v>
                </c:pt>
                <c:pt idx="1">
                  <c:v>4200</c:v>
                </c:pt>
                <c:pt idx="2">
                  <c:v>4081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cat>
            <c:numRef>
              <c:f>Лист1!$A$2:$A$4</c:f>
              <c:numCache>
                <c:formatCode>General</c:formatCode>
                <c:ptCount val="3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Лист1!$C$2:$C$4</c:f>
              <c:numCache>
                <c:formatCode>General</c:formatCode>
                <c:ptCount val="3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Столбец2</c:v>
                </c:pt>
              </c:strCache>
            </c:strRef>
          </c:tx>
          <c:cat>
            <c:numRef>
              <c:f>Лист1!$A$2:$A$4</c:f>
              <c:numCache>
                <c:formatCode>General</c:formatCode>
                <c:ptCount val="3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Лист1!$D$2:$D$4</c:f>
              <c:numCache>
                <c:formatCode>General</c:formatCode>
                <c:ptCount val="3"/>
              </c:numCache>
            </c:numRef>
          </c:val>
        </c:ser>
        <c:shape val="cylinder"/>
        <c:axId val="39569280"/>
        <c:axId val="39570816"/>
        <c:axId val="0"/>
      </c:bar3DChart>
      <c:catAx>
        <c:axId val="39569280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39570816"/>
        <c:crosses val="autoZero"/>
        <c:auto val="1"/>
        <c:lblAlgn val="ctr"/>
        <c:lblOffset val="100"/>
      </c:catAx>
      <c:valAx>
        <c:axId val="39570816"/>
        <c:scaling>
          <c:orientation val="minMax"/>
          <c:max val="4300"/>
          <c:min val="3800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39569280"/>
        <c:crosses val="autoZero"/>
        <c:crossBetween val="between"/>
        <c:majorUnit val="500"/>
      </c:valAx>
      <c:spPr>
        <a:noFill/>
        <a:ln w="25389">
          <a:noFill/>
        </a:ln>
      </c:spPr>
    </c:plotArea>
    <c:plotVisOnly val="1"/>
    <c:dispBlanksAs val="gap"/>
  </c:chart>
  <c:txPr>
    <a:bodyPr/>
    <a:lstStyle/>
    <a:p>
      <a:pPr>
        <a:defRPr sz="1000">
          <a:latin typeface="Times New Roman" pitchFamily="18" charset="0"/>
          <a:cs typeface="Times New Roman" pitchFamily="18" charset="0"/>
        </a:defRPr>
      </a:pPr>
      <a:endParaRPr lang="ru-RU"/>
    </a:p>
  </c:txPr>
  <c:externalData r:id="rId1"/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36"/>
  <c:chart>
    <c:view3D>
      <c:depthPercent val="100"/>
      <c:rAngAx val="1"/>
    </c:view3D>
    <c:sideWall>
      <c:spPr>
        <a:gradFill rotWithShape="1">
          <a:gsLst>
            <a:gs pos="0">
              <a:schemeClr val="accent1">
                <a:tint val="62000"/>
                <a:satMod val="180000"/>
              </a:schemeClr>
            </a:gs>
            <a:gs pos="65000">
              <a:schemeClr val="accent1">
                <a:tint val="32000"/>
                <a:satMod val="250000"/>
              </a:schemeClr>
            </a:gs>
            <a:gs pos="100000">
              <a:schemeClr val="accent1">
                <a:tint val="23000"/>
                <a:satMod val="300000"/>
              </a:schemeClr>
            </a:gs>
          </a:gsLst>
          <a:lin ang="16200000" scaled="0"/>
        </a:gradFill>
        <a:ln w="9525" cap="flat" cmpd="sng" algn="ctr">
          <a:solidFill>
            <a:schemeClr val="accent1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c:spPr>
    </c:sideWall>
    <c:backWall>
      <c:spPr>
        <a:gradFill rotWithShape="1">
          <a:gsLst>
            <a:gs pos="0">
              <a:schemeClr val="accent1">
                <a:tint val="62000"/>
                <a:satMod val="180000"/>
              </a:schemeClr>
            </a:gs>
            <a:gs pos="65000">
              <a:schemeClr val="accent1">
                <a:tint val="32000"/>
                <a:satMod val="250000"/>
              </a:schemeClr>
            </a:gs>
            <a:gs pos="100000">
              <a:schemeClr val="accent1">
                <a:tint val="23000"/>
                <a:satMod val="300000"/>
              </a:schemeClr>
            </a:gs>
          </a:gsLst>
          <a:lin ang="16200000" scaled="0"/>
        </a:gradFill>
        <a:ln w="9525" cap="flat" cmpd="sng" algn="ctr">
          <a:solidFill>
            <a:schemeClr val="accent1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c:spPr>
    </c:backWall>
    <c:plotArea>
      <c:layout>
        <c:manualLayout>
          <c:layoutTarget val="inner"/>
          <c:xMode val="edge"/>
          <c:yMode val="edge"/>
          <c:x val="0.14393933326013431"/>
          <c:y val="0.11400260396775859"/>
          <c:w val="0.77630126029924262"/>
          <c:h val="0.7319961375715538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CC9900"/>
            </a:solidFill>
          </c:spP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58.9</c:v>
                </c:pt>
                <c:pt idx="1">
                  <c:v>65.3</c:v>
                </c:pt>
                <c:pt idx="2">
                  <c:v>70.900000000000006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cat>
            <c:numRef>
              <c:f>Лист1!$A$2:$A$4</c:f>
              <c:numCache>
                <c:formatCode>General</c:formatCode>
                <c:ptCount val="3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Лист1!$C$2:$C$4</c:f>
              <c:numCache>
                <c:formatCode>General</c:formatCode>
                <c:ptCount val="3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Столбец2</c:v>
                </c:pt>
              </c:strCache>
            </c:strRef>
          </c:tx>
          <c:cat>
            <c:numRef>
              <c:f>Лист1!$A$2:$A$4</c:f>
              <c:numCache>
                <c:formatCode>General</c:formatCode>
                <c:ptCount val="3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Лист1!$D$2:$D$4</c:f>
              <c:numCache>
                <c:formatCode>General</c:formatCode>
                <c:ptCount val="3"/>
              </c:numCache>
            </c:numRef>
          </c:val>
        </c:ser>
        <c:shape val="cylinder"/>
        <c:axId val="170365696"/>
        <c:axId val="170367232"/>
        <c:axId val="0"/>
      </c:bar3DChart>
      <c:catAx>
        <c:axId val="170365696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170367232"/>
        <c:crosses val="autoZero"/>
        <c:auto val="1"/>
        <c:lblAlgn val="ctr"/>
        <c:lblOffset val="100"/>
      </c:catAx>
      <c:valAx>
        <c:axId val="170367232"/>
        <c:scaling>
          <c:orientation val="minMax"/>
          <c:max val="70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170365696"/>
        <c:crosses val="autoZero"/>
        <c:crossBetween val="between"/>
        <c:majorUnit val="10"/>
      </c:valAx>
      <c:spPr>
        <a:noFill/>
        <a:ln w="25395">
          <a:noFill/>
        </a:ln>
      </c:spPr>
    </c:plotArea>
    <c:plotVisOnly val="1"/>
    <c:dispBlanksAs val="gap"/>
  </c:chart>
  <c:txPr>
    <a:bodyPr/>
    <a:lstStyle/>
    <a:p>
      <a:pPr>
        <a:defRPr sz="1200">
          <a:latin typeface="Times New Roman" pitchFamily="18" charset="0"/>
          <a:cs typeface="Times New Roman" pitchFamily="18" charset="0"/>
        </a:defRPr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sideWall>
      <c:spPr>
        <a:solidFill>
          <a:schemeClr val="bg1"/>
        </a:solidFill>
      </c:spPr>
    </c:sideWall>
    <c:backWall>
      <c:spPr>
        <a:solidFill>
          <a:schemeClr val="bg1"/>
        </a:solidFill>
      </c:spPr>
    </c:backWall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2020г.</c:v>
                </c:pt>
              </c:strCache>
            </c:strRef>
          </c:tx>
          <c:spPr>
            <a:solidFill>
              <a:srgbClr val="C00000"/>
            </a:solidFill>
          </c:spPr>
          <c:dLbls>
            <c:dLbl>
              <c:idx val="0"/>
              <c:layout>
                <c:manualLayout>
                  <c:x val="-1.0940094369081861E-2"/>
                  <c:y val="-2.1880301827565889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36124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layout>
                <c:manualLayout>
                  <c:x val="5.4700471845411406E-3"/>
                  <c:y val="-3.0085415012902256E-2"/>
                </c:manualLayout>
              </c:layout>
              <c:showVal val="1"/>
            </c:dLbl>
            <c:txPr>
              <a:bodyPr/>
              <a:lstStyle/>
              <a:p>
                <a:pPr>
                  <a:defRPr sz="1600" b="1">
                    <a:solidFill>
                      <a:schemeClr val="tx1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Лист1!$A$2:$A$3</c:f>
              <c:strCache>
                <c:ptCount val="2"/>
                <c:pt idx="0">
                  <c:v>Среднемесячная  заработная плата, руб. </c:v>
                </c:pt>
                <c:pt idx="1">
                  <c:v>Ввод в действие жилых домов, кв.м.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36123.800000000003</c:v>
                </c:pt>
                <c:pt idx="1">
                  <c:v>45224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2021г.</c:v>
                </c:pt>
              </c:strCache>
            </c:strRef>
          </c:tx>
          <c:spPr>
            <a:solidFill>
              <a:srgbClr val="92D050"/>
            </a:solidFill>
          </c:spPr>
          <c:dLbls>
            <c:dLbl>
              <c:idx val="0"/>
              <c:layout>
                <c:manualLayout>
                  <c:x val="3.5468459272419754E-2"/>
                  <c:y val="-2.4615339556011036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39002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layout>
                <c:manualLayout>
                  <c:x val="2.1793278261692792E-2"/>
                  <c:y val="-3.2820452741347698E-2"/>
                </c:manualLayout>
              </c:layout>
              <c:showVal val="1"/>
            </c:dLbl>
            <c:txPr>
              <a:bodyPr/>
              <a:lstStyle/>
              <a:p>
                <a:pPr>
                  <a:defRPr sz="1600" b="1">
                    <a:solidFill>
                      <a:schemeClr val="tx1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Лист1!$A$2:$A$3</c:f>
              <c:strCache>
                <c:ptCount val="2"/>
                <c:pt idx="0">
                  <c:v>Среднемесячная  заработная плата, руб. </c:v>
                </c:pt>
                <c:pt idx="1">
                  <c:v>Ввод в действие жилых домов, кв.м.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39001.9</c:v>
                </c:pt>
                <c:pt idx="1">
                  <c:v>78123</c:v>
                </c:pt>
              </c:numCache>
            </c:numRef>
          </c:val>
        </c:ser>
        <c:shape val="box"/>
        <c:axId val="149187200"/>
        <c:axId val="149197184"/>
        <c:axId val="0"/>
      </c:bar3DChart>
      <c:catAx>
        <c:axId val="149187200"/>
        <c:scaling>
          <c:orientation val="minMax"/>
        </c:scaling>
        <c:axPos val="b"/>
        <c:tickLblPos val="nextTo"/>
        <c:txPr>
          <a:bodyPr/>
          <a:lstStyle/>
          <a:p>
            <a:pPr>
              <a:defRPr sz="1400" b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49197184"/>
        <c:crosses val="autoZero"/>
        <c:auto val="1"/>
        <c:lblAlgn val="ctr"/>
        <c:lblOffset val="100"/>
      </c:catAx>
      <c:valAx>
        <c:axId val="149197184"/>
        <c:scaling>
          <c:orientation val="minMax"/>
        </c:scaling>
        <c:delete val="1"/>
        <c:axPos val="l"/>
        <c:majorGridlines/>
        <c:numFmt formatCode="General" sourceLinked="1"/>
        <c:tickLblPos val="none"/>
        <c:crossAx val="149187200"/>
        <c:crosses val="autoZero"/>
        <c:crossBetween val="between"/>
      </c:valAx>
      <c:spPr>
        <a:solidFill>
          <a:schemeClr val="bg2">
            <a:lumMod val="95000"/>
          </a:schemeClr>
        </a:solidFill>
      </c:spPr>
    </c:plotArea>
    <c:legend>
      <c:legendPos val="b"/>
      <c:layout>
        <c:manualLayout>
          <c:xMode val="edge"/>
          <c:yMode val="edge"/>
          <c:x val="0.18624340693451191"/>
          <c:y val="0.89184928606901492"/>
          <c:w val="0.35221375393832627"/>
          <c:h val="0.10815071393099022"/>
        </c:manualLayout>
      </c:layout>
      <c:txPr>
        <a:bodyPr/>
        <a:lstStyle/>
        <a:p>
          <a:pPr>
            <a:defRPr sz="1200" b="1">
              <a:solidFill>
                <a:schemeClr val="tx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2.9394882050142578E-2"/>
          <c:y val="3.8040435594302174E-2"/>
          <c:w val="0.93319344988603958"/>
          <c:h val="0.81666552300289075"/>
        </c:manualLayout>
      </c:layout>
      <c:bar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gradFill flip="none" rotWithShape="1">
              <a:gsLst>
                <a:gs pos="0">
                  <a:srgbClr val="A3F3F7">
                    <a:shade val="30000"/>
                    <a:satMod val="115000"/>
                  </a:srgbClr>
                </a:gs>
                <a:gs pos="50000">
                  <a:srgbClr val="A3F3F7">
                    <a:shade val="67500"/>
                    <a:satMod val="115000"/>
                  </a:srgb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16200000" scaled="1"/>
              <a:tileRect/>
            </a:gradFill>
          </c:spPr>
          <c:dLbls>
            <c:dLbl>
              <c:idx val="0"/>
              <c:layout>
                <c:manualLayout>
                  <c:x val="-8.7953190386254787E-4"/>
                  <c:y val="-0.33953553091050886"/>
                </c:manualLayout>
              </c:layout>
              <c:showVal val="1"/>
            </c:dLbl>
            <c:dLbl>
              <c:idx val="1"/>
              <c:layout>
                <c:manualLayout>
                  <c:x val="-1.0372833684504381E-3"/>
                  <c:y val="-0.35254310083473128"/>
                </c:manualLayout>
              </c:layout>
              <c:showVal val="1"/>
            </c:dLbl>
            <c:dLbl>
              <c:idx val="2"/>
              <c:layout>
                <c:manualLayout>
                  <c:x val="-3.6705589644775612E-3"/>
                  <c:y val="-0.26753112557349873"/>
                </c:manualLayout>
              </c:layout>
              <c:showVal val="1"/>
            </c:dLbl>
            <c:dLbl>
              <c:idx val="3"/>
              <c:layout>
                <c:manualLayout>
                  <c:x val="-1.3192978557938061E-3"/>
                  <c:y val="-0.39757915787135217"/>
                </c:manualLayout>
              </c:layout>
              <c:showVal val="1"/>
            </c:dLbl>
            <c:txPr>
              <a:bodyPr/>
              <a:lstStyle/>
              <a:p>
                <a:pPr>
                  <a:defRPr sz="12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2019 год</c:v>
                </c:pt>
                <c:pt idx="1">
                  <c:v>2020 год</c:v>
                </c:pt>
                <c:pt idx="2">
                  <c:v>2021 год</c:v>
                </c:pt>
              </c:strCache>
            </c:str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65869.899999999994</c:v>
                </c:pt>
                <c:pt idx="1">
                  <c:v>78649.600000000006</c:v>
                </c:pt>
                <c:pt idx="2">
                  <c:v>113183.2</c:v>
                </c:pt>
              </c:numCache>
            </c:numRef>
          </c:val>
        </c:ser>
        <c:overlap val="100"/>
        <c:axId val="170747008"/>
        <c:axId val="170748544"/>
      </c:barChart>
      <c:catAx>
        <c:axId val="170747008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70748544"/>
        <c:crosses val="autoZero"/>
        <c:auto val="1"/>
        <c:lblAlgn val="ctr"/>
        <c:lblOffset val="100"/>
      </c:catAx>
      <c:valAx>
        <c:axId val="170748544"/>
        <c:scaling>
          <c:orientation val="minMax"/>
          <c:max val="100000"/>
        </c:scaling>
        <c:axPos val="l"/>
        <c:majorGridlines/>
        <c:numFmt formatCode="#,##0.0" sourceLinked="1"/>
        <c:tickLblPos val="none"/>
        <c:crossAx val="170747008"/>
        <c:crosses val="autoZero"/>
        <c:crossBetween val="between"/>
        <c:majorUnit val="10000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6"/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1"/>
          <c:dPt>
            <c:idx val="0"/>
            <c:spPr>
              <a:solidFill>
                <a:schemeClr val="accent3">
                  <a:lumMod val="60000"/>
                  <a:lumOff val="40000"/>
                </a:schemeClr>
              </a:solidFill>
            </c:spPr>
          </c:dPt>
          <c:dPt>
            <c:idx val="1"/>
            <c:explosion val="7"/>
            <c:spPr>
              <a:solidFill>
                <a:srgbClr val="7585FD"/>
              </a:solidFill>
            </c:spPr>
          </c:dPt>
          <c:dLbls>
            <c:dLbl>
              <c:idx val="2"/>
              <c:layout>
                <c:manualLayout>
                  <c:x val="-7.5773604441591688E-2"/>
                  <c:y val="-0.14222122679806271"/>
                </c:manualLayout>
              </c:layout>
              <c:showPercent val="1"/>
            </c:dLbl>
            <c:dLbl>
              <c:idx val="3"/>
              <c:layout>
                <c:manualLayout>
                  <c:x val="9.6640708110058027E-3"/>
                  <c:y val="0"/>
                </c:manualLayout>
              </c:layout>
              <c:showPercent val="1"/>
            </c:dLbl>
            <c:dLbl>
              <c:idx val="4"/>
              <c:layout>
                <c:manualLayout>
                  <c:x val="-1.4496106216508681E-2"/>
                  <c:y val="-5.3124999999999999E-2"/>
                </c:manualLayout>
              </c:layout>
              <c:showPercent val="1"/>
            </c:dLbl>
            <c:dLbl>
              <c:idx val="5"/>
              <c:layout>
                <c:manualLayout>
                  <c:x val="3.140823013576878E-2"/>
                  <c:y val="-0.13125024606299504"/>
                </c:manualLayout>
              </c:layout>
              <c:showPercent val="1"/>
            </c:dLbl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Percent val="1"/>
            <c:showLeaderLines val="1"/>
          </c:dLbls>
          <c:cat>
            <c:strRef>
              <c:f>Лист1!$A$2:$A$3</c:f>
              <c:strCache>
                <c:ptCount val="2"/>
                <c:pt idx="0">
                  <c:v>Культура</c:v>
                </c:pt>
                <c:pt idx="1">
                  <c:v>Другие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92046.5</c:v>
                </c:pt>
                <c:pt idx="1">
                  <c:v>21136.7</c:v>
                </c:pt>
              </c:numCache>
            </c:numRef>
          </c:val>
        </c:ser>
        <c:firstSliceAng val="0"/>
        <c:holeSize val="50"/>
      </c:doughnutChart>
    </c:plotArea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6"/>
  <c:chart>
    <c:autoTitleDeleted val="1"/>
    <c:plotArea>
      <c:layout>
        <c:manualLayout>
          <c:layoutTarget val="inner"/>
          <c:xMode val="edge"/>
          <c:yMode val="edge"/>
          <c:x val="0.17775927310121103"/>
          <c:y val="4.6629910425594286E-2"/>
          <c:w val="0.71608988606762369"/>
          <c:h val="0.91565608421655553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cene3d>
              <a:camera prst="orthographicFront"/>
              <a:lightRig rig="threePt" dir="t">
                <a:rot lat="0" lon="0" rev="1200000"/>
              </a:lightRig>
            </a:scene3d>
            <a:sp3d>
              <a:bevelT w="63500" h="25400"/>
              <a:bevelB prst="relaxedInset"/>
            </a:sp3d>
          </c:spPr>
          <c:explosion val="8"/>
          <c:dPt>
            <c:idx val="0"/>
            <c:spPr>
              <a:solidFill>
                <a:srgbClr val="92D05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1"/>
            <c:spPr>
              <a:solidFill>
                <a:srgbClr val="9933FF"/>
              </a:solidFill>
              <a:ln w="9525" cap="flat" cmpd="sng" algn="ctr">
                <a:solidFill>
                  <a:srgbClr val="9933FF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dLbls>
            <c:dLbl>
              <c:idx val="0"/>
              <c:layout>
                <c:manualLayout>
                  <c:x val="-2.7687263388647094E-2"/>
                  <c:y val="-0.28466803037736732"/>
                </c:manualLayout>
              </c:layout>
              <c:showVal val="1"/>
            </c:dLbl>
            <c:dLbl>
              <c:idx val="1"/>
              <c:layout>
                <c:manualLayout>
                  <c:x val="8.4844041768325246E-2"/>
                  <c:y val="0.16029031708798044"/>
                </c:manualLayout>
              </c:layout>
              <c:showVal val="1"/>
            </c:dLbl>
            <c:txPr>
              <a:bodyPr/>
              <a:lstStyle/>
              <a:p>
                <a:pPr>
                  <a:defRPr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Val val="1"/>
            <c:showPercent val="1"/>
          </c:dLbls>
          <c:cat>
            <c:strRef>
              <c:f>Лист1!$A$2:$A$3</c:f>
              <c:strCache>
                <c:ptCount val="2"/>
                <c:pt idx="0">
                  <c:v>дотации</c:v>
                </c:pt>
                <c:pt idx="1">
                  <c:v>иные</c:v>
                </c:pt>
              </c:strCache>
            </c:strRef>
          </c:cat>
          <c:val>
            <c:numRef>
              <c:f>Лист1!$B$2:$B$3</c:f>
              <c:numCache>
                <c:formatCode>_-* #,##0.0_р_._-;\-* #,##0.0_р_._-;_-* "-"??_р_._-;_-@_-</c:formatCode>
                <c:ptCount val="2"/>
                <c:pt idx="0">
                  <c:v>104417</c:v>
                </c:pt>
                <c:pt idx="1">
                  <c:v>8264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дотации</c:v>
                </c:pt>
                <c:pt idx="1">
                  <c:v>иные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92.666021778294478</c:v>
                </c:pt>
                <c:pt idx="1">
                  <c:v>7.3339782217055225</c:v>
                </c:pt>
              </c:numCache>
            </c:numRef>
          </c:val>
        </c:ser>
        <c:firstSliceAng val="0"/>
      </c:pieChart>
    </c:plotArea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</c:v>
                </c:pt>
              </c:strCache>
            </c:strRef>
          </c:tx>
          <c:spPr>
            <a:solidFill>
              <a:srgbClr val="FF5B5B"/>
            </a:solidFill>
            <a:ln>
              <a:noFill/>
            </a:ln>
          </c:spPr>
          <c:dLbls>
            <c:txPr>
              <a:bodyPr/>
              <a:lstStyle/>
              <a:p>
                <a:pPr>
                  <a:defRPr sz="1000" b="0">
                    <a:solidFill>
                      <a:schemeClr val="tx1"/>
                    </a:solidFill>
                  </a:defRPr>
                </a:pPr>
                <a:endParaRPr lang="ru-RU"/>
              </a:p>
            </c:txPr>
            <c:dLblPos val="ctr"/>
            <c:showVal val="1"/>
          </c:dLbls>
          <c:cat>
            <c:strRef>
              <c:f>Лист1!$A$2:$A$4</c:f>
              <c:strCache>
                <c:ptCount val="3"/>
                <c:pt idx="0">
                  <c:v>2019 год</c:v>
                </c:pt>
                <c:pt idx="1">
                  <c:v>2020 год</c:v>
                </c:pt>
                <c:pt idx="2">
                  <c:v>2021 год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>
                  <c:v>1161.8</c:v>
                </c:pt>
                <c:pt idx="1">
                  <c:v>1615.7</c:v>
                </c:pt>
                <c:pt idx="2">
                  <c:v>1761.4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Расходы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</c:spPr>
          <c:dLbls>
            <c:txPr>
              <a:bodyPr/>
              <a:lstStyle/>
              <a:p>
                <a:pPr>
                  <a:defRPr sz="1000"/>
                </a:pPr>
                <a:endParaRPr lang="ru-RU"/>
              </a:p>
            </c:txPr>
            <c:dLblPos val="ctr"/>
            <c:showVal val="1"/>
          </c:dLbls>
          <c:cat>
            <c:strRef>
              <c:f>Лист1!$A$2:$A$4</c:f>
              <c:strCache>
                <c:ptCount val="3"/>
                <c:pt idx="0">
                  <c:v>2019 год</c:v>
                </c:pt>
                <c:pt idx="1">
                  <c:v>2020 год</c:v>
                </c:pt>
                <c:pt idx="2">
                  <c:v>2021 год</c:v>
                </c:pt>
              </c:strCache>
            </c:strRef>
          </c:cat>
          <c:val>
            <c:numRef>
              <c:f>Лист1!$C$2:$C$4</c:f>
              <c:numCache>
                <c:formatCode>0.0</c:formatCode>
                <c:ptCount val="3"/>
                <c:pt idx="0">
                  <c:v>1144.9000000000001</c:v>
                </c:pt>
                <c:pt idx="1">
                  <c:v>1583.1</c:v>
                </c:pt>
                <c:pt idx="2">
                  <c:v>1681.3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Дефицит (-) /Профицит(+)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</c:spPr>
          <c:dLbls>
            <c:dLbl>
              <c:idx val="0"/>
              <c:layout>
                <c:manualLayout>
                  <c:x val="9.1819143279194201E-3"/>
                  <c:y val="-2.7185453598926001E-2"/>
                </c:manualLayout>
              </c:layout>
              <c:dLblPos val="outEnd"/>
              <c:showVal val="1"/>
            </c:dLbl>
            <c:dLbl>
              <c:idx val="1"/>
              <c:layout>
                <c:manualLayout>
                  <c:x val="6.1212762186129508E-3"/>
                  <c:y val="-4.3496725758282014E-2"/>
                </c:manualLayout>
              </c:layout>
              <c:dLblPos val="outEnd"/>
              <c:showVal val="1"/>
            </c:dLbl>
            <c:dLbl>
              <c:idx val="2"/>
              <c:layout>
                <c:manualLayout>
                  <c:x val="6.1669878018503176E-3"/>
                  <c:y val="-6.5867117100533376E-2"/>
                </c:manualLayout>
              </c:layout>
              <c:dLblPos val="outEnd"/>
              <c:showVal val="1"/>
            </c:dLbl>
            <c:dLbl>
              <c:idx val="3"/>
              <c:layout>
                <c:manualLayout>
                  <c:x val="6.1213262678370475E-3"/>
                  <c:y val="2.346188260558341E-2"/>
                </c:manualLayout>
              </c:layout>
              <c:dLblPos val="outEnd"/>
              <c:showVal val="1"/>
            </c:dLbl>
            <c:dLbl>
              <c:idx val="4"/>
              <c:layout>
                <c:manualLayout>
                  <c:x val="4.5908366663964355E-3"/>
                  <c:y val="-4.8933816478066702E-2"/>
                </c:manualLayout>
              </c:layout>
              <c:dLblPos val="outEnd"/>
              <c:showVal val="1"/>
            </c:dLbl>
            <c:txPr>
              <a:bodyPr/>
              <a:lstStyle/>
              <a:p>
                <a:pPr>
                  <a:defRPr sz="1000" b="0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2019 год</c:v>
                </c:pt>
                <c:pt idx="1">
                  <c:v>2020 год</c:v>
                </c:pt>
                <c:pt idx="2">
                  <c:v>2021 год</c:v>
                </c:pt>
              </c:strCache>
            </c:strRef>
          </c:cat>
          <c:val>
            <c:numRef>
              <c:f>Лист1!$D$2:$D$4</c:f>
              <c:numCache>
                <c:formatCode>0.0</c:formatCode>
                <c:ptCount val="3"/>
                <c:pt idx="0">
                  <c:v>16.899999999999999</c:v>
                </c:pt>
                <c:pt idx="1">
                  <c:v>32.6</c:v>
                </c:pt>
                <c:pt idx="2">
                  <c:v>46.3</c:v>
                </c:pt>
              </c:numCache>
            </c:numRef>
          </c:val>
        </c:ser>
        <c:axId val="165539200"/>
        <c:axId val="165553280"/>
      </c:barChart>
      <c:catAx>
        <c:axId val="165539200"/>
        <c:scaling>
          <c:orientation val="minMax"/>
        </c:scaling>
        <c:delete val="1"/>
        <c:axPos val="b"/>
        <c:numFmt formatCode="General" sourceLinked="1"/>
        <c:tickLblPos val="none"/>
        <c:crossAx val="165553280"/>
        <c:crosses val="autoZero"/>
        <c:auto val="1"/>
        <c:lblAlgn val="ctr"/>
        <c:lblOffset val="100"/>
      </c:catAx>
      <c:valAx>
        <c:axId val="165553280"/>
        <c:scaling>
          <c:orientation val="minMax"/>
          <c:max val="1230"/>
          <c:min val="-25"/>
        </c:scaling>
        <c:axPos val="l"/>
        <c:numFmt formatCode="0.0" sourceLinked="1"/>
        <c:tickLblPos val="nextTo"/>
        <c:txPr>
          <a:bodyPr/>
          <a:lstStyle/>
          <a:p>
            <a:pPr>
              <a:defRPr sz="1050"/>
            </a:pPr>
            <a:endParaRPr lang="ru-RU"/>
          </a:p>
        </c:txPr>
        <c:crossAx val="165539200"/>
        <c:crosses val="autoZero"/>
        <c:crossBetween val="between"/>
        <c:majorUnit val="200"/>
        <c:minorUnit val="20"/>
      </c:valAx>
    </c:plotArea>
    <c:legend>
      <c:legendPos val="r"/>
      <c:layout>
        <c:manualLayout>
          <c:xMode val="edge"/>
          <c:yMode val="edge"/>
          <c:x val="0.76349574310806256"/>
          <c:y val="0.20689572230182701"/>
          <c:w val="0.23165543511752476"/>
          <c:h val="0.67688245796716162"/>
        </c:manualLayout>
      </c:layout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2021 </a:t>
            </a:r>
            <a:r>
              <a:rPr lang="ru-RU" dirty="0"/>
              <a:t>год</a:t>
            </a:r>
          </a:p>
        </c:rich>
      </c:tx>
      <c:layout>
        <c:manualLayout>
          <c:xMode val="edge"/>
          <c:yMode val="edge"/>
          <c:x val="0.34413494628422236"/>
          <c:y val="3.2755902262419617E-2"/>
        </c:manualLayout>
      </c:layout>
      <c:spPr>
        <a:noFill/>
        <a:ln w="26068">
          <a:noFill/>
        </a:ln>
      </c:spPr>
    </c:title>
    <c:view3D>
      <c:rotX val="50"/>
      <c:perspective val="30"/>
    </c:view3D>
    <c:plotArea>
      <c:layout>
        <c:manualLayout>
          <c:layoutTarget val="inner"/>
          <c:xMode val="edge"/>
          <c:yMode val="edge"/>
          <c:x val="0.11821086261980723"/>
          <c:y val="0.1821705426356568"/>
          <c:w val="0.75718849840255664"/>
          <c:h val="0.39534883720930969"/>
        </c:manualLayout>
      </c:layout>
      <c:pie3DChart>
        <c:varyColors val="1"/>
        <c:ser>
          <c:idx val="0"/>
          <c:order val="0"/>
          <c:tx>
            <c:strRef>
              <c:f>Лист1!$B$2</c:f>
              <c:strCache>
                <c:ptCount val="1"/>
              </c:strCache>
            </c:strRef>
          </c:tx>
          <c:explosion val="9"/>
          <c:dPt>
            <c:idx val="0"/>
            <c:spPr>
              <a:solidFill>
                <a:schemeClr val="accent1"/>
              </a:solidFill>
            </c:spPr>
          </c:dPt>
          <c:dPt>
            <c:idx val="2"/>
            <c:spPr>
              <a:gradFill rotWithShape="1">
                <a:gsLst>
                  <a:gs pos="0">
                    <a:schemeClr val="accent3">
                      <a:shade val="51000"/>
                      <a:satMod val="130000"/>
                    </a:schemeClr>
                  </a:gs>
                  <a:gs pos="80000">
                    <a:schemeClr val="accent3">
                      <a:shade val="93000"/>
                      <a:satMod val="130000"/>
                    </a:schemeClr>
                  </a:gs>
                  <a:gs pos="100000">
                    <a:schemeClr val="accent3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Lbls>
            <c:dLbl>
              <c:idx val="2"/>
              <c:layout>
                <c:manualLayout>
                  <c:x val="0.25020075919373924"/>
                  <c:y val="-9.6343112174282361E-2"/>
                </c:manualLayout>
              </c:layout>
              <c:showPercent val="1"/>
            </c:dLbl>
            <c:txPr>
              <a:bodyPr/>
              <a:lstStyle/>
              <a:p>
                <a:pPr>
                  <a:defRPr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Percent val="1"/>
          </c:dLbls>
          <c:cat>
            <c:strRef>
              <c:f>Лист1!$A$3:$A$5</c:f>
              <c:strCache>
                <c:ptCount val="3"/>
                <c:pt idx="0">
                  <c:v>Налоговые доходы -377 235,3 тыс. руб.</c:v>
                </c:pt>
                <c:pt idx="1">
                  <c:v>Неналоговые доходы - 146 797,3 тыс. руб.</c:v>
                </c:pt>
                <c:pt idx="2">
                  <c:v>Безвозмездные поступления -  1 203 575,1 тыс. руб.</c:v>
                </c:pt>
              </c:strCache>
            </c:strRef>
          </c:cat>
          <c:val>
            <c:numRef>
              <c:f>Лист1!$B$3:$B$5</c:f>
              <c:numCache>
                <c:formatCode>General</c:formatCode>
                <c:ptCount val="3"/>
                <c:pt idx="0">
                  <c:v>377235.3</c:v>
                </c:pt>
                <c:pt idx="1">
                  <c:v>146797.29999999999</c:v>
                </c:pt>
                <c:pt idx="2">
                  <c:v>1203575.1000000001</c:v>
                </c:pt>
              </c:numCache>
            </c:numRef>
          </c:val>
        </c:ser>
        <c:dLbls>
          <c:showPercent val="1"/>
        </c:dLbls>
      </c:pie3DChart>
      <c:spPr>
        <a:noFill/>
        <a:ln w="26068">
          <a:noFill/>
        </a:ln>
      </c:spPr>
    </c:plotArea>
    <c:legend>
      <c:legendPos val="r"/>
      <c:layout>
        <c:manualLayout>
          <c:xMode val="edge"/>
          <c:yMode val="edge"/>
          <c:x val="8.5267934138734194E-2"/>
          <c:y val="0.685201411414603"/>
          <c:w val="0.86841770162557763"/>
          <c:h val="0.22480620155038794"/>
        </c:manualLayout>
      </c:layout>
      <c:txPr>
        <a:bodyPr/>
        <a:lstStyle/>
        <a:p>
          <a:pPr>
            <a:defRPr sz="1200">
              <a:solidFill>
                <a:schemeClr val="tx1"/>
              </a:solidFill>
            </a:defRPr>
          </a:pPr>
          <a:endParaRPr lang="ru-RU"/>
        </a:p>
      </c:txPr>
    </c:legend>
    <c:plotVisOnly val="1"/>
    <c:dispBlanksAs val="zero"/>
  </c:chart>
  <c:txPr>
    <a:bodyPr/>
    <a:lstStyle/>
    <a:p>
      <a:pPr>
        <a:defRPr sz="1400">
          <a:solidFill>
            <a:schemeClr val="accent3">
              <a:lumMod val="50000"/>
            </a:schemeClr>
          </a:solidFill>
          <a:latin typeface="Times New Roman" pitchFamily="18" charset="0"/>
          <a:cs typeface="Times New Roman" pitchFamily="18" charset="0"/>
        </a:defRPr>
      </a:pPr>
      <a:endParaRPr lang="ru-RU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2019 </a:t>
            </a:r>
            <a:r>
              <a:rPr lang="ru-RU" dirty="0"/>
              <a:t>год</a:t>
            </a:r>
          </a:p>
        </c:rich>
      </c:tx>
      <c:layout>
        <c:manualLayout>
          <c:xMode val="edge"/>
          <c:yMode val="edge"/>
          <c:x val="0.33602918321588626"/>
          <c:y val="4.0036628282967814E-2"/>
        </c:manualLayout>
      </c:layout>
      <c:spPr>
        <a:noFill/>
        <a:ln w="26068">
          <a:noFill/>
        </a:ln>
      </c:spPr>
    </c:title>
    <c:view3D>
      <c:rotX val="50"/>
      <c:perspective val="30"/>
    </c:view3D>
    <c:plotArea>
      <c:layout>
        <c:manualLayout>
          <c:layoutTarget val="inner"/>
          <c:xMode val="edge"/>
          <c:yMode val="edge"/>
          <c:x val="0.11821086261980719"/>
          <c:y val="0.18217054263565674"/>
          <c:w val="0.75718849840255664"/>
          <c:h val="0.39534883720930997"/>
        </c:manualLayout>
      </c:layout>
      <c:pie3DChart>
        <c:varyColors val="1"/>
        <c:ser>
          <c:idx val="0"/>
          <c:order val="0"/>
          <c:tx>
            <c:strRef>
              <c:f>Лист1!$B$2</c:f>
              <c:strCache>
                <c:ptCount val="1"/>
              </c:strCache>
            </c:strRef>
          </c:tx>
          <c:explosion val="9"/>
          <c:dPt>
            <c:idx val="0"/>
            <c:spPr>
              <a:solidFill>
                <a:schemeClr val="accent1"/>
              </a:solidFill>
            </c:spPr>
          </c:dPt>
          <c:dPt>
            <c:idx val="2"/>
            <c:spPr>
              <a:gradFill rotWithShape="1">
                <a:gsLst>
                  <a:gs pos="0">
                    <a:schemeClr val="accent3">
                      <a:shade val="51000"/>
                      <a:satMod val="130000"/>
                    </a:schemeClr>
                  </a:gs>
                  <a:gs pos="80000">
                    <a:schemeClr val="accent3">
                      <a:shade val="93000"/>
                      <a:satMod val="130000"/>
                    </a:schemeClr>
                  </a:gs>
                  <a:gs pos="100000">
                    <a:schemeClr val="accent3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Lbls>
            <c:dLbl>
              <c:idx val="1"/>
              <c:layout>
                <c:manualLayout>
                  <c:x val="-0.11939307795360105"/>
                  <c:y val="-3.4150752814420884E-2"/>
                </c:manualLayout>
              </c:layout>
              <c:showPercent val="1"/>
            </c:dLbl>
            <c:dLbl>
              <c:idx val="2"/>
              <c:layout>
                <c:manualLayout>
                  <c:x val="0.23742477458703873"/>
                  <c:y val="-0.13518304723455216"/>
                </c:manualLayout>
              </c:layout>
              <c:showPercent val="1"/>
            </c:dLbl>
            <c:txPr>
              <a:bodyPr/>
              <a:lstStyle/>
              <a:p>
                <a:pPr>
                  <a:defRPr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Percent val="1"/>
          </c:dLbls>
          <c:cat>
            <c:strRef>
              <c:f>Лист1!$A$3:$A$5</c:f>
              <c:strCache>
                <c:ptCount val="3"/>
                <c:pt idx="0">
                  <c:v>Налоговые доходы - 279 806,4 тыс. руб.</c:v>
                </c:pt>
                <c:pt idx="1">
                  <c:v>Неналоговые доходы - 126 418,6 тыс. руб.</c:v>
                </c:pt>
                <c:pt idx="2">
                  <c:v>Безвозмездные поступления 755 564,3 тыс.руб.</c:v>
                </c:pt>
              </c:strCache>
            </c:strRef>
          </c:cat>
          <c:val>
            <c:numRef>
              <c:f>Лист1!$B$3:$B$5</c:f>
              <c:numCache>
                <c:formatCode>General</c:formatCode>
                <c:ptCount val="3"/>
                <c:pt idx="0">
                  <c:v>232268.9</c:v>
                </c:pt>
                <c:pt idx="1">
                  <c:v>46606.8</c:v>
                </c:pt>
                <c:pt idx="2">
                  <c:v>681453.2</c:v>
                </c:pt>
              </c:numCache>
            </c:numRef>
          </c:val>
        </c:ser>
        <c:dLbls>
          <c:showPercent val="1"/>
        </c:dLbls>
      </c:pie3DChart>
      <c:spPr>
        <a:noFill/>
        <a:ln w="26068">
          <a:noFill/>
        </a:ln>
      </c:spPr>
    </c:plotArea>
    <c:legend>
      <c:legendPos val="r"/>
      <c:layout>
        <c:manualLayout>
          <c:xMode val="edge"/>
          <c:yMode val="edge"/>
          <c:x val="6.070287539936102E-2"/>
          <c:y val="0.68023255813953487"/>
          <c:w val="0.82747603833865813"/>
          <c:h val="0.22480620155038791"/>
        </c:manualLayout>
      </c:layout>
      <c:txPr>
        <a:bodyPr/>
        <a:lstStyle/>
        <a:p>
          <a:pPr>
            <a:defRPr sz="1200">
              <a:solidFill>
                <a:schemeClr val="tx1"/>
              </a:solidFill>
            </a:defRPr>
          </a:pPr>
          <a:endParaRPr lang="ru-RU"/>
        </a:p>
      </c:txPr>
    </c:legend>
    <c:plotVisOnly val="1"/>
    <c:dispBlanksAs val="zero"/>
  </c:chart>
  <c:txPr>
    <a:bodyPr/>
    <a:lstStyle/>
    <a:p>
      <a:pPr>
        <a:defRPr sz="1400">
          <a:solidFill>
            <a:schemeClr val="accent3">
              <a:lumMod val="50000"/>
            </a:schemeClr>
          </a:solidFill>
          <a:latin typeface="Times New Roman" pitchFamily="18" charset="0"/>
          <a:cs typeface="Times New Roman" pitchFamily="18" charset="0"/>
        </a:defRPr>
      </a:pPr>
      <a:endParaRPr lang="ru-RU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2020 </a:t>
            </a:r>
            <a:r>
              <a:rPr lang="ru-RU" dirty="0"/>
              <a:t>год</a:t>
            </a:r>
          </a:p>
        </c:rich>
      </c:tx>
      <c:layout>
        <c:manualLayout>
          <c:xMode val="edge"/>
          <c:yMode val="edge"/>
          <c:x val="0.34413494628422231"/>
          <c:y val="3.2755902262419638E-2"/>
        </c:manualLayout>
      </c:layout>
      <c:spPr>
        <a:noFill/>
        <a:ln w="26068">
          <a:noFill/>
        </a:ln>
      </c:spPr>
    </c:title>
    <c:view3D>
      <c:rotX val="50"/>
      <c:perspective val="30"/>
    </c:view3D>
    <c:plotArea>
      <c:layout>
        <c:manualLayout>
          <c:layoutTarget val="inner"/>
          <c:xMode val="edge"/>
          <c:yMode val="edge"/>
          <c:x val="0.11821086261980719"/>
          <c:y val="0.18217054263565674"/>
          <c:w val="0.75718849840255664"/>
          <c:h val="0.39534883720930997"/>
        </c:manualLayout>
      </c:layout>
      <c:pie3DChart>
        <c:varyColors val="1"/>
        <c:ser>
          <c:idx val="0"/>
          <c:order val="0"/>
          <c:tx>
            <c:strRef>
              <c:f>Лист1!$B$2</c:f>
              <c:strCache>
                <c:ptCount val="1"/>
              </c:strCache>
            </c:strRef>
          </c:tx>
          <c:explosion val="6"/>
          <c:dPt>
            <c:idx val="0"/>
            <c:spPr>
              <a:solidFill>
                <a:schemeClr val="accent1"/>
              </a:solidFill>
            </c:spPr>
          </c:dPt>
          <c:dPt>
            <c:idx val="2"/>
            <c:spPr>
              <a:gradFill rotWithShape="1">
                <a:gsLst>
                  <a:gs pos="0">
                    <a:schemeClr val="accent3">
                      <a:shade val="51000"/>
                      <a:satMod val="130000"/>
                    </a:schemeClr>
                  </a:gs>
                  <a:gs pos="80000">
                    <a:schemeClr val="accent3">
                      <a:shade val="93000"/>
                      <a:satMod val="130000"/>
                    </a:schemeClr>
                  </a:gs>
                  <a:gs pos="100000">
                    <a:schemeClr val="accent3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Lbls>
            <c:dLbl>
              <c:idx val="0"/>
              <c:layout>
                <c:manualLayout>
                  <c:x val="-0.13604316604743813"/>
                  <c:y val="7.548900562644778E-2"/>
                </c:manualLayout>
              </c:layout>
              <c:showPercent val="1"/>
            </c:dLbl>
            <c:dLbl>
              <c:idx val="1"/>
              <c:layout>
                <c:manualLayout>
                  <c:x val="-0.12668219440840109"/>
                  <c:y val="-4.0100373048082026E-2"/>
                </c:manualLayout>
              </c:layout>
              <c:showPercent val="1"/>
            </c:dLbl>
            <c:dLbl>
              <c:idx val="2"/>
              <c:layout>
                <c:manualLayout>
                  <c:x val="0.22268844848846353"/>
                  <c:y val="-6.8319251074631923E-2"/>
                </c:manualLayout>
              </c:layout>
              <c:showPercent val="1"/>
            </c:dLbl>
            <c:txPr>
              <a:bodyPr/>
              <a:lstStyle/>
              <a:p>
                <a:pPr>
                  <a:defRPr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Percent val="1"/>
          </c:dLbls>
          <c:cat>
            <c:strRef>
              <c:f>Лист1!$A$3:$A$5</c:f>
              <c:strCache>
                <c:ptCount val="3"/>
                <c:pt idx="0">
                  <c:v>Налоговые доходы - 334 343,3 тыс. руб.</c:v>
                </c:pt>
                <c:pt idx="1">
                  <c:v>Неналоговые доходы - 138 132,4 тыс. руб.</c:v>
                </c:pt>
                <c:pt idx="2">
                  <c:v>Безвозмездные поступления - 1 143 194,4 тыс. руб.</c:v>
                </c:pt>
              </c:strCache>
            </c:strRef>
          </c:cat>
          <c:val>
            <c:numRef>
              <c:f>Лист1!$B$3:$B$5</c:f>
              <c:numCache>
                <c:formatCode>General</c:formatCode>
                <c:ptCount val="3"/>
                <c:pt idx="0">
                  <c:v>334343.3</c:v>
                </c:pt>
                <c:pt idx="1">
                  <c:v>138132.4</c:v>
                </c:pt>
                <c:pt idx="2">
                  <c:v>1143194.4000000004</c:v>
                </c:pt>
              </c:numCache>
            </c:numRef>
          </c:val>
        </c:ser>
        <c:dLbls>
          <c:showPercent val="1"/>
        </c:dLbls>
      </c:pie3DChart>
      <c:spPr>
        <a:noFill/>
        <a:ln w="26068">
          <a:noFill/>
        </a:ln>
      </c:spPr>
    </c:plotArea>
    <c:legend>
      <c:legendPos val="r"/>
      <c:layout>
        <c:manualLayout>
          <c:xMode val="edge"/>
          <c:yMode val="edge"/>
          <c:x val="6.070287539936102E-2"/>
          <c:y val="0.68023255813953487"/>
          <c:w val="0.82747603833865813"/>
          <c:h val="0.22480620155038791"/>
        </c:manualLayout>
      </c:layout>
      <c:txPr>
        <a:bodyPr/>
        <a:lstStyle/>
        <a:p>
          <a:pPr>
            <a:defRPr sz="1200" b="0">
              <a:solidFill>
                <a:schemeClr val="tx1"/>
              </a:solidFill>
            </a:defRPr>
          </a:pPr>
          <a:endParaRPr lang="ru-RU"/>
        </a:p>
      </c:txPr>
    </c:legend>
    <c:plotVisOnly val="1"/>
    <c:dispBlanksAs val="zero"/>
  </c:chart>
  <c:txPr>
    <a:bodyPr/>
    <a:lstStyle/>
    <a:p>
      <a:pPr>
        <a:defRPr sz="1400">
          <a:solidFill>
            <a:schemeClr val="accent3">
              <a:lumMod val="50000"/>
            </a:schemeClr>
          </a:solidFill>
          <a:latin typeface="Times New Roman" pitchFamily="18" charset="0"/>
          <a:cs typeface="Times New Roman" pitchFamily="18" charset="0"/>
        </a:defRPr>
      </a:pPr>
      <a:endParaRPr lang="ru-RU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X val="30"/>
      <c:rotY val="140"/>
      <c:perspective val="30"/>
    </c:view3D>
    <c:plotArea>
      <c:layout>
        <c:manualLayout>
          <c:layoutTarget val="inner"/>
          <c:xMode val="edge"/>
          <c:yMode val="edge"/>
          <c:x val="2.9558758889428386E-2"/>
          <c:y val="5.4199503229771823E-2"/>
          <c:w val="0.94088261369094361"/>
          <c:h val="0.9092708087757274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2020 год</c:v>
                </c:pt>
              </c:strCache>
            </c:strRef>
          </c:tx>
          <c:explosion val="14"/>
          <c:dPt>
            <c:idx val="1"/>
            <c:spPr>
              <a:solidFill>
                <a:srgbClr val="FF0000"/>
              </a:solidFill>
            </c:spPr>
          </c:dPt>
          <c:dPt>
            <c:idx val="4"/>
            <c:spPr>
              <a:solidFill>
                <a:schemeClr val="accent5">
                  <a:lumMod val="75000"/>
                </a:schemeClr>
              </a:solidFill>
            </c:spPr>
          </c:dPt>
          <c:dPt>
            <c:idx val="6"/>
            <c:spPr>
              <a:solidFill>
                <a:srgbClr val="9999FF"/>
              </a:solidFill>
            </c:spPr>
          </c:dPt>
          <c:cat>
            <c:strRef>
              <c:f>Лист1!$A$2:$A$9</c:f>
              <c:strCache>
                <c:ptCount val="8"/>
                <c:pt idx="0">
                  <c:v>налог на доходы физических лиц</c:v>
                </c:pt>
                <c:pt idx="1">
                  <c:v>Акцизы</c:v>
                </c:pt>
                <c:pt idx="2">
                  <c:v>налоги на совокупный доход</c:v>
                </c:pt>
                <c:pt idx="3">
                  <c:v>Государственная пошлина</c:v>
                </c:pt>
                <c:pt idx="4">
                  <c:v>доходы от использования муниципального имущества</c:v>
                </c:pt>
                <c:pt idx="5">
                  <c:v>Платежи за пользование природными ресурсами</c:v>
                </c:pt>
                <c:pt idx="6">
                  <c:v>доходы от продажи материальных и нематериальных активов</c:v>
                </c:pt>
                <c:pt idx="7">
                  <c:v>прочие доходы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300648.2</c:v>
                </c:pt>
                <c:pt idx="1">
                  <c:v>21649.3</c:v>
                </c:pt>
                <c:pt idx="2">
                  <c:v>5704.5</c:v>
                </c:pt>
                <c:pt idx="3">
                  <c:v>6341.3</c:v>
                </c:pt>
                <c:pt idx="4">
                  <c:v>101560.7</c:v>
                </c:pt>
                <c:pt idx="5">
                  <c:v>25972.799999999996</c:v>
                </c:pt>
                <c:pt idx="6">
                  <c:v>9167.5</c:v>
                </c:pt>
                <c:pt idx="7">
                  <c:v>1431.3</c:v>
                </c:pt>
              </c:numCache>
            </c:numRef>
          </c:val>
        </c:ser>
      </c:pie3DChart>
      <c:spPr>
        <a:noFill/>
        <a:ln w="25374">
          <a:noFill/>
        </a:ln>
      </c:spPr>
    </c:plotArea>
    <c:plotVisOnly val="1"/>
    <c:dispBlanksAs val="zero"/>
  </c:chart>
  <c:txPr>
    <a:bodyPr/>
    <a:lstStyle/>
    <a:p>
      <a:pPr>
        <a:defRPr sz="1798"/>
      </a:pPr>
      <a:endParaRPr lang="ru-RU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</c:v>
                </c:pt>
              </c:strCache>
            </c:strRef>
          </c:tx>
          <c:dLbls>
            <c:dLbl>
              <c:idx val="0"/>
              <c:layout>
                <c:manualLayout>
                  <c:x val="9.3580363683571522E-3"/>
                  <c:y val="0.32824284955992605"/>
                </c:manualLayout>
              </c:layout>
              <c:showVal val="1"/>
            </c:dLbl>
            <c:dLbl>
              <c:idx val="1"/>
              <c:layout>
                <c:manualLayout>
                  <c:x val="1.1439990356172517E-2"/>
                  <c:y val="0.36988559913096219"/>
                </c:manualLayout>
              </c:layout>
              <c:showVal val="1"/>
            </c:dLbl>
            <c:dLbl>
              <c:idx val="2"/>
              <c:layout>
                <c:manualLayout>
                  <c:x val="1.0238592001186932E-2"/>
                  <c:y val="0.36253687861842532"/>
                </c:manualLayout>
              </c:layout>
              <c:showVal val="1"/>
            </c:dLbl>
            <c:txPr>
              <a:bodyPr rot="-5400000" vert="horz"/>
              <a:lstStyle/>
              <a:p>
                <a:pPr>
                  <a:defRPr sz="1600" b="1">
                    <a:solidFill>
                      <a:srgbClr val="9933FF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2019 год</c:v>
                </c:pt>
                <c:pt idx="1">
                  <c:v>2020 год</c:v>
                </c:pt>
                <c:pt idx="2">
                  <c:v>2021 год</c:v>
                </c:pt>
              </c:strCache>
            </c:str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251041.8</c:v>
                </c:pt>
                <c:pt idx="1">
                  <c:v>296108.7</c:v>
                </c:pt>
                <c:pt idx="2">
                  <c:v>304691.7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факт</c:v>
                </c:pt>
              </c:strCache>
            </c:strRef>
          </c:tx>
          <c:dLbls>
            <c:dLbl>
              <c:idx val="0"/>
              <c:layout>
                <c:manualLayout>
                  <c:x val="1.0979022675101818E-2"/>
                  <c:y val="0.31353615030428861"/>
                </c:manualLayout>
              </c:layout>
              <c:showVal val="1"/>
            </c:dLbl>
            <c:dLbl>
              <c:idx val="1"/>
              <c:layout>
                <c:manualLayout>
                  <c:x val="1.2260570421752902E-2"/>
                  <c:y val="0.36758878643113735"/>
                </c:manualLayout>
              </c:layout>
              <c:showVal val="1"/>
            </c:dLbl>
            <c:dLbl>
              <c:idx val="2"/>
              <c:layout>
                <c:manualLayout>
                  <c:x val="5.6112701092679894E-3"/>
                  <c:y val="0.36758859355133522"/>
                </c:manualLayout>
              </c:layout>
              <c:showVal val="1"/>
            </c:dLbl>
            <c:txPr>
              <a:bodyPr rot="-5400000" vert="horz"/>
              <a:lstStyle/>
              <a:p>
                <a:pPr>
                  <a:defRPr sz="1600" b="1">
                    <a:solidFill>
                      <a:srgbClr val="FFFFCC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2019 год</c:v>
                </c:pt>
                <c:pt idx="1">
                  <c:v>2020 год</c:v>
                </c:pt>
                <c:pt idx="2">
                  <c:v>2021 год</c:v>
                </c:pt>
              </c:strCache>
            </c:strRef>
          </c:cat>
          <c:val>
            <c:numRef>
              <c:f>Лист1!$C$2:$C$4</c:f>
              <c:numCache>
                <c:formatCode>#,##0.0</c:formatCode>
                <c:ptCount val="3"/>
                <c:pt idx="0">
                  <c:v>251357.3</c:v>
                </c:pt>
                <c:pt idx="1">
                  <c:v>300648.2</c:v>
                </c:pt>
                <c:pt idx="2">
                  <c:v>319781.8</c:v>
                </c:pt>
              </c:numCache>
            </c:numRef>
          </c:val>
        </c:ser>
        <c:shape val="cylinder"/>
        <c:axId val="166118528"/>
        <c:axId val="166120064"/>
        <c:axId val="0"/>
      </c:bar3DChart>
      <c:catAx>
        <c:axId val="166118528"/>
        <c:scaling>
          <c:orientation val="minMax"/>
        </c:scaling>
        <c:axPos val="b"/>
        <c:tickLblPos val="nextTo"/>
        <c:txPr>
          <a:bodyPr/>
          <a:lstStyle/>
          <a:p>
            <a:pPr>
              <a:defRPr sz="1400" b="1">
                <a:solidFill>
                  <a:srgbClr val="990000"/>
                </a:solidFill>
              </a:defRPr>
            </a:pPr>
            <a:endParaRPr lang="ru-RU"/>
          </a:p>
        </c:txPr>
        <c:crossAx val="166120064"/>
        <c:crosses val="autoZero"/>
        <c:auto val="1"/>
        <c:lblAlgn val="ctr"/>
        <c:lblOffset val="100"/>
      </c:catAx>
      <c:valAx>
        <c:axId val="166120064"/>
        <c:scaling>
          <c:orientation val="minMax"/>
        </c:scaling>
        <c:axPos val="l"/>
        <c:majorGridlines/>
        <c:numFmt formatCode="#,##0.0" sourceLinked="1"/>
        <c:tickLblPos val="nextTo"/>
        <c:txPr>
          <a:bodyPr/>
          <a:lstStyle/>
          <a:p>
            <a:pPr>
              <a:defRPr sz="1200" b="1">
                <a:solidFill>
                  <a:srgbClr val="FFFFCC"/>
                </a:solidFill>
              </a:defRPr>
            </a:pPr>
            <a:endParaRPr lang="ru-RU"/>
          </a:p>
        </c:txPr>
        <c:crossAx val="16611852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9671448868748562"/>
          <c:y val="0.34758502913256711"/>
          <c:w val="0.18838106407582333"/>
          <c:h val="0.20929657507190574"/>
        </c:manualLayout>
      </c:layout>
      <c:txPr>
        <a:bodyPr/>
        <a:lstStyle/>
        <a:p>
          <a:pPr>
            <a:defRPr sz="1600"/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6AE6CB4-C484-43CF-A7ED-C76104F0022B}" type="doc">
      <dgm:prSet loTypeId="urn:microsoft.com/office/officeart/2009/3/layout/IncreasingArrowsProcess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505BE5B3-CF3A-4814-BE17-528E8859F083}">
      <dgm:prSet phldrT="[Текст]"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ru-RU" sz="1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Расходы в рамках муниципальных программ составляют </a:t>
          </a:r>
        </a:p>
        <a:p>
          <a:r>
            <a:rPr lang="ru-RU" sz="1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1 628 835,7 тыс.рублей</a:t>
          </a:r>
          <a:endParaRPr lang="ru-RU" sz="14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FA3717F-850E-4411-8140-5D14D7C068F4}" type="parTrans" cxnId="{348C4ABE-8DD0-4225-9789-3024ED4DFA36}">
      <dgm:prSet/>
      <dgm:spPr/>
      <dgm:t>
        <a:bodyPr/>
        <a:lstStyle/>
        <a:p>
          <a:endParaRPr lang="ru-RU"/>
        </a:p>
      </dgm:t>
    </dgm:pt>
    <dgm:pt modelId="{D6248A6D-C195-4BCB-A912-A5BC38E6E6B7}" type="sibTrans" cxnId="{348C4ABE-8DD0-4225-9789-3024ED4DFA36}">
      <dgm:prSet/>
      <dgm:spPr/>
      <dgm:t>
        <a:bodyPr/>
        <a:lstStyle/>
        <a:p>
          <a:endParaRPr lang="ru-RU"/>
        </a:p>
      </dgm:t>
    </dgm:pt>
    <dgm:pt modelId="{42F3AADE-91BC-4F53-96CB-8E1EE585A2DA}">
      <dgm:prSet phldrT="[Текст]" custT="1">
        <dgm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b="1" dirty="0" smtClean="0">
              <a:solidFill>
                <a:srgbClr val="FFFFC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Непрограммные расходы</a:t>
          </a:r>
        </a:p>
        <a:p>
          <a:r>
            <a:rPr lang="ru-RU" sz="1400" b="1" dirty="0" smtClean="0">
              <a:solidFill>
                <a:srgbClr val="FFFFC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     52 484,3 тыс.рублей</a:t>
          </a:r>
          <a:endParaRPr lang="ru-RU" sz="1400" b="1" dirty="0">
            <a:solidFill>
              <a:srgbClr val="FFFFCC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9B4C55D-2479-4804-BFC2-D3961F801360}" type="parTrans" cxnId="{B93B9D0D-A25C-4E69-8DEC-354A7A29B104}">
      <dgm:prSet/>
      <dgm:spPr/>
      <dgm:t>
        <a:bodyPr/>
        <a:lstStyle/>
        <a:p>
          <a:endParaRPr lang="ru-RU"/>
        </a:p>
      </dgm:t>
    </dgm:pt>
    <dgm:pt modelId="{1F76F3BF-E57F-467A-A98E-C3ED1E5E11B0}" type="sibTrans" cxnId="{B93B9D0D-A25C-4E69-8DEC-354A7A29B104}">
      <dgm:prSet/>
      <dgm:spPr/>
      <dgm:t>
        <a:bodyPr/>
        <a:lstStyle/>
        <a:p>
          <a:endParaRPr lang="ru-RU"/>
        </a:p>
      </dgm:t>
    </dgm:pt>
    <dgm:pt modelId="{56727721-662E-44E6-9968-5331C400028A}">
      <dgm:prSet phldrT="[Текст]"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 algn="ctr"/>
          <a:r>
            <a:rPr lang="ru-RU" sz="1600" b="1" dirty="0" smtClean="0">
              <a:solidFill>
                <a:srgbClr val="99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Исполнение бюджета в 2021 году осуществлялось в рамках 17 муниципальных программ</a:t>
          </a:r>
          <a:endParaRPr lang="ru-RU" sz="1600" b="1" dirty="0">
            <a:solidFill>
              <a:srgbClr val="99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CCCDF4B-C372-49E7-BC34-4D6B903DF579}" type="sibTrans" cxnId="{5E18BD50-DA70-4D34-AF62-E7CBF120FFFA}">
      <dgm:prSet/>
      <dgm:spPr/>
      <dgm:t>
        <a:bodyPr/>
        <a:lstStyle/>
        <a:p>
          <a:endParaRPr lang="ru-RU"/>
        </a:p>
      </dgm:t>
    </dgm:pt>
    <dgm:pt modelId="{85527C36-0B93-4DA0-8D8F-5987E02310B6}" type="parTrans" cxnId="{5E18BD50-DA70-4D34-AF62-E7CBF120FFFA}">
      <dgm:prSet/>
      <dgm:spPr/>
      <dgm:t>
        <a:bodyPr/>
        <a:lstStyle/>
        <a:p>
          <a:endParaRPr lang="ru-RU"/>
        </a:p>
      </dgm:t>
    </dgm:pt>
    <dgm:pt modelId="{86BEF549-315E-4A3F-B55E-B57D26A55129}" type="pres">
      <dgm:prSet presAssocID="{E6AE6CB4-C484-43CF-A7ED-C76104F0022B}" presName="Name0" presStyleCnt="0">
        <dgm:presLayoutVars>
          <dgm:chMax val="5"/>
          <dgm:chPref val="5"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86A4337D-FF19-472E-916A-D9FD8841784D}" type="pres">
      <dgm:prSet presAssocID="{505BE5B3-CF3A-4814-BE17-528E8859F083}" presName="parentText1" presStyleLbl="node1" presStyleIdx="0" presStyleCnt="2" custScaleX="67285" custScaleY="230242" custLinFactNeighborX="-18072" custLinFactNeighborY="-60362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F430F6-A5FF-4650-892D-A1CC762059F0}" type="pres">
      <dgm:prSet presAssocID="{505BE5B3-CF3A-4814-BE17-528E8859F083}" presName="childText1" presStyleLbl="solidAlignAcc1" presStyleIdx="0" presStyleCnt="1" custScaleX="106259" custScaleY="38139" custLinFactNeighborX="16254" custLinFactNeighborY="2124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14EB7D-8A5B-4060-AAF1-418D36193991}" type="pres">
      <dgm:prSet presAssocID="{42F3AADE-91BC-4F53-96CB-8E1EE585A2DA}" presName="parentText2" presStyleLbl="node1" presStyleIdx="1" presStyleCnt="2" custScaleX="84369" custScaleY="153903" custLinFactNeighborX="-61766" custLinFactNeighborY="-2166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11F24AE-75D8-467D-84AF-7FC2B2BC3383}" type="presOf" srcId="{505BE5B3-CF3A-4814-BE17-528E8859F083}" destId="{86A4337D-FF19-472E-916A-D9FD8841784D}" srcOrd="0" destOrd="0" presId="urn:microsoft.com/office/officeart/2009/3/layout/IncreasingArrowsProcess"/>
    <dgm:cxn modelId="{B93B9D0D-A25C-4E69-8DEC-354A7A29B104}" srcId="{E6AE6CB4-C484-43CF-A7ED-C76104F0022B}" destId="{42F3AADE-91BC-4F53-96CB-8E1EE585A2DA}" srcOrd="1" destOrd="0" parTransId="{39B4C55D-2479-4804-BFC2-D3961F801360}" sibTransId="{1F76F3BF-E57F-467A-A98E-C3ED1E5E11B0}"/>
    <dgm:cxn modelId="{BB5A266C-136F-4D4D-A0CD-3A3592B56B70}" type="presOf" srcId="{E6AE6CB4-C484-43CF-A7ED-C76104F0022B}" destId="{86BEF549-315E-4A3F-B55E-B57D26A55129}" srcOrd="0" destOrd="0" presId="urn:microsoft.com/office/officeart/2009/3/layout/IncreasingArrowsProcess"/>
    <dgm:cxn modelId="{C47E8DB0-22C7-43CC-A123-AEBC2D5EC668}" type="presOf" srcId="{42F3AADE-91BC-4F53-96CB-8E1EE585A2DA}" destId="{5914EB7D-8A5B-4060-AAF1-418D36193991}" srcOrd="0" destOrd="0" presId="urn:microsoft.com/office/officeart/2009/3/layout/IncreasingArrowsProcess"/>
    <dgm:cxn modelId="{BEBEABFA-436B-4423-9F40-B36A8807F3C9}" type="presOf" srcId="{56727721-662E-44E6-9968-5331C400028A}" destId="{B2F430F6-A5FF-4650-892D-A1CC762059F0}" srcOrd="0" destOrd="0" presId="urn:microsoft.com/office/officeart/2009/3/layout/IncreasingArrowsProcess"/>
    <dgm:cxn modelId="{348C4ABE-8DD0-4225-9789-3024ED4DFA36}" srcId="{E6AE6CB4-C484-43CF-A7ED-C76104F0022B}" destId="{505BE5B3-CF3A-4814-BE17-528E8859F083}" srcOrd="0" destOrd="0" parTransId="{8FA3717F-850E-4411-8140-5D14D7C068F4}" sibTransId="{D6248A6D-C195-4BCB-A912-A5BC38E6E6B7}"/>
    <dgm:cxn modelId="{5E18BD50-DA70-4D34-AF62-E7CBF120FFFA}" srcId="{505BE5B3-CF3A-4814-BE17-528E8859F083}" destId="{56727721-662E-44E6-9968-5331C400028A}" srcOrd="0" destOrd="0" parTransId="{85527C36-0B93-4DA0-8D8F-5987E02310B6}" sibTransId="{ACCCDF4B-C372-49E7-BC34-4D6B903DF579}"/>
    <dgm:cxn modelId="{7FE27EDD-86B1-4BC4-8501-D07F83D1139F}" type="presParOf" srcId="{86BEF549-315E-4A3F-B55E-B57D26A55129}" destId="{86A4337D-FF19-472E-916A-D9FD8841784D}" srcOrd="0" destOrd="0" presId="urn:microsoft.com/office/officeart/2009/3/layout/IncreasingArrowsProcess"/>
    <dgm:cxn modelId="{5599B593-633C-441A-AD2B-7A7A9AD9492B}" type="presParOf" srcId="{86BEF549-315E-4A3F-B55E-B57D26A55129}" destId="{B2F430F6-A5FF-4650-892D-A1CC762059F0}" srcOrd="1" destOrd="0" presId="urn:microsoft.com/office/officeart/2009/3/layout/IncreasingArrowsProcess"/>
    <dgm:cxn modelId="{6A778300-7537-449E-8A12-8844DC1A6BCC}" type="presParOf" srcId="{86BEF549-315E-4A3F-B55E-B57D26A55129}" destId="{5914EB7D-8A5B-4060-AAF1-418D36193991}" srcOrd="2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692653A-1789-410F-8338-88D70A7E5AD4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E5B700E-7C92-46D6-86F1-4819FCE1306F}">
      <dgm:prSet/>
      <dgm:spPr/>
      <dgm:t>
        <a:bodyPr/>
        <a:lstStyle/>
        <a:p>
          <a:pPr rtl="0"/>
          <a:r>
            <a:rPr lang="ru-RU" dirty="0" smtClean="0"/>
            <a:t>Интернет сайт: </a:t>
          </a:r>
          <a:r>
            <a:rPr lang="en-US" b="1" dirty="0" smtClean="0">
              <a:solidFill>
                <a:srgbClr val="7030A0"/>
              </a:solidFill>
            </a:rPr>
            <a:t>ust-abakan.ru</a:t>
          </a:r>
          <a:endParaRPr lang="ru-RU" b="1" dirty="0">
            <a:solidFill>
              <a:srgbClr val="7030A0"/>
            </a:solidFill>
          </a:endParaRPr>
        </a:p>
      </dgm:t>
    </dgm:pt>
    <dgm:pt modelId="{C4EA182D-0128-4295-AA85-BB63505FD059}" type="parTrans" cxnId="{A5B45374-F044-4FC0-BEC7-D25CB40F4628}">
      <dgm:prSet/>
      <dgm:spPr/>
      <dgm:t>
        <a:bodyPr/>
        <a:lstStyle/>
        <a:p>
          <a:endParaRPr lang="ru-RU"/>
        </a:p>
      </dgm:t>
    </dgm:pt>
    <dgm:pt modelId="{0F4D8E0E-28E9-4096-9691-5214FC1F1209}" type="sibTrans" cxnId="{A5B45374-F044-4FC0-BEC7-D25CB40F4628}">
      <dgm:prSet/>
      <dgm:spPr/>
      <dgm:t>
        <a:bodyPr/>
        <a:lstStyle/>
        <a:p>
          <a:endParaRPr lang="ru-RU"/>
        </a:p>
      </dgm:t>
    </dgm:pt>
    <dgm:pt modelId="{60BB787E-7737-4CB3-8621-B4A051834214}" type="pres">
      <dgm:prSet presAssocID="{B692653A-1789-410F-8338-88D70A7E5AD4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B184D5C-EE7A-4583-A403-BA13A8F99ED8}" type="pres">
      <dgm:prSet presAssocID="{6E5B700E-7C92-46D6-86F1-4819FCE1306F}" presName="circle1" presStyleLbl="node1" presStyleIdx="0" presStyleCnt="1"/>
      <dgm:spPr/>
    </dgm:pt>
    <dgm:pt modelId="{EBABAC46-8E65-4F94-942D-DCA0A3353F0E}" type="pres">
      <dgm:prSet presAssocID="{6E5B700E-7C92-46D6-86F1-4819FCE1306F}" presName="space" presStyleCnt="0"/>
      <dgm:spPr/>
    </dgm:pt>
    <dgm:pt modelId="{265E3A80-798A-4554-A963-5B38F7305C52}" type="pres">
      <dgm:prSet presAssocID="{6E5B700E-7C92-46D6-86F1-4819FCE1306F}" presName="rect1" presStyleLbl="alignAcc1" presStyleIdx="0" presStyleCnt="1"/>
      <dgm:spPr/>
      <dgm:t>
        <a:bodyPr/>
        <a:lstStyle/>
        <a:p>
          <a:endParaRPr lang="ru-RU"/>
        </a:p>
      </dgm:t>
    </dgm:pt>
    <dgm:pt modelId="{A7D721F9-979E-4FE0-BF12-1F9210289F00}" type="pres">
      <dgm:prSet presAssocID="{6E5B700E-7C92-46D6-86F1-4819FCE1306F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5B45374-F044-4FC0-BEC7-D25CB40F4628}" srcId="{B692653A-1789-410F-8338-88D70A7E5AD4}" destId="{6E5B700E-7C92-46D6-86F1-4819FCE1306F}" srcOrd="0" destOrd="0" parTransId="{C4EA182D-0128-4295-AA85-BB63505FD059}" sibTransId="{0F4D8E0E-28E9-4096-9691-5214FC1F1209}"/>
    <dgm:cxn modelId="{0996FEEC-E54B-4274-B3D7-8F182301837A}" type="presOf" srcId="{B692653A-1789-410F-8338-88D70A7E5AD4}" destId="{60BB787E-7737-4CB3-8621-B4A051834214}" srcOrd="0" destOrd="0" presId="urn:microsoft.com/office/officeart/2005/8/layout/target3"/>
    <dgm:cxn modelId="{0E6C9E09-8D4B-4DD2-AB11-86365062488F}" type="presOf" srcId="{6E5B700E-7C92-46D6-86F1-4819FCE1306F}" destId="{265E3A80-798A-4554-A963-5B38F7305C52}" srcOrd="0" destOrd="0" presId="urn:microsoft.com/office/officeart/2005/8/layout/target3"/>
    <dgm:cxn modelId="{47B328BA-5167-44D7-AA3C-CED65AC0B02C}" type="presOf" srcId="{6E5B700E-7C92-46D6-86F1-4819FCE1306F}" destId="{A7D721F9-979E-4FE0-BF12-1F9210289F00}" srcOrd="1" destOrd="0" presId="urn:microsoft.com/office/officeart/2005/8/layout/target3"/>
    <dgm:cxn modelId="{D2282462-9354-4CB6-BF3E-79C518468DF1}" type="presParOf" srcId="{60BB787E-7737-4CB3-8621-B4A051834214}" destId="{1B184D5C-EE7A-4583-A403-BA13A8F99ED8}" srcOrd="0" destOrd="0" presId="urn:microsoft.com/office/officeart/2005/8/layout/target3"/>
    <dgm:cxn modelId="{32A9959F-F669-46DC-B11F-C735365C4E3D}" type="presParOf" srcId="{60BB787E-7737-4CB3-8621-B4A051834214}" destId="{EBABAC46-8E65-4F94-942D-DCA0A3353F0E}" srcOrd="1" destOrd="0" presId="urn:microsoft.com/office/officeart/2005/8/layout/target3"/>
    <dgm:cxn modelId="{9FB44324-277B-490F-9DF0-9108255D7294}" type="presParOf" srcId="{60BB787E-7737-4CB3-8621-B4A051834214}" destId="{265E3A80-798A-4554-A963-5B38F7305C52}" srcOrd="2" destOrd="0" presId="urn:microsoft.com/office/officeart/2005/8/layout/target3"/>
    <dgm:cxn modelId="{87CF4267-A8E8-402B-A46F-3B1338D3BA8A}" type="presParOf" srcId="{60BB787E-7737-4CB3-8621-B4A051834214}" destId="{A7D721F9-979E-4FE0-BF12-1F9210289F00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8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0.63373</cdr:x>
      <cdr:y>0.06977</cdr:y>
    </cdr:from>
    <cdr:to>
      <cdr:x>0.68212</cdr:x>
      <cdr:y>0.1606</cdr:y>
    </cdr:to>
    <cdr:sp macro="" textlink="">
      <cdr:nvSpPr>
        <cdr:cNvPr id="2" name="TextBox 20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418979" y="200960"/>
          <a:ext cx="184730" cy="26161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none">
          <a:spAutoFit/>
        </a:bodyPr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5pPr>
          <a:lvl6pPr marL="22860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</a:defRPr>
          </a:lvl6pPr>
          <a:lvl7pPr marL="27432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</a:defRPr>
          </a:lvl7pPr>
          <a:lvl8pPr marL="32004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</a:defRPr>
          </a:lvl8pPr>
          <a:lvl9pPr marL="36576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</a:defRPr>
          </a:lvl9pPr>
        </a:lstStyle>
        <a:p xmlns:a="http://schemas.openxmlformats.org/drawingml/2006/main">
          <a:pPr algn="ctr"/>
          <a:endParaRPr lang="ru-RU" sz="1100" dirty="0">
            <a:latin typeface="Tahoma" pitchFamily="34" charset="0"/>
            <a:cs typeface="Tahoma" pitchFamily="34" charset="0"/>
          </a:endParaRPr>
        </a:p>
      </cdr:txBody>
    </cdr:sp>
  </cdr:relSizeAnchor>
  <cdr:relSizeAnchor xmlns:cdr="http://schemas.openxmlformats.org/drawingml/2006/chartDrawing">
    <cdr:from>
      <cdr:x>0.01306</cdr:x>
      <cdr:y>0</cdr:y>
    </cdr:from>
    <cdr:to>
      <cdr:x>1</cdr:x>
      <cdr:y>1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37160" y="0"/>
          <a:ext cx="2808312" cy="453650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</cdr:x>
      <cdr:y>0</cdr:y>
    </cdr:from>
    <cdr:to>
      <cdr:x>1</cdr:x>
      <cdr:y>1</cdr:y>
    </cdr:to>
    <cdr:pic>
      <cdr:nvPicPr>
        <cdr:cNvPr id="4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-221724" y="214314"/>
          <a:ext cx="3278738" cy="2286016"/>
        </a:xfrm>
        <a:prstGeom xmlns:a="http://schemas.openxmlformats.org/drawingml/2006/main" prst="rect">
          <a:avLst/>
        </a:prstGeom>
      </cdr:spPr>
    </cdr:pic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0.63373</cdr:x>
      <cdr:y>0.06977</cdr:y>
    </cdr:from>
    <cdr:to>
      <cdr:x>0.68212</cdr:x>
      <cdr:y>0.1606</cdr:y>
    </cdr:to>
    <cdr:sp macro="" textlink="">
      <cdr:nvSpPr>
        <cdr:cNvPr id="2" name="TextBox 20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418979" y="200960"/>
          <a:ext cx="184730" cy="26161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none">
          <a:spAutoFit/>
        </a:bodyPr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5pPr>
          <a:lvl6pPr marL="22860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</a:defRPr>
          </a:lvl6pPr>
          <a:lvl7pPr marL="27432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</a:defRPr>
          </a:lvl7pPr>
          <a:lvl8pPr marL="32004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</a:defRPr>
          </a:lvl8pPr>
          <a:lvl9pPr marL="36576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</a:defRPr>
          </a:lvl9pPr>
        </a:lstStyle>
        <a:p xmlns:a="http://schemas.openxmlformats.org/drawingml/2006/main">
          <a:pPr algn="ctr"/>
          <a:endParaRPr lang="ru-RU" sz="1100" dirty="0">
            <a:latin typeface="Tahoma" pitchFamily="34" charset="0"/>
            <a:cs typeface="Tahoma" pitchFamily="34" charset="0"/>
          </a:endParaRPr>
        </a:p>
      </cdr:txBody>
    </cdr:sp>
  </cdr:relSizeAnchor>
  <cdr:relSizeAnchor xmlns:cdr="http://schemas.openxmlformats.org/drawingml/2006/chartDrawing">
    <cdr:from>
      <cdr:x>0.01306</cdr:x>
      <cdr:y>0</cdr:y>
    </cdr:from>
    <cdr:to>
      <cdr:x>1</cdr:x>
      <cdr:y>1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37160" y="0"/>
          <a:ext cx="2808312" cy="453650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0.8654</cdr:x>
      <cdr:y>0</cdr:y>
    </cdr:from>
    <cdr:to>
      <cdr:x>0.98214</cdr:x>
      <cdr:y>0.07693</cdr:y>
    </cdr:to>
    <cdr:sp macro="" textlink="">
      <cdr:nvSpPr>
        <cdr:cNvPr id="5" name="TextBox 20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7072362" y="0"/>
          <a:ext cx="954108" cy="30777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none">
          <a:spAutoFit/>
        </a:bodyPr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5pPr>
          <a:lvl6pPr marL="22860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</a:defRPr>
          </a:lvl6pPr>
          <a:lvl7pPr marL="27432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</a:defRPr>
          </a:lvl7pPr>
          <a:lvl8pPr marL="32004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</a:defRPr>
          </a:lvl8pPr>
          <a:lvl9pPr marL="36576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</a:defRPr>
          </a:lvl9pPr>
        </a:lstStyle>
        <a:p xmlns:a="http://schemas.openxmlformats.org/drawingml/2006/main">
          <a:pPr algn="ctr"/>
          <a:r>
            <a:rPr lang="ru-RU" sz="1400" dirty="0" smtClean="0">
              <a:latin typeface="Tahoma" pitchFamily="34" charset="0"/>
              <a:cs typeface="Tahoma" pitchFamily="34" charset="0"/>
            </a:rPr>
            <a:t>млн. руб.</a:t>
          </a:r>
          <a:endParaRPr lang="ru-RU" sz="1400" dirty="0">
            <a:latin typeface="Tahoma" pitchFamily="34" charset="0"/>
            <a:cs typeface="Tahoma" pitchFamily="34" charset="0"/>
          </a:endParaRPr>
        </a:p>
      </cdr:txBody>
    </cdr:sp>
  </cdr:relSizeAnchor>
  <cdr:relSizeAnchor xmlns:cdr="http://schemas.openxmlformats.org/drawingml/2006/chartDrawing">
    <cdr:from>
      <cdr:x>0.51613</cdr:x>
      <cdr:y>0.02984</cdr:y>
    </cdr:from>
    <cdr:to>
      <cdr:x>0.59575</cdr:x>
      <cdr:y>0.08868</cdr:y>
    </cdr:to>
    <cdr:sp macro="" textlink="">
      <cdr:nvSpPr>
        <cdr:cNvPr id="6" name="TextBox 1"/>
        <cdr:cNvSpPr txBox="1"/>
      </cdr:nvSpPr>
      <cdr:spPr bwMode="auto">
        <a:xfrm xmlns:a="http://schemas.openxmlformats.org/drawingml/2006/main">
          <a:off x="4608512" y="163380"/>
          <a:ext cx="710926" cy="322208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1">
          <a:schemeClr val="accent6"/>
        </a:lnRef>
        <a:fillRef xmlns:a="http://schemas.openxmlformats.org/drawingml/2006/main" idx="2">
          <a:schemeClr val="accent6"/>
        </a:fillRef>
        <a:effectRef xmlns:a="http://schemas.openxmlformats.org/drawingml/2006/main" idx="1">
          <a:schemeClr val="accent6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/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kern="12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kern="12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kern="12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kern="12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>
            <a:defRPr/>
          </a:pPr>
          <a:r>
            <a:rPr lang="ru-RU" sz="2200" b="1" i="1" dirty="0" smtClean="0">
              <a:solidFill>
                <a:schemeClr val="tx1"/>
              </a:solidFill>
            </a:rPr>
            <a:t>524</a:t>
          </a:r>
          <a:endParaRPr lang="ru-RU" sz="2200" b="1" i="1" dirty="0">
            <a:solidFill>
              <a:schemeClr val="tx1"/>
            </a:solidFill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0.51923</cdr:x>
      <cdr:y>0.02326</cdr:y>
    </cdr:from>
    <cdr:to>
      <cdr:x>0.74418</cdr:x>
      <cdr:y>0.10842</cdr:y>
    </cdr:to>
    <cdr:sp macro="" textlink="">
      <cdr:nvSpPr>
        <cdr:cNvPr id="2" name="TextBox 20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928826" y="71438"/>
          <a:ext cx="835647" cy="26161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none">
          <a:spAutoFit/>
        </a:bodyPr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5pPr>
          <a:lvl6pPr marL="22860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</a:defRPr>
          </a:lvl6pPr>
          <a:lvl7pPr marL="27432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</a:defRPr>
          </a:lvl7pPr>
          <a:lvl8pPr marL="32004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</a:defRPr>
          </a:lvl8pPr>
          <a:lvl9pPr marL="36576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</a:defRPr>
          </a:lvl9pPr>
        </a:lstStyle>
        <a:p xmlns:a="http://schemas.openxmlformats.org/drawingml/2006/main">
          <a:pPr algn="ctr"/>
          <a:r>
            <a:rPr lang="ru-RU" sz="1100" dirty="0" smtClean="0">
              <a:latin typeface="Tahoma" pitchFamily="34" charset="0"/>
              <a:cs typeface="Tahoma" pitchFamily="34" charset="0"/>
            </a:rPr>
            <a:t>тыс. руб.</a:t>
          </a:r>
          <a:endParaRPr lang="ru-RU" sz="1100" dirty="0">
            <a:latin typeface="Tahoma" pitchFamily="34" charset="0"/>
            <a:cs typeface="Tahoma" pitchFamily="34" charset="0"/>
          </a:endParaRP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0.5283</cdr:x>
      <cdr:y>0.06977</cdr:y>
    </cdr:from>
    <cdr:to>
      <cdr:x>0.75325</cdr:x>
      <cdr:y>0.15493</cdr:y>
    </cdr:to>
    <cdr:sp macro="" textlink="">
      <cdr:nvSpPr>
        <cdr:cNvPr id="2" name="TextBox 20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000264" y="214314"/>
          <a:ext cx="851708" cy="26159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none">
          <a:spAutoFit/>
        </a:bodyPr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5pPr>
          <a:lvl6pPr marL="22860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</a:defRPr>
          </a:lvl6pPr>
          <a:lvl7pPr marL="27432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</a:defRPr>
          </a:lvl7pPr>
          <a:lvl8pPr marL="32004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</a:defRPr>
          </a:lvl8pPr>
          <a:lvl9pPr marL="36576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</a:defRPr>
          </a:lvl9pPr>
        </a:lstStyle>
        <a:p xmlns:a="http://schemas.openxmlformats.org/drawingml/2006/main">
          <a:pPr algn="ctr"/>
          <a:r>
            <a:rPr lang="ru-RU" sz="1100" dirty="0" smtClean="0">
              <a:latin typeface="Tahoma" pitchFamily="34" charset="0"/>
              <a:cs typeface="Tahoma" pitchFamily="34" charset="0"/>
            </a:rPr>
            <a:t>тыс. руб.</a:t>
          </a:r>
          <a:endParaRPr lang="ru-RU" sz="1100" dirty="0">
            <a:latin typeface="Tahoma" pitchFamily="34" charset="0"/>
            <a:cs typeface="Tahoma" pitchFamily="34" charset="0"/>
          </a:endParaRP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0.54545</cdr:x>
      <cdr:y>0.06977</cdr:y>
    </cdr:from>
    <cdr:to>
      <cdr:x>0.7704</cdr:x>
      <cdr:y>0.15493</cdr:y>
    </cdr:to>
    <cdr:sp macro="" textlink="">
      <cdr:nvSpPr>
        <cdr:cNvPr id="2" name="TextBox 20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143140" y="214314"/>
          <a:ext cx="883848" cy="26159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none">
          <a:spAutoFit/>
        </a:bodyPr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5pPr>
          <a:lvl6pPr marL="22860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</a:defRPr>
          </a:lvl6pPr>
          <a:lvl7pPr marL="27432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</a:defRPr>
          </a:lvl7pPr>
          <a:lvl8pPr marL="32004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</a:defRPr>
          </a:lvl8pPr>
          <a:lvl9pPr marL="36576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</a:defRPr>
          </a:lvl9pPr>
        </a:lstStyle>
        <a:p xmlns:a="http://schemas.openxmlformats.org/drawingml/2006/main">
          <a:pPr algn="ctr"/>
          <a:r>
            <a:rPr lang="ru-RU" sz="1100" dirty="0" smtClean="0">
              <a:latin typeface="Tahoma" pitchFamily="34" charset="0"/>
              <a:cs typeface="Tahoma" pitchFamily="34" charset="0"/>
            </a:rPr>
            <a:t>тыс. руб.</a:t>
          </a:r>
          <a:endParaRPr lang="ru-RU" sz="1100" dirty="0">
            <a:latin typeface="Tahoma" pitchFamily="34" charset="0"/>
            <a:cs typeface="Tahoma" pitchFamily="34" charset="0"/>
          </a:endParaRPr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0.17188</cdr:x>
      <cdr:y>0.4375</cdr:y>
    </cdr:from>
    <cdr:to>
      <cdr:x>0.54688</cdr:x>
      <cdr:y>0.52906</cdr:y>
    </cdr:to>
    <cdr:sp macro="" textlink="">
      <cdr:nvSpPr>
        <cdr:cNvPr id="2" name="TextBox 8"/>
        <cdr:cNvSpPr txBox="1"/>
      </cdr:nvSpPr>
      <cdr:spPr>
        <a:xfrm xmlns:a="http://schemas.openxmlformats.org/drawingml/2006/main">
          <a:off x="785818" y="2500330"/>
          <a:ext cx="1714500" cy="523269"/>
        </a:xfrm>
        <a:prstGeom xmlns:a="http://schemas.openxmlformats.org/drawingml/2006/main" prst="rect">
          <a:avLst/>
        </a:prstGeom>
        <a:solidFill xmlns:a="http://schemas.openxmlformats.org/drawingml/2006/main">
          <a:sysClr val="window" lastClr="FFFFFF"/>
        </a:solidFill>
        <a:effectLst xmlns:a="http://schemas.openxmlformats.org/drawingml/2006/main">
          <a:softEdge rad="127000"/>
        </a:effectLst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  <a:cs typeface="Arial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  <a:cs typeface="Arial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  <a:cs typeface="Arial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  <a:cs typeface="Arial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  <a:cs typeface="Arial" charset="0"/>
            </a:defRPr>
          </a:lvl5pPr>
          <a:lvl6pPr marL="22860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  <a:cs typeface="Arial" charset="0"/>
            </a:defRPr>
          </a:lvl6pPr>
          <a:lvl7pPr marL="27432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  <a:cs typeface="Arial" charset="0"/>
            </a:defRPr>
          </a:lvl7pPr>
          <a:lvl8pPr marL="32004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  <a:cs typeface="Arial" charset="0"/>
            </a:defRPr>
          </a:lvl8pPr>
          <a:lvl9pPr marL="36576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  <a:cs typeface="Arial" charset="0"/>
            </a:defRPr>
          </a:lvl9pPr>
        </a:lstStyle>
        <a:p xmlns:a="http://schemas.openxmlformats.org/drawingml/2006/main">
          <a:pPr algn="ctr"/>
          <a:r>
            <a:rPr lang="ru-RU" sz="1400" b="1" u="sng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1 681 320,0</a:t>
          </a:r>
        </a:p>
        <a:p xmlns:a="http://schemas.openxmlformats.org/drawingml/2006/main">
          <a:pPr algn="ctr"/>
          <a:r>
            <a:rPr lang="ru-RU" sz="1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тыс. рублей</a:t>
          </a:r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0.20968</cdr:x>
      <cdr:y>0.40741</cdr:y>
    </cdr:from>
    <cdr:to>
      <cdr:x>0.58468</cdr:x>
      <cdr:y>0.49897</cdr:y>
    </cdr:to>
    <cdr:sp macro="" textlink="">
      <cdr:nvSpPr>
        <cdr:cNvPr id="2" name="TextBox 8"/>
        <cdr:cNvSpPr txBox="1"/>
      </cdr:nvSpPr>
      <cdr:spPr>
        <a:xfrm xmlns:a="http://schemas.openxmlformats.org/drawingml/2006/main">
          <a:off x="936104" y="2376264"/>
          <a:ext cx="1674186" cy="534037"/>
        </a:xfrm>
        <a:prstGeom xmlns:a="http://schemas.openxmlformats.org/drawingml/2006/main" prst="rect">
          <a:avLst/>
        </a:prstGeom>
        <a:solidFill xmlns:a="http://schemas.openxmlformats.org/drawingml/2006/main">
          <a:sysClr val="window" lastClr="FFFFFF"/>
        </a:solidFill>
        <a:effectLst xmlns:a="http://schemas.openxmlformats.org/drawingml/2006/main">
          <a:softEdge rad="127000"/>
        </a:effectLst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  <a:cs typeface="Arial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  <a:cs typeface="Arial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  <a:cs typeface="Arial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  <a:cs typeface="Arial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  <a:cs typeface="Arial" charset="0"/>
            </a:defRPr>
          </a:lvl5pPr>
          <a:lvl6pPr marL="22860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  <a:cs typeface="Arial" charset="0"/>
            </a:defRPr>
          </a:lvl6pPr>
          <a:lvl7pPr marL="27432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  <a:cs typeface="Arial" charset="0"/>
            </a:defRPr>
          </a:lvl7pPr>
          <a:lvl8pPr marL="32004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  <a:cs typeface="Arial" charset="0"/>
            </a:defRPr>
          </a:lvl8pPr>
          <a:lvl9pPr marL="36576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  <a:cs typeface="Arial" charset="0"/>
            </a:defRPr>
          </a:lvl9pPr>
        </a:lstStyle>
        <a:p xmlns:a="http://schemas.openxmlformats.org/drawingml/2006/main">
          <a:pPr algn="ctr"/>
          <a:r>
            <a:rPr lang="ru-RU" sz="1400" b="1" u="sng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1 583 126,9</a:t>
          </a:r>
        </a:p>
        <a:p xmlns:a="http://schemas.openxmlformats.org/drawingml/2006/main">
          <a:pPr algn="ctr"/>
          <a:r>
            <a:rPr lang="ru-RU" sz="1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тыс. рублей</a:t>
          </a:r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0.75769</cdr:x>
      <cdr:y>0</cdr:y>
    </cdr:from>
    <cdr:to>
      <cdr:x>1</cdr:x>
      <cdr:y>0.08875</cdr:y>
    </cdr:to>
    <cdr:sp macro="" textlink="">
      <cdr:nvSpPr>
        <cdr:cNvPr id="2" name="TextBox 9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357586" y="0"/>
          <a:ext cx="1000132" cy="30797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>
          <a:spAutoFit/>
        </a:bodyPr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5pPr>
          <a:lvl6pPr marL="22860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</a:defRPr>
          </a:lvl6pPr>
          <a:lvl7pPr marL="27432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</a:defRPr>
          </a:lvl7pPr>
          <a:lvl8pPr marL="32004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</a:defRPr>
          </a:lvl8pPr>
          <a:lvl9pPr marL="36576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</a:defRPr>
          </a:lvl9pPr>
        </a:lstStyle>
        <a:p xmlns:a="http://schemas.openxmlformats.org/drawingml/2006/main">
          <a:pPr>
            <a:defRPr/>
          </a:pPr>
          <a:r>
            <a:rPr lang="ru-RU" sz="1400" dirty="0" smtClean="0">
              <a:latin typeface="Lucida Sans Unicode"/>
            </a:rPr>
            <a:t>чел.</a:t>
          </a:r>
          <a:endParaRPr lang="ru-RU" sz="1100" dirty="0">
            <a:latin typeface="Lucida Sans Unicode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0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0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E99EB44-5E70-412B-91CD-437826588F65}" type="datetimeFigureOut">
              <a:rPr lang="ru-RU"/>
              <a:pPr>
                <a:defRPr/>
              </a:pPr>
              <a:t>24.05.2022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5710"/>
            <a:ext cx="5438775" cy="446651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242"/>
            <a:ext cx="2946400" cy="49680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8242"/>
            <a:ext cx="2946400" cy="49680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F6C8A90-4401-4FDE-ADD2-AD042D1BF33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36181585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9A179D-2D27-49E2-B022-8EDDA2EFE682}" type="slidenum">
              <a:rPr lang="ru-RU" smtClean="0"/>
              <a:pPr/>
              <a:t>7</a:t>
            </a:fld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F6C8A90-4401-4FDE-ADD2-AD042D1BF336}" type="slidenum">
              <a:rPr lang="ru-RU" smtClean="0"/>
              <a:pPr>
                <a:defRPr/>
              </a:pPr>
              <a:t>34</a:t>
            </a:fld>
            <a:endParaRPr lang="ru-RU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F6C8A90-4401-4FDE-ADD2-AD042D1BF336}" type="slidenum">
              <a:rPr lang="ru-RU" smtClean="0"/>
              <a:pPr>
                <a:defRPr/>
              </a:pPr>
              <a:t>37</a:t>
            </a:fld>
            <a:endParaRPr lang="ru-RU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F6C8A90-4401-4FDE-ADD2-AD042D1BF336}" type="slidenum">
              <a:rPr lang="ru-RU" smtClean="0"/>
              <a:pPr>
                <a:defRPr/>
              </a:pPr>
              <a:t>39</a:t>
            </a:fld>
            <a:endParaRPr lang="ru-RU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F6C8A90-4401-4FDE-ADD2-AD042D1BF336}" type="slidenum">
              <a:rPr lang="ru-RU" smtClean="0"/>
              <a:pPr>
                <a:defRPr/>
              </a:pPr>
              <a:t>42</a:t>
            </a:fld>
            <a:endParaRPr lang="ru-RU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F6C8A90-4401-4FDE-ADD2-AD042D1BF336}" type="slidenum">
              <a:rPr lang="ru-RU" smtClean="0"/>
              <a:pPr>
                <a:defRPr/>
              </a:pPr>
              <a:t>44</a:t>
            </a:fld>
            <a:endParaRPr lang="ru-RU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F6C8A90-4401-4FDE-ADD2-AD042D1BF336}" type="slidenum">
              <a:rPr lang="ru-RU" smtClean="0"/>
              <a:pPr>
                <a:defRPr/>
              </a:pPr>
              <a:t>45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5EA53F-FEF5-4344-B6E3-9122770A5D7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24.05.2022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9E2C37-A17C-4FB7-A6A2-B294920286EB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88326CA-64BD-44EC-B4C8-E2EED5E5794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24.05.2022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5D749E-8338-4C8A-AEA2-30F1858682E7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4EE82B4-491C-4247-B1FB-1E009F4A178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24.05.2022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656A53-AB54-44CF-B331-B277966D8460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5EA53F-FEF5-4344-B6E3-9122770A5D7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24.05.2022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9E2C37-A17C-4FB7-A6A2-B294920286EB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3E80868-FF31-4865-ABFB-85964F88862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24.05.2022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1E5C4E-6DA8-4A4B-8387-6EA77005CAB4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C8DD55A-F56F-46B1-8C65-779DA43B0B2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24.05.2022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pPr>
              <a:defRPr/>
            </a:pPr>
            <a:fld id="{F756811F-EBD1-4F94-B8FD-50FE6BFF1175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5E8BBDA-CFE1-4ACC-8DFD-21CB3F1EDA4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24.05.2022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B61BB0-6B8A-40E0-865E-05C3E138EB00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BD32E0D-94F0-43EE-920A-82EF28C722B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24.05.2022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C0FD4C-90A2-48AC-92A1-FB1972403D0D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5F48166-5833-48AF-925E-93AEE4DA369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24.05.2022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4E99D2-3126-4559-8CAC-1871133A5981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DF52E83-0E57-4608-B0CC-452EEF9D693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24.05.2022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E2DFC9-2344-4AB8-83C5-340B761B59AD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72529BF-33E0-47D5-851B-94AC2CBEE34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24.05.2022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392E7C-2E70-471F-8910-7C3DF8728E4F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3E80868-FF31-4865-ABFB-85964F88862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24.05.2022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1E5C4E-6DA8-4A4B-8387-6EA77005CAB4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F27F5CB-92F1-4B94-8B0F-CB3950C7C80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24.05.2022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C99C4F-7198-4635-B0BE-CB5C4A6EE246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88326CA-64BD-44EC-B4C8-E2EED5E5794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24.05.2022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5D749E-8338-4C8A-AEA2-30F1858682E7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4EE82B4-491C-4247-B1FB-1E009F4A178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24.05.2022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656A53-AB54-44CF-B331-B277966D8460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5EA53F-FEF5-4344-B6E3-9122770A5D7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24.05.2022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9E2C37-A17C-4FB7-A6A2-B294920286EB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3E80868-FF31-4865-ABFB-85964F88862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24.05.2022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1E5C4E-6DA8-4A4B-8387-6EA77005CAB4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C8DD55A-F56F-46B1-8C65-779DA43B0B2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24.05.2022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pPr>
              <a:defRPr/>
            </a:pPr>
            <a:fld id="{F756811F-EBD1-4F94-B8FD-50FE6BFF1175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5E8BBDA-CFE1-4ACC-8DFD-21CB3F1EDA4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24.05.2022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B61BB0-6B8A-40E0-865E-05C3E138EB00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BD32E0D-94F0-43EE-920A-82EF28C722B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24.05.2022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C0FD4C-90A2-48AC-92A1-FB1972403D0D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5F48166-5833-48AF-925E-93AEE4DA369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24.05.2022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4E99D2-3126-4559-8CAC-1871133A5981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DF52E83-0E57-4608-B0CC-452EEF9D693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24.05.2022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E2DFC9-2344-4AB8-83C5-340B761B59AD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C8DD55A-F56F-46B1-8C65-779DA43B0B2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24.05.2022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56811F-EBD1-4F94-B8FD-50FE6BFF1175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72529BF-33E0-47D5-851B-94AC2CBEE34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24.05.2022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392E7C-2E70-471F-8910-7C3DF8728E4F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F27F5CB-92F1-4B94-8B0F-CB3950C7C80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24.05.2022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C99C4F-7198-4635-B0BE-CB5C4A6EE246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88326CA-64BD-44EC-B4C8-E2EED5E5794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24.05.2022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5D749E-8338-4C8A-AEA2-30F1858682E7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4EE82B4-491C-4247-B1FB-1E009F4A178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24.05.2022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656A53-AB54-44CF-B331-B277966D8460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5EA53F-FEF5-4344-B6E3-9122770A5D7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24.05.2022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9E2C37-A17C-4FB7-A6A2-B294920286EB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3E80868-FF31-4865-ABFB-85964F88862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24.05.2022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1E5C4E-6DA8-4A4B-8387-6EA77005CAB4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C8DD55A-F56F-46B1-8C65-779DA43B0B2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24.05.2022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56811F-EBD1-4F94-B8FD-50FE6BFF1175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5E8BBDA-CFE1-4ACC-8DFD-21CB3F1EDA4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24.05.2022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B61BB0-6B8A-40E0-865E-05C3E138EB00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BD32E0D-94F0-43EE-920A-82EF28C722B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24.05.2022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C0FD4C-90A2-48AC-92A1-FB1972403D0D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5F48166-5833-48AF-925E-93AEE4DA369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24.05.2022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4E99D2-3126-4559-8CAC-1871133A5981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5E8BBDA-CFE1-4ACC-8DFD-21CB3F1EDA4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24.05.2022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B61BB0-6B8A-40E0-865E-05C3E138EB00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DF52E83-0E57-4608-B0CC-452EEF9D693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24.05.2022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E2DFC9-2344-4AB8-83C5-340B761B59AD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72529BF-33E0-47D5-851B-94AC2CBEE34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24.05.2022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392E7C-2E70-471F-8910-7C3DF8728E4F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F27F5CB-92F1-4B94-8B0F-CB3950C7C80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24.05.2022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C99C4F-7198-4635-B0BE-CB5C4A6EE246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88326CA-64BD-44EC-B4C8-E2EED5E5794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24.05.2022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5D749E-8338-4C8A-AEA2-30F1858682E7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4EE82B4-491C-4247-B1FB-1E009F4A178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24.05.2022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656A53-AB54-44CF-B331-B277966D8460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5EA53F-FEF5-4344-B6E3-9122770A5D7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24.05.2022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9E2C37-A17C-4FB7-A6A2-B294920286EB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3E80868-FF31-4865-ABFB-85964F88862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24.05.2022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1E5C4E-6DA8-4A4B-8387-6EA77005CAB4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C8DD55A-F56F-46B1-8C65-779DA43B0B2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24.05.2022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56811F-EBD1-4F94-B8FD-50FE6BFF1175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5E8BBDA-CFE1-4ACC-8DFD-21CB3F1EDA4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24.05.2022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B61BB0-6B8A-40E0-865E-05C3E138EB00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BD32E0D-94F0-43EE-920A-82EF28C722B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24.05.2022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C0FD4C-90A2-48AC-92A1-FB1972403D0D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BD32E0D-94F0-43EE-920A-82EF28C722B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24.05.2022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C0FD4C-90A2-48AC-92A1-FB1972403D0D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5F48166-5833-48AF-925E-93AEE4DA369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24.05.2022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4E99D2-3126-4559-8CAC-1871133A5981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DF52E83-0E57-4608-B0CC-452EEF9D693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24.05.2022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E2DFC9-2344-4AB8-83C5-340B761B59AD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72529BF-33E0-47D5-851B-94AC2CBEE34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24.05.2022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392E7C-2E70-471F-8910-7C3DF8728E4F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F27F5CB-92F1-4B94-8B0F-CB3950C7C80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24.05.2022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C99C4F-7198-4635-B0BE-CB5C4A6EE246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88326CA-64BD-44EC-B4C8-E2EED5E5794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24.05.2022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5D749E-8338-4C8A-AEA2-30F1858682E7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4EE82B4-491C-4247-B1FB-1E009F4A178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24.05.2022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656A53-AB54-44CF-B331-B277966D8460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5EA53F-FEF5-4344-B6E3-9122770A5D7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24.05.2022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9E2C37-A17C-4FB7-A6A2-B294920286EB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3E80868-FF31-4865-ABFB-85964F88862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24.05.2022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1E5C4E-6DA8-4A4B-8387-6EA77005CAB4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C8DD55A-F56F-46B1-8C65-779DA43B0B2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24.05.2022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56811F-EBD1-4F94-B8FD-50FE6BFF1175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5E8BBDA-CFE1-4ACC-8DFD-21CB3F1EDA4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24.05.2022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B61BB0-6B8A-40E0-865E-05C3E138EB00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5F48166-5833-48AF-925E-93AEE4DA369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24.05.2022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4E99D2-3126-4559-8CAC-1871133A5981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BD32E0D-94F0-43EE-920A-82EF28C722B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24.05.2022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C0FD4C-90A2-48AC-92A1-FB1972403D0D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5F48166-5833-48AF-925E-93AEE4DA369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24.05.2022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4E99D2-3126-4559-8CAC-1871133A5981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DF52E83-0E57-4608-B0CC-452EEF9D693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24.05.2022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E2DFC9-2344-4AB8-83C5-340B761B59AD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72529BF-33E0-47D5-851B-94AC2CBEE34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24.05.2022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392E7C-2E70-471F-8910-7C3DF8728E4F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F27F5CB-92F1-4B94-8B0F-CB3950C7C80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24.05.2022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C99C4F-7198-4635-B0BE-CB5C4A6EE246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88326CA-64BD-44EC-B4C8-E2EED5E5794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24.05.2022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5D749E-8338-4C8A-AEA2-30F1858682E7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4EE82B4-491C-4247-B1FB-1E009F4A178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24.05.2022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656A53-AB54-44CF-B331-B277966D8460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EA5EA53F-FEF5-4344-B6E3-9122770A5D7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24.05.2022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899E2C37-A17C-4FB7-A6A2-B294920286EB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93E80868-FF31-4865-ABFB-85964F88862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24.05.2022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441E5C4E-6DA8-4A4B-8387-6EA77005CAB4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FC8DD55A-F56F-46B1-8C65-779DA43B0B2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24.05.2022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F756811F-EBD1-4F94-B8FD-50FE6BFF1175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DF52E83-0E57-4608-B0CC-452EEF9D693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24.05.2022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E2DFC9-2344-4AB8-83C5-340B761B59AD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05E8BBDA-CFE1-4ACC-8DFD-21CB3F1EDA4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24.05.2022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68B61BB0-6B8A-40E0-865E-05C3E138EB00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8BD32E0D-94F0-43EE-920A-82EF28C722B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24.05.2022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36C0FD4C-90A2-48AC-92A1-FB1972403D0D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B5F48166-5833-48AF-925E-93AEE4DA369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24.05.2022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224E99D2-3126-4559-8CAC-1871133A5981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7DF52E83-0E57-4608-B0CC-452EEF9D693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24.05.2022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DEE2DFC9-2344-4AB8-83C5-340B761B59AD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372529BF-33E0-47D5-851B-94AC2CBEE34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24.05.2022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A0392E7C-2E70-471F-8910-7C3DF8728E4F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DF27F5CB-92F1-4B94-8B0F-CB3950C7C80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24.05.2022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01C99C4F-7198-4635-B0BE-CB5C4A6EE246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888326CA-64BD-44EC-B4C8-E2EED5E5794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24.05.2022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235D749E-8338-4C8A-AEA2-30F1858682E7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D4EE82B4-491C-4247-B1FB-1E009F4A178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24.05.2022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D2656A53-AB54-44CF-B331-B277966D8460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72529BF-33E0-47D5-851B-94AC2CBEE34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24.05.2022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392E7C-2E70-471F-8910-7C3DF8728E4F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F27F5CB-92F1-4B94-8B0F-CB3950C7C80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24.05.2022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C99C4F-7198-4635-B0BE-CB5C4A6EE246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15A6C58-3691-4751-8C04-E9892F1B59A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24.05.2022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F40D1E9-1303-420A-8512-4F19FCB44E7E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915A6C58-3691-4751-8C04-E9892F1B59A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24.05.2022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BF40D1E9-1303-420A-8512-4F19FCB44E7E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</p:sldLayoutIdLst>
  <p:hf hdr="0" ftr="0" dt="0"/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915A6C58-3691-4751-8C04-E9892F1B59A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24.05.2022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BF40D1E9-1303-420A-8512-4F19FCB44E7E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</p:sldLayoutIdLst>
  <p:hf hdr="0" ftr="0" dt="0"/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15A6C58-3691-4751-8C04-E9892F1B59A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24.05.2022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F40D1E9-1303-420A-8512-4F19FCB44E7E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1" r:id="rId1"/>
    <p:sldLayoutId id="2147483812" r:id="rId2"/>
    <p:sldLayoutId id="2147483813" r:id="rId3"/>
    <p:sldLayoutId id="2147483814" r:id="rId4"/>
    <p:sldLayoutId id="2147483815" r:id="rId5"/>
    <p:sldLayoutId id="2147483816" r:id="rId6"/>
    <p:sldLayoutId id="2147483817" r:id="rId7"/>
    <p:sldLayoutId id="2147483818" r:id="rId8"/>
    <p:sldLayoutId id="2147483819" r:id="rId9"/>
    <p:sldLayoutId id="2147483820" r:id="rId10"/>
    <p:sldLayoutId id="2147483821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15A6C58-3691-4751-8C04-E9892F1B59A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24.05.2022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F40D1E9-1303-420A-8512-4F19FCB44E7E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3" r:id="rId1"/>
    <p:sldLayoutId id="2147483824" r:id="rId2"/>
    <p:sldLayoutId id="2147483825" r:id="rId3"/>
    <p:sldLayoutId id="2147483826" r:id="rId4"/>
    <p:sldLayoutId id="2147483827" r:id="rId5"/>
    <p:sldLayoutId id="2147483828" r:id="rId6"/>
    <p:sldLayoutId id="2147483829" r:id="rId7"/>
    <p:sldLayoutId id="2147483830" r:id="rId8"/>
    <p:sldLayoutId id="2147483831" r:id="rId9"/>
    <p:sldLayoutId id="2147483832" r:id="rId10"/>
    <p:sldLayoutId id="2147483833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15A6C58-3691-4751-8C04-E9892F1B59A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24.05.2022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F40D1E9-1303-420A-8512-4F19FCB44E7E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5" r:id="rId1"/>
    <p:sldLayoutId id="2147483836" r:id="rId2"/>
    <p:sldLayoutId id="2147483837" r:id="rId3"/>
    <p:sldLayoutId id="2147483838" r:id="rId4"/>
    <p:sldLayoutId id="2147483839" r:id="rId5"/>
    <p:sldLayoutId id="2147483840" r:id="rId6"/>
    <p:sldLayoutId id="2147483841" r:id="rId7"/>
    <p:sldLayoutId id="2147483842" r:id="rId8"/>
    <p:sldLayoutId id="2147483843" r:id="rId9"/>
    <p:sldLayoutId id="2147483844" r:id="rId10"/>
    <p:sldLayoutId id="2147483845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>
              <a:defRPr/>
            </a:pPr>
            <a:fld id="{915A6C58-3691-4751-8C04-E9892F1B59A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24.05.2022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>
              <a:defRPr/>
            </a:pPr>
            <a:fld id="{BF40D1E9-1303-420A-8512-4F19FCB44E7E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7" r:id="rId1"/>
    <p:sldLayoutId id="2147483848" r:id="rId2"/>
    <p:sldLayoutId id="2147483849" r:id="rId3"/>
    <p:sldLayoutId id="2147483850" r:id="rId4"/>
    <p:sldLayoutId id="2147483851" r:id="rId5"/>
    <p:sldLayoutId id="2147483852" r:id="rId6"/>
    <p:sldLayoutId id="2147483853" r:id="rId7"/>
    <p:sldLayoutId id="2147483854" r:id="rId8"/>
    <p:sldLayoutId id="2147483855" r:id="rId9"/>
    <p:sldLayoutId id="2147483856" r:id="rId10"/>
    <p:sldLayoutId id="2147483857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7.xml"/><Relationship Id="rId5" Type="http://schemas.openxmlformats.org/officeDocument/2006/relationships/chart" Target="../charts/chart7.xml"/><Relationship Id="rId4" Type="http://schemas.openxmlformats.org/officeDocument/2006/relationships/chart" Target="../charts/char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Relationship Id="rId5" Type="http://schemas.openxmlformats.org/officeDocument/2006/relationships/chart" Target="../charts/chart9.xml"/><Relationship Id="rId4" Type="http://schemas.openxmlformats.org/officeDocument/2006/relationships/image" Target="../media/image2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1.xml"/><Relationship Id="rId6" Type="http://schemas.openxmlformats.org/officeDocument/2006/relationships/chart" Target="../charts/chart11.xml"/><Relationship Id="rId5" Type="http://schemas.openxmlformats.org/officeDocument/2006/relationships/image" Target="../media/image29.jpeg"/><Relationship Id="rId4" Type="http://schemas.openxmlformats.org/officeDocument/2006/relationships/chart" Target="../charts/chart1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7" Type="http://schemas.openxmlformats.org/officeDocument/2006/relationships/chart" Target="../charts/chart13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3.pn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34.jpeg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2.xml"/><Relationship Id="rId6" Type="http://schemas.openxmlformats.org/officeDocument/2006/relationships/chart" Target="../charts/chart16.xml"/><Relationship Id="rId5" Type="http://schemas.openxmlformats.org/officeDocument/2006/relationships/chart" Target="../charts/chart15.xml"/><Relationship Id="rId4" Type="http://schemas.openxmlformats.org/officeDocument/2006/relationships/chart" Target="../charts/chart1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4.xml"/><Relationship Id="rId5" Type="http://schemas.openxmlformats.org/officeDocument/2006/relationships/chart" Target="../charts/chart20.xml"/><Relationship Id="rId4" Type="http://schemas.openxmlformats.org/officeDocument/2006/relationships/chart" Target="../charts/chart1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6.xml"/><Relationship Id="rId4" Type="http://schemas.openxmlformats.org/officeDocument/2006/relationships/chart" Target="../charts/chart2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13" Type="http://schemas.openxmlformats.org/officeDocument/2006/relationships/image" Target="../media/image45.png"/><Relationship Id="rId3" Type="http://schemas.openxmlformats.org/officeDocument/2006/relationships/image" Target="../media/image35.png"/><Relationship Id="rId7" Type="http://schemas.openxmlformats.org/officeDocument/2006/relationships/image" Target="../media/image39.jpeg"/><Relationship Id="rId12" Type="http://schemas.openxmlformats.org/officeDocument/2006/relationships/image" Target="../media/image44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38.jpeg"/><Relationship Id="rId11" Type="http://schemas.openxmlformats.org/officeDocument/2006/relationships/image" Target="../media/image43.jpeg"/><Relationship Id="rId5" Type="http://schemas.openxmlformats.org/officeDocument/2006/relationships/image" Target="../media/image37.png"/><Relationship Id="rId10" Type="http://schemas.openxmlformats.org/officeDocument/2006/relationships/image" Target="../media/image42.png"/><Relationship Id="rId4" Type="http://schemas.openxmlformats.org/officeDocument/2006/relationships/image" Target="../media/image36.jpeg"/><Relationship Id="rId9" Type="http://schemas.openxmlformats.org/officeDocument/2006/relationships/image" Target="../media/image4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50.xml"/><Relationship Id="rId1" Type="http://schemas.openxmlformats.org/officeDocument/2006/relationships/themeOverride" Target="../theme/themeOverride5.xml"/><Relationship Id="rId4" Type="http://schemas.openxmlformats.org/officeDocument/2006/relationships/image" Target="../media/image4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50.xml"/><Relationship Id="rId1" Type="http://schemas.openxmlformats.org/officeDocument/2006/relationships/themeOverride" Target="../theme/themeOverride6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50.xml"/><Relationship Id="rId1" Type="http://schemas.openxmlformats.org/officeDocument/2006/relationships/themeOverride" Target="../theme/themeOverride7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50.xml"/><Relationship Id="rId1" Type="http://schemas.openxmlformats.org/officeDocument/2006/relationships/themeOverride" Target="../theme/themeOverride8.xml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56.png"/><Relationship Id="rId2" Type="http://schemas.openxmlformats.org/officeDocument/2006/relationships/slideLayout" Target="../slideLayouts/slideLayout50.xml"/><Relationship Id="rId1" Type="http://schemas.openxmlformats.org/officeDocument/2006/relationships/themeOverride" Target="../theme/themeOverride9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7.jpe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3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jpeg"/><Relationship Id="rId3" Type="http://schemas.openxmlformats.org/officeDocument/2006/relationships/image" Target="../media/image57.gif"/><Relationship Id="rId7" Type="http://schemas.openxmlformats.org/officeDocument/2006/relationships/image" Target="../media/image6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60.jpeg"/><Relationship Id="rId11" Type="http://schemas.openxmlformats.org/officeDocument/2006/relationships/image" Target="../media/image65.png"/><Relationship Id="rId5" Type="http://schemas.openxmlformats.org/officeDocument/2006/relationships/image" Target="../media/image59.jpeg"/><Relationship Id="rId10" Type="http://schemas.openxmlformats.org/officeDocument/2006/relationships/image" Target="../media/image64.jpeg"/><Relationship Id="rId4" Type="http://schemas.openxmlformats.org/officeDocument/2006/relationships/image" Target="../media/image58.png"/><Relationship Id="rId9" Type="http://schemas.openxmlformats.org/officeDocument/2006/relationships/image" Target="../media/image63.jpe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jpeg"/><Relationship Id="rId3" Type="http://schemas.openxmlformats.org/officeDocument/2006/relationships/image" Target="../media/image66.jpeg"/><Relationship Id="rId7" Type="http://schemas.openxmlformats.org/officeDocument/2006/relationships/image" Target="../media/image7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69.jpeg"/><Relationship Id="rId5" Type="http://schemas.openxmlformats.org/officeDocument/2006/relationships/image" Target="../media/image68.jpeg"/><Relationship Id="rId4" Type="http://schemas.openxmlformats.org/officeDocument/2006/relationships/image" Target="../media/image67.jpeg"/><Relationship Id="rId9" Type="http://schemas.openxmlformats.org/officeDocument/2006/relationships/image" Target="../media/image72.jpe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gif"/><Relationship Id="rId3" Type="http://schemas.openxmlformats.org/officeDocument/2006/relationships/image" Target="../media/image73.jpeg"/><Relationship Id="rId7" Type="http://schemas.openxmlformats.org/officeDocument/2006/relationships/image" Target="../media/image7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76.jpeg"/><Relationship Id="rId5" Type="http://schemas.openxmlformats.org/officeDocument/2006/relationships/image" Target="../media/image75.jpeg"/><Relationship Id="rId4" Type="http://schemas.openxmlformats.org/officeDocument/2006/relationships/image" Target="../media/image74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5.xml"/><Relationship Id="rId5" Type="http://schemas.openxmlformats.org/officeDocument/2006/relationships/chart" Target="../charts/chart25.xml"/><Relationship Id="rId4" Type="http://schemas.openxmlformats.org/officeDocument/2006/relationships/chart" Target="../charts/chart2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6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6.xml"/><Relationship Id="rId5" Type="http://schemas.openxmlformats.org/officeDocument/2006/relationships/image" Target="../media/image79.jpeg"/><Relationship Id="rId4" Type="http://schemas.openxmlformats.org/officeDocument/2006/relationships/chart" Target="../charts/chart2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6.xml"/><Relationship Id="rId5" Type="http://schemas.openxmlformats.org/officeDocument/2006/relationships/image" Target="../media/image82.jpeg"/><Relationship Id="rId4" Type="http://schemas.openxmlformats.org/officeDocument/2006/relationships/image" Target="../media/image81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85.jpeg"/><Relationship Id="rId5" Type="http://schemas.openxmlformats.org/officeDocument/2006/relationships/image" Target="../media/image84.jpeg"/><Relationship Id="rId4" Type="http://schemas.openxmlformats.org/officeDocument/2006/relationships/image" Target="../media/image83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8.xml"/><Relationship Id="rId7" Type="http://schemas.openxmlformats.org/officeDocument/2006/relationships/image" Target="../media/image8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87.jpeg"/><Relationship Id="rId5" Type="http://schemas.openxmlformats.org/officeDocument/2006/relationships/image" Target="../media/image86.jpeg"/><Relationship Id="rId4" Type="http://schemas.openxmlformats.org/officeDocument/2006/relationships/chart" Target="../charts/chart29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89.jpeg"/><Relationship Id="rId5" Type="http://schemas.openxmlformats.org/officeDocument/2006/relationships/image" Target="../media/image87.jpeg"/><Relationship Id="rId4" Type="http://schemas.openxmlformats.org/officeDocument/2006/relationships/image" Target="../media/image8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6.xml"/><Relationship Id="rId5" Type="http://schemas.openxmlformats.org/officeDocument/2006/relationships/image" Target="../media/image92.jpeg"/><Relationship Id="rId4" Type="http://schemas.openxmlformats.org/officeDocument/2006/relationships/image" Target="../media/image91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0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5.xml"/><Relationship Id="rId4" Type="http://schemas.openxmlformats.org/officeDocument/2006/relationships/chart" Target="../charts/chart3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9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4.jpeg"/><Relationship Id="rId5" Type="http://schemas.openxmlformats.org/officeDocument/2006/relationships/image" Target="../media/image93.jpeg"/><Relationship Id="rId4" Type="http://schemas.openxmlformats.org/officeDocument/2006/relationships/hyperlink" Target="http://images.yandex.ru/yandsearch?source=wiz&amp;fp=3&amp;img_url=http://img.rl0.ru/pgc/432x288/50505c12-a345-8a0f-a345-8a0087402b13.photo.0.jpg&amp;uinfo=ww-1403-wh-1019-fw-1178-fh-598-pd-0.8999999761581421&amp;p=3&amp;text=%D0%BA%D0%B0%D1%80%D1%82%D0%B8%D0%BD%D0%BA%D0%B8%20%D0%BF%D0%BE%20%D0%B4%D0%BE%D1%80%D0%BE%D0%B6%D0%BD%D0%BE%D0%BC%D1%83%20%D1%84%D0%BE%D0%BD%D0%B4%D1%83&amp;noreask=1&amp;pos=119&amp;rpt=simage&amp;lr=46" TargetMode="Externa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10.xml"/><Relationship Id="rId6" Type="http://schemas.openxmlformats.org/officeDocument/2006/relationships/image" Target="../media/image98.jpeg"/><Relationship Id="rId5" Type="http://schemas.openxmlformats.org/officeDocument/2006/relationships/image" Target="../media/image97.jpeg"/><Relationship Id="rId4" Type="http://schemas.openxmlformats.org/officeDocument/2006/relationships/image" Target="../media/image96.jpe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3.png"/><Relationship Id="rId3" Type="http://schemas.openxmlformats.org/officeDocument/2006/relationships/image" Target="../media/image4.jpeg"/><Relationship Id="rId7" Type="http://schemas.openxmlformats.org/officeDocument/2006/relationships/image" Target="../media/image10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1.jpeg"/><Relationship Id="rId5" Type="http://schemas.openxmlformats.org/officeDocument/2006/relationships/image" Target="../media/image100.jpeg"/><Relationship Id="rId10" Type="http://schemas.openxmlformats.org/officeDocument/2006/relationships/image" Target="../media/image105.jpeg"/><Relationship Id="rId4" Type="http://schemas.openxmlformats.org/officeDocument/2006/relationships/image" Target="../media/image99.jpeg"/><Relationship Id="rId9" Type="http://schemas.openxmlformats.org/officeDocument/2006/relationships/image" Target="../media/image104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11.xml"/><Relationship Id="rId5" Type="http://schemas.openxmlformats.org/officeDocument/2006/relationships/chart" Target="../charts/chart32.xml"/><Relationship Id="rId4" Type="http://schemas.openxmlformats.org/officeDocument/2006/relationships/image" Target="../media/image4.jpe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0.jpeg"/><Relationship Id="rId13" Type="http://schemas.openxmlformats.org/officeDocument/2006/relationships/image" Target="../media/image115.jpeg"/><Relationship Id="rId3" Type="http://schemas.openxmlformats.org/officeDocument/2006/relationships/image" Target="../media/image4.jpeg"/><Relationship Id="rId7" Type="http://schemas.openxmlformats.org/officeDocument/2006/relationships/image" Target="../media/image109.jpeg"/><Relationship Id="rId12" Type="http://schemas.openxmlformats.org/officeDocument/2006/relationships/image" Target="../media/image114.png"/><Relationship Id="rId2" Type="http://schemas.openxmlformats.org/officeDocument/2006/relationships/slideLayout" Target="../slideLayouts/slideLayout17.xml"/><Relationship Id="rId1" Type="http://schemas.openxmlformats.org/officeDocument/2006/relationships/themeOverride" Target="../theme/themeOverride12.xml"/><Relationship Id="rId6" Type="http://schemas.openxmlformats.org/officeDocument/2006/relationships/image" Target="../media/image108.png"/><Relationship Id="rId11" Type="http://schemas.openxmlformats.org/officeDocument/2006/relationships/image" Target="../media/image113.jpeg"/><Relationship Id="rId5" Type="http://schemas.openxmlformats.org/officeDocument/2006/relationships/image" Target="../media/image107.png"/><Relationship Id="rId10" Type="http://schemas.openxmlformats.org/officeDocument/2006/relationships/image" Target="../media/image112.jpeg"/><Relationship Id="rId4" Type="http://schemas.openxmlformats.org/officeDocument/2006/relationships/image" Target="../media/image106.jpeg"/><Relationship Id="rId9" Type="http://schemas.openxmlformats.org/officeDocument/2006/relationships/image" Target="../media/image111.jpe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5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18.png"/><Relationship Id="rId4" Type="http://schemas.openxmlformats.org/officeDocument/2006/relationships/image" Target="../media/image117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8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4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4.jpeg"/><Relationship Id="rId5" Type="http://schemas.openxmlformats.org/officeDocument/2006/relationships/chart" Target="../charts/chart1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6.xml"/><Relationship Id="rId4" Type="http://schemas.openxmlformats.org/officeDocument/2006/relationships/chart" Target="../charts/char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8.gif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Содержимое 5" descr="Рисунок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144001" cy="6858000"/>
          </a:xfr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1E5C4E-6DA8-4A4B-8387-6EA77005CAB4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5" name="Рисунок 4" descr="Усть-АбаканскийМР-герб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71414"/>
            <a:ext cx="1228725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1371600" y="142852"/>
            <a:ext cx="7772400" cy="1470025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975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0" i="0" u="none" strike="noStrike" kern="1200" cap="none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БЮДЖЕТ</a:t>
            </a:r>
            <a:r>
              <a:rPr kumimoji="0" lang="ru-RU" sz="3000" b="0" i="0" u="none" strike="noStrike" kern="1200" cap="none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4800" b="0" i="0" u="none" strike="noStrike" kern="1200" cap="none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ДЛЯ ГРАЖДАН</a:t>
            </a:r>
            <a:endParaRPr kumimoji="0" lang="ru-RU" sz="4800" b="0" i="0" u="none" strike="noStrike" kern="1200" cap="none" spc="50" normalizeH="0" baseline="0" noProof="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 bwMode="auto">
          <a:xfrm>
            <a:off x="1142976" y="1500174"/>
            <a:ext cx="7472370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defRPr/>
            </a:pPr>
            <a:r>
              <a:rPr lang="ru-RU" sz="2800" dirty="0" smtClean="0">
                <a:solidFill>
                  <a:srgbClr val="7030A0"/>
                </a:solidFill>
                <a:latin typeface="Tahoma" pitchFamily="34" charset="0"/>
                <a:cs typeface="Tahoma" pitchFamily="34" charset="0"/>
              </a:rPr>
              <a:t>К ОТЧЕТУ ОБ ИСПОЛНЕНИИ БЮДЖЕТА </a:t>
            </a:r>
          </a:p>
          <a:p>
            <a:pPr eaLnBrk="1" hangingPunct="1">
              <a:defRPr/>
            </a:pPr>
            <a:r>
              <a:rPr lang="ru-RU" sz="2800" dirty="0" smtClean="0">
                <a:solidFill>
                  <a:srgbClr val="7030A0"/>
                </a:solidFill>
                <a:latin typeface="Tahoma" pitchFamily="34" charset="0"/>
                <a:cs typeface="Tahoma" pitchFamily="34" charset="0"/>
              </a:rPr>
              <a:t>МУНИЦИПАЛЬНОГО ОБРАЗОВАНИЯ </a:t>
            </a:r>
          </a:p>
          <a:p>
            <a:pPr eaLnBrk="1" hangingPunct="1">
              <a:defRPr/>
            </a:pPr>
            <a:r>
              <a:rPr lang="ru-RU" sz="2800" dirty="0" smtClean="0">
                <a:solidFill>
                  <a:srgbClr val="7030A0"/>
                </a:solidFill>
                <a:latin typeface="Tahoma" pitchFamily="34" charset="0"/>
                <a:cs typeface="Tahoma" pitchFamily="34" charset="0"/>
              </a:rPr>
              <a:t>УСТЬ-АБАКАНСКИЙ РАЙОН </a:t>
            </a:r>
          </a:p>
          <a:p>
            <a:pPr eaLnBrk="1" hangingPunct="1">
              <a:defRPr/>
            </a:pPr>
            <a:r>
              <a:rPr lang="ru-RU" sz="2800" dirty="0" smtClean="0">
                <a:solidFill>
                  <a:srgbClr val="7030A0"/>
                </a:solidFill>
                <a:latin typeface="Tahoma" pitchFamily="34" charset="0"/>
                <a:cs typeface="Tahoma" pitchFamily="34" charset="0"/>
              </a:rPr>
              <a:t>РЕСПУБЛИКИ ХАКАСИЯ ЗА 2021 ГОД</a:t>
            </a:r>
            <a:endParaRPr lang="ru-RU" sz="2400" b="1" dirty="0" smtClean="0">
              <a:solidFill>
                <a:srgbClr val="7030A0"/>
              </a:solidFill>
              <a:cs typeface="Times New Roman" pitchFamily="18" charset="0"/>
            </a:endParaRPr>
          </a:p>
          <a:p>
            <a:pPr eaLnBrk="1" hangingPunct="1">
              <a:defRPr/>
            </a:pPr>
            <a:endParaRPr lang="ru-RU" sz="2400" b="1" dirty="0" smtClean="0">
              <a:solidFill>
                <a:schemeClr val="accent6">
                  <a:lumMod val="50000"/>
                </a:schemeClr>
              </a:solidFill>
              <a:cs typeface="Times New Roman" pitchFamily="18" charset="0"/>
            </a:endParaRPr>
          </a:p>
          <a:p>
            <a:pPr eaLnBrk="1" hangingPunct="1">
              <a:defRPr/>
            </a:pPr>
            <a:r>
              <a:rPr lang="ru-RU" sz="2000" b="1" dirty="0" smtClean="0">
                <a:solidFill>
                  <a:srgbClr val="FFFF00"/>
                </a:solidFill>
                <a:cs typeface="Times New Roman" pitchFamily="18" charset="0"/>
              </a:rPr>
              <a:t>Подготовлен на основании Решения Совета депутатов </a:t>
            </a:r>
          </a:p>
          <a:p>
            <a:pPr eaLnBrk="1" hangingPunct="1">
              <a:defRPr/>
            </a:pPr>
            <a:r>
              <a:rPr lang="ru-RU" sz="2000" b="1" dirty="0" smtClean="0">
                <a:solidFill>
                  <a:srgbClr val="FFFF00"/>
                </a:solidFill>
                <a:cs typeface="Times New Roman" pitchFamily="18" charset="0"/>
              </a:rPr>
              <a:t>Усть-Абаканского района Республики Хакасия </a:t>
            </a:r>
          </a:p>
          <a:p>
            <a:pPr eaLnBrk="1" hangingPunct="1">
              <a:defRPr/>
            </a:pPr>
            <a:r>
              <a:rPr lang="ru-RU" sz="2400" b="1" dirty="0" smtClean="0">
                <a:solidFill>
                  <a:srgbClr val="FFFF00"/>
                </a:solidFill>
                <a:cs typeface="Times New Roman" pitchFamily="18" charset="0"/>
              </a:rPr>
              <a:t>№ </a:t>
            </a:r>
            <a:r>
              <a:rPr lang="ru-RU" sz="2400" b="1" dirty="0" smtClean="0">
                <a:solidFill>
                  <a:srgbClr val="FFFF00"/>
                </a:solidFill>
                <a:cs typeface="Times New Roman" pitchFamily="18" charset="0"/>
              </a:rPr>
              <a:t>97 </a:t>
            </a:r>
            <a:r>
              <a:rPr lang="ru-RU" sz="2400" b="1" dirty="0" smtClean="0">
                <a:solidFill>
                  <a:srgbClr val="FFFF00"/>
                </a:solidFill>
                <a:cs typeface="Times New Roman" pitchFamily="18" charset="0"/>
              </a:rPr>
              <a:t>от  </a:t>
            </a:r>
            <a:r>
              <a:rPr lang="ru-RU" sz="2400" b="1" dirty="0" smtClean="0">
                <a:solidFill>
                  <a:srgbClr val="FFFF00"/>
                </a:solidFill>
                <a:cs typeface="Times New Roman" pitchFamily="18" charset="0"/>
              </a:rPr>
              <a:t>23.05.2022 </a:t>
            </a:r>
            <a:r>
              <a:rPr lang="ru-RU" sz="2400" b="1" dirty="0" smtClean="0">
                <a:solidFill>
                  <a:srgbClr val="FFFF00"/>
                </a:solidFill>
                <a:cs typeface="Times New Roman" pitchFamily="18" charset="0"/>
              </a:rPr>
              <a:t>года </a:t>
            </a:r>
          </a:p>
          <a:p>
            <a:pPr eaLnBrk="1" hangingPunct="1">
              <a:defRPr/>
            </a:pPr>
            <a:r>
              <a:rPr lang="ru-RU" sz="2000" b="1" dirty="0" smtClean="0">
                <a:solidFill>
                  <a:srgbClr val="FFFF00"/>
                </a:solidFill>
                <a:cs typeface="Times New Roman" pitchFamily="18" charset="0"/>
              </a:rPr>
              <a:t>«Об утверждении отчета об исполнении бюджета муниципального образования Усть-Абаканский район </a:t>
            </a:r>
          </a:p>
          <a:p>
            <a:pPr eaLnBrk="1" hangingPunct="1">
              <a:defRPr/>
            </a:pPr>
            <a:r>
              <a:rPr lang="ru-RU" sz="2000" b="1" dirty="0" smtClean="0">
                <a:solidFill>
                  <a:srgbClr val="FFFF00"/>
                </a:solidFill>
                <a:cs typeface="Times New Roman" pitchFamily="18" charset="0"/>
              </a:rPr>
              <a:t>за 2021 год»</a:t>
            </a:r>
            <a:endParaRPr lang="ru-RU" sz="2000" dirty="0" smtClean="0">
              <a:solidFill>
                <a:srgbClr val="FFFF00"/>
              </a:solidFill>
              <a:latin typeface="Tahoma" pitchFamily="34" charset="0"/>
              <a:cs typeface="Tahoma" pitchFamily="34" charset="0"/>
            </a:endParaRPr>
          </a:p>
          <a:p>
            <a:pPr eaLnBrk="1" hangingPunct="1">
              <a:defRPr/>
            </a:pPr>
            <a:endParaRPr lang="ru-RU" sz="2000" dirty="0" smtClean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ru-RU" sz="1000" dirty="0" smtClean="0">
                <a:solidFill>
                  <a:schemeClr val="tx1"/>
                </a:solidFill>
              </a:rPr>
              <a:t>Управление финансов и экономики</a:t>
            </a:r>
            <a:endParaRPr lang="ru-RU" sz="1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Заголовок 1"/>
          <p:cNvSpPr>
            <a:spLocks noGrp="1"/>
          </p:cNvSpPr>
          <p:nvPr>
            <p:ph type="title"/>
          </p:nvPr>
        </p:nvSpPr>
        <p:spPr>
          <a:xfrm>
            <a:off x="2857488" y="642918"/>
            <a:ext cx="4464050" cy="922338"/>
          </a:xfrm>
        </p:spPr>
        <p:txBody>
          <a:bodyPr/>
          <a:lstStyle/>
          <a:p>
            <a:pPr algn="ctr" eaLnBrk="1" hangingPunct="1"/>
            <a:r>
              <a:rPr lang="ru-RU" sz="2000" b="1" dirty="0" smtClean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Основные понятия</a:t>
            </a:r>
          </a:p>
        </p:txBody>
      </p:sp>
      <p:sp>
        <p:nvSpPr>
          <p:cNvPr id="7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ru-RU" dirty="0" smtClean="0">
                <a:solidFill>
                  <a:schemeClr val="tx1"/>
                </a:solidFill>
              </a:rPr>
              <a:t>Управление финансов и экономики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1E5C4E-6DA8-4A4B-8387-6EA77005CAB4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10</a:t>
            </a:fld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6" name="Рисунок 5" descr="Усть-АбаканскийМР-герб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42852"/>
            <a:ext cx="928694" cy="1051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285720" y="1643050"/>
            <a:ext cx="8643998" cy="43011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auto">
              <a:lnSpc>
                <a:spcPts val="234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u="sng" dirty="0">
                <a:solidFill>
                  <a:srgbClr val="336600"/>
                </a:solidFill>
                <a:latin typeface="Tahoma" pitchFamily="34" charset="0"/>
                <a:cs typeface="Tahoma" pitchFamily="34" charset="0"/>
              </a:rPr>
              <a:t>Бюджет</a:t>
            </a:r>
            <a:r>
              <a:rPr lang="ru-RU" sz="1700" dirty="0">
                <a:latin typeface="Tahoma" pitchFamily="34" charset="0"/>
                <a:cs typeface="Tahoma" pitchFamily="34" charset="0"/>
              </a:rPr>
              <a:t> - форма образования и расходования денежных средств, предназначенных для финансового обеспечения задач и функций государства и местного самоуправления.</a:t>
            </a: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900" dirty="0">
              <a:latin typeface="Tahoma" pitchFamily="34" charset="0"/>
              <a:cs typeface="Tahoma" pitchFamily="34" charset="0"/>
            </a:endParaRP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u="sng" dirty="0">
                <a:solidFill>
                  <a:srgbClr val="336600"/>
                </a:solidFill>
                <a:latin typeface="Tahoma" pitchFamily="34" charset="0"/>
                <a:cs typeface="Tahoma" pitchFamily="34" charset="0"/>
              </a:rPr>
              <a:t>Доходы бюджета</a:t>
            </a:r>
            <a:r>
              <a:rPr lang="ru-RU" sz="2000" b="1" dirty="0">
                <a:latin typeface="Tahoma" pitchFamily="34" charset="0"/>
                <a:cs typeface="Tahoma" pitchFamily="34" charset="0"/>
              </a:rPr>
              <a:t> </a:t>
            </a:r>
            <a:r>
              <a:rPr lang="ru-RU" sz="1700" dirty="0">
                <a:latin typeface="Tahoma" pitchFamily="34" charset="0"/>
                <a:cs typeface="Tahoma" pitchFamily="34" charset="0"/>
              </a:rPr>
              <a:t>- поступающие в бюджет денежные средства</a:t>
            </a:r>
            <a:r>
              <a:rPr lang="ru-RU" sz="1700" dirty="0" smtClean="0">
                <a:latin typeface="Tahoma" pitchFamily="34" charset="0"/>
                <a:cs typeface="Tahoma" pitchFamily="34" charset="0"/>
              </a:rPr>
              <a:t>.</a:t>
            </a: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u="sng" dirty="0" smtClean="0">
                <a:solidFill>
                  <a:srgbClr val="336600"/>
                </a:solidFill>
                <a:latin typeface="Tahoma" pitchFamily="34" charset="0"/>
                <a:cs typeface="Tahoma" pitchFamily="34" charset="0"/>
              </a:rPr>
              <a:t>Расходы </a:t>
            </a:r>
            <a:r>
              <a:rPr lang="ru-RU" sz="2000" b="1" u="sng" dirty="0">
                <a:solidFill>
                  <a:srgbClr val="336600"/>
                </a:solidFill>
                <a:latin typeface="Tahoma" pitchFamily="34" charset="0"/>
                <a:cs typeface="Tahoma" pitchFamily="34" charset="0"/>
              </a:rPr>
              <a:t>бюджета</a:t>
            </a:r>
            <a:r>
              <a:rPr lang="ru-RU" sz="2000" b="1" dirty="0">
                <a:latin typeface="Tahoma" pitchFamily="34" charset="0"/>
                <a:cs typeface="Tahoma" pitchFamily="34" charset="0"/>
              </a:rPr>
              <a:t> </a:t>
            </a:r>
            <a:r>
              <a:rPr lang="ru-RU" sz="1700" dirty="0">
                <a:latin typeface="Tahoma" pitchFamily="34" charset="0"/>
                <a:cs typeface="Tahoma" pitchFamily="34" charset="0"/>
              </a:rPr>
              <a:t>- выплачиваемые из бюджета денежные средства.</a:t>
            </a: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u="sng" dirty="0" smtClean="0">
                <a:solidFill>
                  <a:srgbClr val="336600"/>
                </a:solidFill>
                <a:latin typeface="Tahoma" pitchFamily="34" charset="0"/>
                <a:cs typeface="Tahoma" pitchFamily="34" charset="0"/>
              </a:rPr>
              <a:t>Дефицит </a:t>
            </a:r>
            <a:r>
              <a:rPr lang="ru-RU" sz="2000" b="1" u="sng" dirty="0">
                <a:solidFill>
                  <a:srgbClr val="336600"/>
                </a:solidFill>
                <a:latin typeface="Tahoma" pitchFamily="34" charset="0"/>
                <a:cs typeface="Tahoma" pitchFamily="34" charset="0"/>
              </a:rPr>
              <a:t>бюджета</a:t>
            </a:r>
            <a:r>
              <a:rPr lang="ru-RU" sz="1700" b="1" dirty="0">
                <a:latin typeface="Tahoma" pitchFamily="34" charset="0"/>
                <a:cs typeface="Tahoma" pitchFamily="34" charset="0"/>
              </a:rPr>
              <a:t> </a:t>
            </a:r>
            <a:r>
              <a:rPr lang="ru-RU" sz="1700" dirty="0">
                <a:latin typeface="Tahoma" pitchFamily="34" charset="0"/>
                <a:cs typeface="Tahoma" pitchFamily="34" charset="0"/>
              </a:rPr>
              <a:t>- превышение расходов бюджета над его доходами.</a:t>
            </a: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u="sng" dirty="0" err="1" smtClean="0">
                <a:solidFill>
                  <a:srgbClr val="336600"/>
                </a:solidFill>
                <a:latin typeface="Tahoma" pitchFamily="34" charset="0"/>
                <a:cs typeface="Tahoma" pitchFamily="34" charset="0"/>
              </a:rPr>
              <a:t>Профицит</a:t>
            </a:r>
            <a:r>
              <a:rPr lang="ru-RU" sz="2000" b="1" u="sng" dirty="0" smtClean="0">
                <a:solidFill>
                  <a:srgbClr val="3366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ru-RU" sz="2000" b="1" u="sng" dirty="0">
                <a:solidFill>
                  <a:srgbClr val="336600"/>
                </a:solidFill>
                <a:latin typeface="Tahoma" pitchFamily="34" charset="0"/>
                <a:cs typeface="Tahoma" pitchFamily="34" charset="0"/>
              </a:rPr>
              <a:t>бюджета</a:t>
            </a:r>
            <a:r>
              <a:rPr lang="ru-RU" sz="2000" b="1" dirty="0">
                <a:latin typeface="Tahoma" pitchFamily="34" charset="0"/>
                <a:cs typeface="Tahoma" pitchFamily="34" charset="0"/>
              </a:rPr>
              <a:t> </a:t>
            </a:r>
            <a:r>
              <a:rPr lang="ru-RU" sz="1700" dirty="0">
                <a:latin typeface="Tahoma" pitchFamily="34" charset="0"/>
                <a:cs typeface="Tahoma" pitchFamily="34" charset="0"/>
              </a:rPr>
              <a:t>- превышение доходов бюджета над его расходами.</a:t>
            </a:r>
          </a:p>
          <a:p>
            <a:pPr marL="285750" indent="-2857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u="sng" dirty="0" smtClean="0">
                <a:solidFill>
                  <a:srgbClr val="336600"/>
                </a:solidFill>
                <a:latin typeface="Tahoma" pitchFamily="34" charset="0"/>
                <a:cs typeface="Tahoma" pitchFamily="34" charset="0"/>
              </a:rPr>
              <a:t>Бюджетный кредит</a:t>
            </a:r>
            <a:r>
              <a:rPr lang="ru-RU" sz="2000" b="1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ru-RU" sz="2000" dirty="0" smtClean="0">
                <a:latin typeface="Tahoma" pitchFamily="34" charset="0"/>
                <a:cs typeface="Tahoma" pitchFamily="34" charset="0"/>
              </a:rPr>
              <a:t>– </a:t>
            </a:r>
            <a:r>
              <a:rPr lang="ru-RU" sz="1700" dirty="0" smtClean="0">
                <a:latin typeface="Tahoma" pitchFamily="34" charset="0"/>
                <a:cs typeface="Tahoma" pitchFamily="34" charset="0"/>
              </a:rPr>
              <a:t>форма финансирования бюджетных расходов, которая предусматривает предоставление средств на возвратной и возмездной основах</a:t>
            </a:r>
          </a:p>
          <a:p>
            <a:pPr marL="285750" indent="-2857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1428728" y="142852"/>
            <a:ext cx="7535885" cy="611168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algn="ctr" fontAlgn="auto">
              <a:spcAft>
                <a:spcPts val="0"/>
              </a:spcAft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2. Основные характеристики бюджета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муниципального образования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1" i="0" u="none" strike="noStrike" kern="1200" cap="none" spc="0" normalizeH="0" baseline="0" noProof="0" dirty="0" smtClean="0">
              <a:ln>
                <a:noFill/>
              </a:ln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ru-RU" dirty="0" smtClean="0">
                <a:solidFill>
                  <a:schemeClr val="tx1"/>
                </a:solidFill>
              </a:rPr>
              <a:t>Управление финансов и экономики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1E5C4E-6DA8-4A4B-8387-6EA77005CAB4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11</a:t>
            </a:fld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6" name="Рисунок 5" descr="Усть-АбаканскийМР-герб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42852"/>
            <a:ext cx="928694" cy="1051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C:\Documents and Settings\ahmedova\Рабочий стол\New Folder\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813" y="995363"/>
            <a:ext cx="1866900" cy="207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 descr="C:\Documents and Settings\ahmedova\Рабочий стол\New Folder\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2825" y="1190625"/>
            <a:ext cx="2001838" cy="2338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 descr="C:\Documents and Settings\ahmedova\Рабочий стол\New Folder\3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1700" y="1179513"/>
            <a:ext cx="2130425" cy="2465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5" descr="C:\Documents and Settings\ahmedova\Рабочий стол\New Folder\4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13588" y="1141413"/>
            <a:ext cx="1439862" cy="178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7"/>
          <p:cNvSpPr txBox="1">
            <a:spLocks noChangeArrowheads="1"/>
          </p:cNvSpPr>
          <p:nvPr/>
        </p:nvSpPr>
        <p:spPr bwMode="auto">
          <a:xfrm>
            <a:off x="896938" y="3067050"/>
            <a:ext cx="108426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000" dirty="0">
                <a:latin typeface="Tahoma" pitchFamily="34" charset="0"/>
                <a:cs typeface="Tahoma" pitchFamily="34" charset="0"/>
              </a:rPr>
              <a:t>Доходы</a:t>
            </a:r>
          </a:p>
        </p:txBody>
      </p:sp>
      <p:sp>
        <p:nvSpPr>
          <p:cNvPr id="14" name="TextBox 18"/>
          <p:cNvSpPr txBox="1">
            <a:spLocks noChangeArrowheads="1"/>
          </p:cNvSpPr>
          <p:nvPr/>
        </p:nvSpPr>
        <p:spPr bwMode="auto">
          <a:xfrm>
            <a:off x="2801938" y="3773488"/>
            <a:ext cx="11652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000" dirty="0">
                <a:latin typeface="Tahoma" pitchFamily="34" charset="0"/>
                <a:cs typeface="Tahoma" pitchFamily="34" charset="0"/>
              </a:rPr>
              <a:t>Расходы</a:t>
            </a:r>
          </a:p>
        </p:txBody>
      </p:sp>
      <p:sp>
        <p:nvSpPr>
          <p:cNvPr id="15" name="TextBox 19"/>
          <p:cNvSpPr txBox="1">
            <a:spLocks noChangeArrowheads="1"/>
          </p:cNvSpPr>
          <p:nvPr/>
        </p:nvSpPr>
        <p:spPr bwMode="auto">
          <a:xfrm>
            <a:off x="4967288" y="3773488"/>
            <a:ext cx="118903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dirty="0">
                <a:latin typeface="Tahoma" pitchFamily="34" charset="0"/>
                <a:cs typeface="Tahoma" pitchFamily="34" charset="0"/>
              </a:rPr>
              <a:t>Доходы</a:t>
            </a:r>
          </a:p>
        </p:txBody>
      </p:sp>
      <p:sp>
        <p:nvSpPr>
          <p:cNvPr id="16" name="TextBox 20"/>
          <p:cNvSpPr txBox="1">
            <a:spLocks noChangeArrowheads="1"/>
          </p:cNvSpPr>
          <p:nvPr/>
        </p:nvSpPr>
        <p:spPr bwMode="auto">
          <a:xfrm>
            <a:off x="7359650" y="3067050"/>
            <a:ext cx="11652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000" dirty="0">
                <a:latin typeface="Tahoma" pitchFamily="34" charset="0"/>
                <a:cs typeface="Tahoma" pitchFamily="34" charset="0"/>
              </a:rPr>
              <a:t>Расходы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825500" y="4508500"/>
            <a:ext cx="3230563" cy="7302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9" name="Правильный пятиугольник 18"/>
          <p:cNvSpPr/>
          <p:nvPr/>
        </p:nvSpPr>
        <p:spPr>
          <a:xfrm rot="10800000">
            <a:off x="1511300" y="4586288"/>
            <a:ext cx="1873250" cy="1003300"/>
          </a:xfrm>
          <a:prstGeom prst="pentagon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0" name="TextBox 23"/>
          <p:cNvSpPr txBox="1">
            <a:spLocks noChangeArrowheads="1"/>
          </p:cNvSpPr>
          <p:nvPr/>
        </p:nvSpPr>
        <p:spPr bwMode="auto">
          <a:xfrm>
            <a:off x="1609725" y="4627563"/>
            <a:ext cx="1676400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1400" dirty="0">
                <a:latin typeface="Tahoma" pitchFamily="34" charset="0"/>
                <a:cs typeface="Tahoma" pitchFamily="34" charset="0"/>
              </a:rPr>
              <a:t>Дефицит</a:t>
            </a:r>
          </a:p>
          <a:p>
            <a:pPr algn="ctr"/>
            <a:r>
              <a:rPr lang="ru-RU" sz="1400" dirty="0">
                <a:latin typeface="Tahoma" pitchFamily="34" charset="0"/>
                <a:cs typeface="Tahoma" pitchFamily="34" charset="0"/>
              </a:rPr>
              <a:t>(расходы больше </a:t>
            </a:r>
          </a:p>
          <a:p>
            <a:pPr algn="ctr"/>
            <a:r>
              <a:rPr lang="ru-RU" sz="1400" dirty="0">
                <a:latin typeface="Tahoma" pitchFamily="34" charset="0"/>
                <a:cs typeface="Tahoma" pitchFamily="34" charset="0"/>
              </a:rPr>
              <a:t>доходов)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304800" y="5595938"/>
            <a:ext cx="4286250" cy="89058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3" name="TextBox 25"/>
          <p:cNvSpPr txBox="1">
            <a:spLocks noChangeArrowheads="1"/>
          </p:cNvSpPr>
          <p:nvPr/>
        </p:nvSpPr>
        <p:spPr bwMode="auto">
          <a:xfrm>
            <a:off x="411163" y="5543550"/>
            <a:ext cx="4059237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dirty="0">
                <a:latin typeface="Tahoma" pitchFamily="34" charset="0"/>
                <a:cs typeface="Tahoma" pitchFamily="34" charset="0"/>
              </a:rPr>
              <a:t>При превышении расходов над доходами принимается решение об источниках покрытия дефицита (привлечение кредитов, изменение остатков средств).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5232400" y="4502150"/>
            <a:ext cx="3228975" cy="7143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5" name="Правильный пятиугольник 24"/>
          <p:cNvSpPr/>
          <p:nvPr/>
        </p:nvSpPr>
        <p:spPr>
          <a:xfrm rot="10800000">
            <a:off x="5916613" y="4567238"/>
            <a:ext cx="1874837" cy="1003300"/>
          </a:xfrm>
          <a:prstGeom prst="pentagon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6" name="TextBox 28"/>
          <p:cNvSpPr txBox="1">
            <a:spLocks noChangeArrowheads="1"/>
          </p:cNvSpPr>
          <p:nvPr/>
        </p:nvSpPr>
        <p:spPr bwMode="auto">
          <a:xfrm>
            <a:off x="6056313" y="4610100"/>
            <a:ext cx="1597025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1400" dirty="0">
                <a:latin typeface="Tahoma" pitchFamily="34" charset="0"/>
                <a:cs typeface="Tahoma" pitchFamily="34" charset="0"/>
              </a:rPr>
              <a:t>Профицит</a:t>
            </a:r>
          </a:p>
          <a:p>
            <a:pPr algn="ctr"/>
            <a:r>
              <a:rPr lang="ru-RU" sz="1400" dirty="0">
                <a:latin typeface="Tahoma" pitchFamily="34" charset="0"/>
                <a:cs typeface="Tahoma" pitchFamily="34" charset="0"/>
              </a:rPr>
              <a:t>(доходы больше </a:t>
            </a:r>
          </a:p>
          <a:p>
            <a:pPr algn="ctr"/>
            <a:r>
              <a:rPr lang="ru-RU" sz="1400" dirty="0">
                <a:latin typeface="Tahoma" pitchFamily="34" charset="0"/>
                <a:cs typeface="Tahoma" pitchFamily="34" charset="0"/>
              </a:rPr>
              <a:t>расходов)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4711700" y="5576888"/>
            <a:ext cx="4194175" cy="92075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8" name="TextBox 30"/>
          <p:cNvSpPr txBox="1">
            <a:spLocks noChangeArrowheads="1"/>
          </p:cNvSpPr>
          <p:nvPr/>
        </p:nvSpPr>
        <p:spPr bwMode="auto">
          <a:xfrm>
            <a:off x="4867275" y="5564188"/>
            <a:ext cx="3973513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dirty="0">
                <a:latin typeface="Tahoma" pitchFamily="34" charset="0"/>
                <a:cs typeface="Tahoma" pitchFamily="34" charset="0"/>
              </a:rPr>
              <a:t>При превышении доходов над расходами принимается </a:t>
            </a:r>
            <a:r>
              <a:rPr lang="ru-RU" sz="1400" dirty="0" smtClean="0">
                <a:latin typeface="Tahoma" pitchFamily="34" charset="0"/>
                <a:cs typeface="Tahoma" pitchFamily="34" charset="0"/>
              </a:rPr>
              <a:t>решение, </a:t>
            </a:r>
            <a:r>
              <a:rPr lang="ru-RU" sz="1400" dirty="0">
                <a:latin typeface="Tahoma" pitchFamily="34" charset="0"/>
                <a:cs typeface="Tahoma" pitchFamily="34" charset="0"/>
              </a:rPr>
              <a:t>как их использовать (погашать долг, накапливать остатки, направлять на развитие).</a:t>
            </a:r>
          </a:p>
        </p:txBody>
      </p:sp>
      <p:sp>
        <p:nvSpPr>
          <p:cNvPr id="32" name="Заголовок 1"/>
          <p:cNvSpPr txBox="1">
            <a:spLocks/>
          </p:cNvSpPr>
          <p:nvPr/>
        </p:nvSpPr>
        <p:spPr>
          <a:xfrm>
            <a:off x="1428728" y="142852"/>
            <a:ext cx="7535885" cy="611168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algn="ctr" fontAlgn="auto">
              <a:spcAft>
                <a:spcPts val="0"/>
              </a:spcAft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2. Основные характеристики бюджета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муниципального образования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1" i="0" u="none" strike="noStrike" kern="1200" cap="none" spc="0" normalizeH="0" baseline="0" noProof="0" dirty="0" smtClean="0">
              <a:ln>
                <a:noFill/>
              </a:ln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>
                <a:solidFill>
                  <a:schemeClr val="tx1"/>
                </a:solidFill>
              </a:rPr>
              <a:t>Управление финансов и экономики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1E5C4E-6DA8-4A4B-8387-6EA77005CAB4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12</a:t>
            </a:fld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6" name="Рисунок 5" descr="Усть-АбаканскийМР-герб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42852"/>
            <a:ext cx="928694" cy="1051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9" name="Таблица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294917991"/>
              </p:ext>
            </p:extLst>
          </p:nvPr>
        </p:nvGraphicFramePr>
        <p:xfrm>
          <a:off x="571472" y="1357298"/>
          <a:ext cx="8281617" cy="1630680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2343203"/>
                <a:gridCol w="1906830"/>
                <a:gridCol w="2015792"/>
                <a:gridCol w="2015792"/>
              </a:tblGrid>
              <a:tr h="370840"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План </a:t>
                      </a:r>
                    </a:p>
                    <a:p>
                      <a:pPr algn="ctr"/>
                      <a:r>
                        <a:rPr lang="ru-RU" sz="1400" dirty="0" smtClean="0"/>
                        <a:t>2021 года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Исполнение</a:t>
                      </a:r>
                    </a:p>
                    <a:p>
                      <a:pPr algn="ctr"/>
                      <a:r>
                        <a:rPr lang="ru-RU" sz="1400" dirty="0" smtClean="0"/>
                        <a:t>2021</a:t>
                      </a:r>
                      <a:r>
                        <a:rPr lang="ru-RU" sz="1400" baseline="0" dirty="0" smtClean="0"/>
                        <a:t> </a:t>
                      </a:r>
                      <a:r>
                        <a:rPr lang="ru-RU" sz="1400" dirty="0" smtClean="0"/>
                        <a:t>года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Процент исполнения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cs typeface="David" pitchFamily="34" charset="-79"/>
                        </a:rPr>
                        <a:t>Доходы</a:t>
                      </a:r>
                      <a:endParaRPr lang="ru-RU" sz="1400" b="1" dirty="0">
                        <a:solidFill>
                          <a:schemeClr val="accent4">
                            <a:lumMod val="75000"/>
                          </a:schemeClr>
                        </a:solidFill>
                        <a:cs typeface="David" pitchFamily="34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cs typeface="David" pitchFamily="34" charset="-79"/>
                        </a:rPr>
                        <a:t>1 715,5</a:t>
                      </a:r>
                      <a:endParaRPr lang="ru-RU" sz="1400" b="1" dirty="0">
                        <a:solidFill>
                          <a:schemeClr val="accent4">
                            <a:lumMod val="75000"/>
                          </a:schemeClr>
                        </a:solidFill>
                        <a:cs typeface="David" pitchFamily="34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cs typeface="David" pitchFamily="34" charset="-79"/>
                        </a:rPr>
                        <a:t>1 727,6</a:t>
                      </a:r>
                      <a:endParaRPr lang="ru-RU" sz="1400" b="1" dirty="0">
                        <a:solidFill>
                          <a:schemeClr val="accent4">
                            <a:lumMod val="75000"/>
                          </a:schemeClr>
                        </a:solidFill>
                        <a:cs typeface="David" pitchFamily="34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cs typeface="David" pitchFamily="34" charset="-79"/>
                        </a:rPr>
                        <a:t>100,7</a:t>
                      </a:r>
                      <a:endParaRPr lang="ru-RU" sz="1400" b="1" dirty="0">
                        <a:solidFill>
                          <a:schemeClr val="accent4">
                            <a:lumMod val="75000"/>
                          </a:schemeClr>
                        </a:solidFill>
                        <a:cs typeface="David" pitchFamily="34" charset="-79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cs typeface="David" pitchFamily="34" charset="-79"/>
                        </a:rPr>
                        <a:t>Расходы</a:t>
                      </a:r>
                      <a:endParaRPr lang="ru-RU" sz="1400" b="1" dirty="0">
                        <a:solidFill>
                          <a:schemeClr val="accent4">
                            <a:lumMod val="75000"/>
                          </a:schemeClr>
                        </a:solidFill>
                        <a:cs typeface="David" pitchFamily="34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cs typeface="David" pitchFamily="34" charset="-79"/>
                        </a:rPr>
                        <a:t>1 761,4</a:t>
                      </a:r>
                      <a:endParaRPr lang="ru-RU" sz="1400" b="1" dirty="0">
                        <a:solidFill>
                          <a:schemeClr val="accent4">
                            <a:lumMod val="75000"/>
                          </a:schemeClr>
                        </a:solidFill>
                        <a:cs typeface="David" pitchFamily="34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cs typeface="David" pitchFamily="34" charset="-79"/>
                        </a:rPr>
                        <a:t>1</a:t>
                      </a:r>
                      <a:r>
                        <a:rPr lang="ru-RU" sz="1400" b="1" baseline="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cs typeface="David" pitchFamily="34" charset="-79"/>
                        </a:rPr>
                        <a:t> 681,3</a:t>
                      </a:r>
                      <a:endParaRPr lang="ru-RU" sz="1400" b="1" dirty="0">
                        <a:solidFill>
                          <a:schemeClr val="accent4">
                            <a:lumMod val="75000"/>
                          </a:schemeClr>
                        </a:solidFill>
                        <a:cs typeface="David" pitchFamily="34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cs typeface="David" pitchFamily="34" charset="-79"/>
                        </a:rPr>
                        <a:t>95,5</a:t>
                      </a:r>
                      <a:endParaRPr lang="ru-RU" sz="1400" b="1" dirty="0">
                        <a:solidFill>
                          <a:schemeClr val="accent4">
                            <a:lumMod val="75000"/>
                          </a:schemeClr>
                        </a:solidFill>
                        <a:cs typeface="David" pitchFamily="34" charset="-79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cs typeface="David" pitchFamily="34" charset="-79"/>
                        </a:rPr>
                        <a:t>Дефицит-/</a:t>
                      </a:r>
                      <a:r>
                        <a:rPr lang="ru-RU" sz="1400" b="1" dirty="0" err="1" smtClean="0">
                          <a:solidFill>
                            <a:schemeClr val="accent4">
                              <a:lumMod val="75000"/>
                            </a:schemeClr>
                          </a:solidFill>
                          <a:cs typeface="David" pitchFamily="34" charset="-79"/>
                        </a:rPr>
                        <a:t>профицит</a:t>
                      </a:r>
                      <a:r>
                        <a:rPr lang="ru-RU" sz="1400" b="1" baseline="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cs typeface="David" pitchFamily="34" charset="-79"/>
                        </a:rPr>
                        <a:t> +</a:t>
                      </a:r>
                      <a:endParaRPr lang="ru-RU" sz="1400" b="1" dirty="0">
                        <a:solidFill>
                          <a:schemeClr val="accent4">
                            <a:lumMod val="75000"/>
                          </a:schemeClr>
                        </a:solidFill>
                        <a:cs typeface="David" pitchFamily="34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cs typeface="David" pitchFamily="34" charset="-79"/>
                        </a:rPr>
                        <a:t>-46,9</a:t>
                      </a:r>
                      <a:endParaRPr lang="ru-RU" sz="1400" b="1" dirty="0">
                        <a:solidFill>
                          <a:schemeClr val="accent4">
                            <a:lumMod val="75000"/>
                          </a:schemeClr>
                        </a:solidFill>
                        <a:cs typeface="David" pitchFamily="34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cs typeface="David" pitchFamily="34" charset="-79"/>
                        </a:rPr>
                        <a:t>46,3</a:t>
                      </a:r>
                      <a:endParaRPr lang="ru-RU" sz="1400" b="1" dirty="0">
                        <a:solidFill>
                          <a:schemeClr val="accent4">
                            <a:lumMod val="75000"/>
                          </a:schemeClr>
                        </a:solidFill>
                        <a:cs typeface="David" pitchFamily="34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>
                        <a:solidFill>
                          <a:schemeClr val="accent4">
                            <a:lumMod val="75000"/>
                          </a:schemeClr>
                        </a:solidFill>
                        <a:cs typeface="David" pitchFamily="34" charset="-79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0" name="TextBox 20"/>
          <p:cNvSpPr txBox="1">
            <a:spLocks noChangeArrowheads="1"/>
          </p:cNvSpPr>
          <p:nvPr/>
        </p:nvSpPr>
        <p:spPr bwMode="auto">
          <a:xfrm>
            <a:off x="7429520" y="928670"/>
            <a:ext cx="95410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1400" dirty="0" smtClean="0">
                <a:latin typeface="Tahoma" pitchFamily="34" charset="0"/>
                <a:cs typeface="Tahoma" pitchFamily="34" charset="0"/>
              </a:rPr>
              <a:t>млн. руб.</a:t>
            </a:r>
            <a:endParaRPr lang="ru-RU" sz="1400" dirty="0">
              <a:latin typeface="Tahoma" pitchFamily="34" charset="0"/>
              <a:cs typeface="Tahoma" pitchFamily="34" charset="0"/>
            </a:endParaRPr>
          </a:p>
        </p:txBody>
      </p:sp>
      <p:graphicFrame>
        <p:nvGraphicFramePr>
          <p:cNvPr id="31" name="Таблица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075965893"/>
              </p:ext>
            </p:extLst>
          </p:nvPr>
        </p:nvGraphicFramePr>
        <p:xfrm>
          <a:off x="285720" y="3429000"/>
          <a:ext cx="8514947" cy="370840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8514947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Динамика доходов</a:t>
                      </a: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</a:rPr>
                        <a:t> и расходов бюджета</a:t>
                      </a:r>
                      <a:endParaRPr lang="ru-RU" sz="1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6" name="TextBox 11"/>
          <p:cNvSpPr txBox="1"/>
          <p:nvPr/>
        </p:nvSpPr>
        <p:spPr>
          <a:xfrm>
            <a:off x="3643306" y="6072206"/>
            <a:ext cx="1309826" cy="307777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2020 год</a:t>
            </a:r>
            <a:endParaRPr lang="ru-RU" sz="1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TextBox 11"/>
          <p:cNvSpPr txBox="1"/>
          <p:nvPr/>
        </p:nvSpPr>
        <p:spPr>
          <a:xfrm>
            <a:off x="5643570" y="6072206"/>
            <a:ext cx="1309826" cy="307777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2021 год</a:t>
            </a:r>
            <a:endParaRPr lang="ru-RU" sz="1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TextBox 20"/>
          <p:cNvSpPr txBox="1">
            <a:spLocks noChangeArrowheads="1"/>
          </p:cNvSpPr>
          <p:nvPr/>
        </p:nvSpPr>
        <p:spPr bwMode="auto">
          <a:xfrm>
            <a:off x="428596" y="3500438"/>
            <a:ext cx="95410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1400" dirty="0" smtClean="0">
                <a:latin typeface="Tahoma" pitchFamily="34" charset="0"/>
                <a:cs typeface="Tahoma" pitchFamily="34" charset="0"/>
              </a:rPr>
              <a:t>млн. руб.</a:t>
            </a:r>
            <a:endParaRPr lang="ru-RU" sz="1400" dirty="0">
              <a:latin typeface="Tahoma" pitchFamily="34" charset="0"/>
              <a:cs typeface="Tahoma" pitchFamily="34" charset="0"/>
            </a:endParaRPr>
          </a:p>
        </p:txBody>
      </p:sp>
      <p:graphicFrame>
        <p:nvGraphicFramePr>
          <p:cNvPr id="42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873319998"/>
              </p:ext>
            </p:extLst>
          </p:nvPr>
        </p:nvGraphicFramePr>
        <p:xfrm>
          <a:off x="395536" y="4149080"/>
          <a:ext cx="8555068" cy="20371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3" name="TextBox 11"/>
          <p:cNvSpPr txBox="1"/>
          <p:nvPr/>
        </p:nvSpPr>
        <p:spPr>
          <a:xfrm>
            <a:off x="1357290" y="6000768"/>
            <a:ext cx="1309826" cy="307777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2019 год</a:t>
            </a:r>
            <a:endParaRPr lang="ru-RU" sz="1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1428728" y="142852"/>
            <a:ext cx="7535885" cy="611168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algn="ctr" fontAlgn="auto">
              <a:spcAft>
                <a:spcPts val="0"/>
              </a:spcAft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2. Основные характеристики бюджета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муниципального образования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1" i="0" u="none" strike="noStrike" kern="1200" cap="none" spc="0" normalizeH="0" baseline="0" noProof="0" dirty="0" smtClean="0">
              <a:ln>
                <a:noFill/>
              </a:ln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ru-RU" dirty="0" smtClean="0">
                <a:solidFill>
                  <a:schemeClr val="bg1"/>
                </a:solidFill>
              </a:rPr>
              <a:t>Управление финансов и экономики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1E5C4E-6DA8-4A4B-8387-6EA77005CAB4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13</a:t>
            </a:fld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6" name="Рисунок 5" descr="Усть-АбаканскийМР-герб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42852"/>
            <a:ext cx="928694" cy="1051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252000" y="1894822"/>
            <a:ext cx="2970162" cy="303159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00FF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Налоговые доходы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9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200" b="1" dirty="0" smtClean="0">
                <a:latin typeface="Arial" pitchFamily="34" charset="0"/>
                <a:cs typeface="Arial" pitchFamily="34" charset="0"/>
              </a:rPr>
              <a:t>Налоговые доходы - поступление от уплаты налогов, установленных Налоговым кодексом Российской Федерации </a:t>
            </a:r>
          </a:p>
          <a:p>
            <a:endParaRPr lang="ru-RU" sz="1200" b="1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1200" dirty="0" smtClean="0">
                <a:latin typeface="Arial" pitchFamily="34" charset="0"/>
                <a:cs typeface="Arial" pitchFamily="34" charset="0"/>
              </a:rPr>
              <a:t>•налог на доходы физических лиц </a:t>
            </a:r>
          </a:p>
          <a:p>
            <a:r>
              <a:rPr lang="ru-RU" sz="1200" dirty="0" smtClean="0">
                <a:latin typeface="Arial" pitchFamily="34" charset="0"/>
                <a:cs typeface="Arial" pitchFamily="34" charset="0"/>
              </a:rPr>
              <a:t>•акцизы </a:t>
            </a:r>
          </a:p>
          <a:p>
            <a:r>
              <a:rPr lang="ru-RU" sz="1200" dirty="0" smtClean="0">
                <a:latin typeface="Arial" pitchFamily="34" charset="0"/>
                <a:cs typeface="Arial" pitchFamily="34" charset="0"/>
              </a:rPr>
              <a:t>•единый налог на вмененный доход </a:t>
            </a:r>
          </a:p>
          <a:p>
            <a:r>
              <a:rPr lang="ru-RU" sz="1200" dirty="0" smtClean="0">
                <a:latin typeface="Arial" pitchFamily="34" charset="0"/>
                <a:cs typeface="Arial" pitchFamily="34" charset="0"/>
              </a:rPr>
              <a:t>•единый сельскохозяйственный налог </a:t>
            </a:r>
          </a:p>
          <a:p>
            <a:r>
              <a:rPr lang="ru-RU" sz="1200" dirty="0" smtClean="0">
                <a:latin typeface="Arial" pitchFamily="34" charset="0"/>
                <a:cs typeface="Arial" pitchFamily="34" charset="0"/>
              </a:rPr>
              <a:t>•налог, взимаемый в связи применением патентной системы налогообложения </a:t>
            </a:r>
          </a:p>
          <a:p>
            <a:r>
              <a:rPr lang="ru-RU" sz="1200" dirty="0" smtClean="0">
                <a:latin typeface="Arial" pitchFamily="34" charset="0"/>
                <a:cs typeface="Arial" pitchFamily="34" charset="0"/>
              </a:rPr>
              <a:t>• госпошлина 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sz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14282" y="1071546"/>
            <a:ext cx="8640000" cy="43204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00FF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700" b="1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Доходы </a:t>
            </a:r>
            <a:r>
              <a:rPr lang="ru-RU" sz="1700" b="1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районного бюджета</a:t>
            </a:r>
            <a:endParaRPr lang="ru-RU" sz="1700" b="1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4714876" y="1500174"/>
            <a:ext cx="0" cy="422275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flipV="1">
            <a:off x="1736725" y="1682750"/>
            <a:ext cx="0" cy="21590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flipV="1">
            <a:off x="7758113" y="1703388"/>
            <a:ext cx="0" cy="21590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flipV="1">
            <a:off x="1714480" y="1643050"/>
            <a:ext cx="6030913" cy="11112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cxnSp>
      <p:sp>
        <p:nvSpPr>
          <p:cNvPr id="19" name="TextBox 18"/>
          <p:cNvSpPr txBox="1"/>
          <p:nvPr/>
        </p:nvSpPr>
        <p:spPr>
          <a:xfrm>
            <a:off x="3356904" y="1893600"/>
            <a:ext cx="2790724" cy="36009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00FF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200" b="1" dirty="0" smtClean="0">
                <a:latin typeface="Arial" pitchFamily="34" charset="0"/>
                <a:cs typeface="Arial" pitchFamily="34" charset="0"/>
              </a:rPr>
              <a:t>Неналоговые доходы –</a:t>
            </a:r>
          </a:p>
          <a:p>
            <a:r>
              <a:rPr lang="ru-RU" sz="1200" b="1" dirty="0" smtClean="0">
                <a:latin typeface="Arial" pitchFamily="34" charset="0"/>
                <a:cs typeface="Arial" pitchFamily="34" charset="0"/>
              </a:rPr>
              <a:t>платежи, установленные законодательством Российской Федерации</a:t>
            </a:r>
          </a:p>
          <a:p>
            <a:r>
              <a:rPr lang="ru-RU" sz="1200" b="1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ru-RU" sz="1200" dirty="0" smtClean="0">
                <a:latin typeface="Arial" pitchFamily="34" charset="0"/>
                <a:cs typeface="Arial" pitchFamily="34" charset="0"/>
              </a:rPr>
              <a:t>•арендная плата за землю </a:t>
            </a:r>
          </a:p>
          <a:p>
            <a:r>
              <a:rPr lang="ru-RU" sz="1200" dirty="0" smtClean="0">
                <a:latin typeface="Arial" pitchFamily="34" charset="0"/>
                <a:cs typeface="Arial" pitchFamily="34" charset="0"/>
              </a:rPr>
              <a:t>•доходы от использования муниципального имущества </a:t>
            </a:r>
          </a:p>
          <a:p>
            <a:r>
              <a:rPr lang="ru-RU" sz="1200" dirty="0" smtClean="0">
                <a:latin typeface="Arial" pitchFamily="34" charset="0"/>
                <a:cs typeface="Arial" pitchFamily="34" charset="0"/>
              </a:rPr>
              <a:t>•доходы от реализации муниципального имущества </a:t>
            </a:r>
          </a:p>
          <a:p>
            <a:r>
              <a:rPr lang="ru-RU" sz="1200" dirty="0" smtClean="0">
                <a:latin typeface="Arial" pitchFamily="34" charset="0"/>
                <a:cs typeface="Arial" pitchFamily="34" charset="0"/>
              </a:rPr>
              <a:t>•плата за негативное воздействие на окружающую среду </a:t>
            </a:r>
          </a:p>
          <a:p>
            <a:r>
              <a:rPr lang="ru-RU" sz="1200" dirty="0" smtClean="0">
                <a:latin typeface="Arial" pitchFamily="34" charset="0"/>
                <a:cs typeface="Arial" pitchFamily="34" charset="0"/>
              </a:rPr>
              <a:t>•платные услуги от муниципальных учреждений </a:t>
            </a:r>
          </a:p>
          <a:p>
            <a:r>
              <a:rPr lang="ru-RU" sz="1200" dirty="0" smtClean="0">
                <a:latin typeface="Arial" pitchFamily="34" charset="0"/>
                <a:cs typeface="Arial" pitchFamily="34" charset="0"/>
              </a:rPr>
              <a:t>•доходы от продажи земельных участков </a:t>
            </a:r>
          </a:p>
          <a:p>
            <a:r>
              <a:rPr lang="ru-RU" sz="1200" dirty="0" smtClean="0">
                <a:latin typeface="Arial" pitchFamily="34" charset="0"/>
                <a:cs typeface="Arial" pitchFamily="34" charset="0"/>
              </a:rPr>
              <a:t>•штрафы за нарушение законодательства РФ </a:t>
            </a:r>
          </a:p>
          <a:p>
            <a:r>
              <a:rPr lang="ru-RU" sz="1200" dirty="0" smtClean="0">
                <a:latin typeface="Arial" pitchFamily="34" charset="0"/>
                <a:cs typeface="Arial" pitchFamily="34" charset="0"/>
              </a:rPr>
              <a:t>•прочие неналоговые доходы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325848" y="1893600"/>
            <a:ext cx="2566152" cy="230832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00FF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ru-RU" sz="1200" b="1" dirty="0" smtClean="0">
                <a:latin typeface="Arial" pitchFamily="34" charset="0"/>
                <a:cs typeface="Arial" pitchFamily="34" charset="0"/>
              </a:rPr>
              <a:t>Безвозмездные поступления </a:t>
            </a:r>
          </a:p>
          <a:p>
            <a:endParaRPr lang="ru-RU" sz="1200" b="1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1200" dirty="0" smtClean="0">
                <a:latin typeface="Arial" pitchFamily="34" charset="0"/>
                <a:cs typeface="Arial" pitchFamily="34" charset="0"/>
              </a:rPr>
              <a:t>•поступления из республиканского бюджета межбюджетных трансфертов в виде дотаций, субсидий, субвенций и иных межбюджетных трансфертов </a:t>
            </a:r>
          </a:p>
          <a:p>
            <a:r>
              <a:rPr lang="ru-RU" sz="1200" dirty="0" smtClean="0">
                <a:latin typeface="Arial" pitchFamily="34" charset="0"/>
                <a:cs typeface="Arial" pitchFamily="34" charset="0"/>
              </a:rPr>
              <a:t>•поступление от организаций и граждан (кроме налоговых и не налоговых доходов) </a:t>
            </a:r>
          </a:p>
        </p:txBody>
      </p:sp>
      <p:sp>
        <p:nvSpPr>
          <p:cNvPr id="24" name="Заголовок 1"/>
          <p:cNvSpPr txBox="1">
            <a:spLocks/>
          </p:cNvSpPr>
          <p:nvPr/>
        </p:nvSpPr>
        <p:spPr>
          <a:xfrm>
            <a:off x="1428728" y="142852"/>
            <a:ext cx="7535885" cy="611168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algn="ctr" fontAlgn="auto">
              <a:spcAft>
                <a:spcPts val="0"/>
              </a:spcAft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2. Основные характеристики бюджета </a:t>
            </a:r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муниципального образования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1" i="0" u="none" strike="noStrike" kern="1200" cap="none" spc="0" normalizeH="0" baseline="0" noProof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43012" name="Picture 4" descr="https://trucksystems.ru/sites/default/files/inline-images/cash-2395782_1920-500x383%402x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5072074"/>
            <a:ext cx="1958483" cy="1500198"/>
          </a:xfrm>
          <a:prstGeom prst="rect">
            <a:avLst/>
          </a:prstGeom>
          <a:noFill/>
        </p:spPr>
      </p:pic>
      <p:pic>
        <p:nvPicPr>
          <p:cNvPr id="43014" name="Picture 6" descr="https://vos-ds57-kolokolchik.edumsko.ru/uploads/2000/1840/section/119205/depositphotos_21083447-3d-man-carries-a-gold-coi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16" y="4500570"/>
            <a:ext cx="1857332" cy="1857332"/>
          </a:xfrm>
          <a:prstGeom prst="rect">
            <a:avLst/>
          </a:prstGeom>
          <a:noFill/>
        </p:spPr>
      </p:pic>
      <p:pic>
        <p:nvPicPr>
          <p:cNvPr id="43016" name="Picture 8" descr="http://moyaokruga.ru/img/image_big/1bf12337-3bf9-4c9a-b3a3-1c19e39cb18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43372" y="5572140"/>
            <a:ext cx="1238259" cy="9286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214678" y="6492875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ru-RU" sz="1000" dirty="0" smtClean="0">
                <a:solidFill>
                  <a:schemeClr val="tx1"/>
                </a:solidFill>
              </a:rPr>
              <a:t>Управление финансов и экономики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1E5C4E-6DA8-4A4B-8387-6EA77005CAB4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14</a:t>
            </a:fld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6" name="Рисунок 5" descr="Усть-АбаканскийМР-герб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42852"/>
            <a:ext cx="928694" cy="1051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6" name="Диаграмма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808961478"/>
              </p:ext>
            </p:extLst>
          </p:nvPr>
        </p:nvGraphicFramePr>
        <p:xfrm>
          <a:off x="6042025" y="1412776"/>
          <a:ext cx="3101975" cy="51117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9" name="Диаграмма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504861084"/>
              </p:ext>
            </p:extLst>
          </p:nvPr>
        </p:nvGraphicFramePr>
        <p:xfrm>
          <a:off x="0" y="1340768"/>
          <a:ext cx="3133582" cy="5096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30" name="Диаграмма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424248189"/>
              </p:ext>
            </p:extLst>
          </p:nvPr>
        </p:nvGraphicFramePr>
        <p:xfrm>
          <a:off x="3059832" y="1340768"/>
          <a:ext cx="3101975" cy="51181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1" name="Заголовок 1"/>
          <p:cNvSpPr txBox="1">
            <a:spLocks/>
          </p:cNvSpPr>
          <p:nvPr/>
        </p:nvSpPr>
        <p:spPr bwMode="auto">
          <a:xfrm>
            <a:off x="2428860" y="428604"/>
            <a:ext cx="4464050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170000"/>
              </a:lnSpc>
            </a:pPr>
            <a:r>
              <a:rPr lang="ru-RU" sz="2000" b="1" dirty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Структура доходов </a:t>
            </a:r>
            <a:r>
              <a:rPr lang="ru-RU" sz="2000" b="1" dirty="0" smtClean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бюджета   за 2019 – 2021 годы</a:t>
            </a:r>
            <a:endParaRPr lang="ru-RU" sz="2000" b="1" dirty="0">
              <a:solidFill>
                <a:srgbClr val="008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428728" y="142852"/>
            <a:ext cx="67151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ctr">
              <a:buNone/>
              <a:defRPr/>
            </a:pP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3. Доходы бюджета муниципального образования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1214414" y="142852"/>
            <a:ext cx="7000924" cy="571504"/>
          </a:xfrm>
        </p:spPr>
        <p:txBody>
          <a:bodyPr>
            <a:normAutofit fontScale="90000"/>
          </a:bodyPr>
          <a:lstStyle/>
          <a:p>
            <a:pPr marL="400050" indent="-400050" algn="ctr">
              <a:defRPr/>
            </a:pPr>
            <a:r>
              <a:rPr lang="ru-RU" sz="13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Поступление в доходы бюджета </a:t>
            </a:r>
            <a:br>
              <a:rPr lang="ru-RU" sz="13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3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муниципального образования Усть-Абаканский район за 2019 год</a:t>
            </a:r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20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reflection blurRad="12700" stA="28000" endPos="45000" dist="1000" dir="5400000" sy="-100000" algn="bl" rotWithShape="0"/>
              </a:effectLst>
              <a:latin typeface="Tahoma" pitchFamily="34" charset="0"/>
              <a:cs typeface="Tahoma" pitchFamily="34" charset="0"/>
            </a:endParaRPr>
          </a:p>
        </p:txBody>
      </p:sp>
      <p:sp>
        <p:nvSpPr>
          <p:cNvPr id="7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71868" y="6492875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ru-RU" sz="1000" dirty="0" smtClean="0">
                <a:solidFill>
                  <a:schemeClr val="tx1"/>
                </a:solidFill>
              </a:rPr>
              <a:t>Управление финансов и экономики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1E5C4E-6DA8-4A4B-8387-6EA77005CAB4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15</a:t>
            </a:fld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6" name="Рисунок 5" descr="Усть-АбаканскийМР-герб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42852"/>
            <a:ext cx="928694" cy="1051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2" name="Таблица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648908016"/>
              </p:ext>
            </p:extLst>
          </p:nvPr>
        </p:nvGraphicFramePr>
        <p:xfrm>
          <a:off x="899592" y="116632"/>
          <a:ext cx="7992888" cy="6525343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4554301"/>
                <a:gridCol w="1196030"/>
                <a:gridCol w="1345534"/>
                <a:gridCol w="897023"/>
              </a:tblGrid>
              <a:tr h="32395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Наименование доходов </a:t>
                      </a:r>
                      <a:endParaRPr lang="ru-RU" sz="10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53" marR="3653" marT="36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План </a:t>
                      </a:r>
                      <a:endParaRPr lang="ru-RU" sz="10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53" marR="3653" marT="36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Исполнение на </a:t>
                      </a:r>
                      <a:r>
                        <a:rPr lang="ru-RU" sz="1000" b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01.01.2022 </a:t>
                      </a:r>
                      <a:r>
                        <a:rPr lang="ru-RU" sz="10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г.</a:t>
                      </a:r>
                      <a:endParaRPr lang="ru-RU" sz="10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53" marR="3653" marT="36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Процент исполнения</a:t>
                      </a:r>
                      <a:endParaRPr lang="ru-RU" sz="10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53" marR="3653" marT="3653" marB="0" anchor="ctr"/>
                </a:tc>
              </a:tr>
              <a:tr h="17006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НАЛОГОВЫЕ ДОХОДЫ в т.ч.</a:t>
                      </a:r>
                      <a:endParaRPr lang="ru-RU" sz="10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53" marR="3653" marT="3653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359 367,0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53" marR="3653" marT="3653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377 235,3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104,9</a:t>
                      </a:r>
                      <a:endParaRPr lang="ru-RU" sz="10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53" marR="3653" marT="3653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17006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НАЛОГ НА ДОХОДЫ ФИЗИЧЕСКИХ ЛИЦ</a:t>
                      </a:r>
                      <a:endParaRPr lang="ru-RU" sz="10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53" marR="3653" marT="36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304 691,7</a:t>
                      </a:r>
                      <a:endParaRPr lang="ru-RU" sz="10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53" marR="3653" marT="36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latin typeface="Times New Roman"/>
                        </a:rPr>
                        <a:t>319 781,8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105,0</a:t>
                      </a:r>
                      <a:endParaRPr lang="ru-RU" sz="10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53" marR="3653" marT="3653" marB="0" anchor="ctr"/>
                </a:tc>
              </a:tr>
              <a:tr h="32395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НАЛОГИ НА ТОВАРЫ (РАБОТЫ,УСЛУГИ), РЕАЛИЗУЕМЫЕ НА ТЕРРИТОРИИ РОССИЙСКОЙ ФЕДЕРАЦИИ </a:t>
                      </a:r>
                      <a:endParaRPr lang="ru-RU" sz="10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53" marR="3653" marT="36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24 530,5</a:t>
                      </a:r>
                      <a:endParaRPr lang="ru-RU" sz="10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53" marR="3653" marT="36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latin typeface="Times New Roman"/>
                        </a:rPr>
                        <a:t>25</a:t>
                      </a:r>
                      <a:r>
                        <a:rPr lang="ru-RU" sz="1000" b="0" i="0" u="none" strike="noStrike" baseline="0" dirty="0" smtClean="0">
                          <a:latin typeface="Times New Roman"/>
                        </a:rPr>
                        <a:t> 002,2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101,9</a:t>
                      </a:r>
                      <a:endParaRPr lang="ru-RU" sz="10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53" marR="3653" marT="3653" marB="0" anchor="ctr"/>
                </a:tc>
              </a:tr>
              <a:tr h="17006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latin typeface="Times New Roman" pitchFamily="18" charset="0"/>
                          <a:cs typeface="Times New Roman" pitchFamily="18" charset="0"/>
                        </a:rPr>
                        <a:t>НАЛОГИ НА СОВОКУПНЫЙ ДОХОД</a:t>
                      </a:r>
                      <a:endParaRPr lang="ru-RU" sz="1000" b="0" i="0" u="none" strike="noStrike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53" marR="3653" marT="36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23 866,8</a:t>
                      </a:r>
                      <a:endParaRPr lang="ru-RU" sz="10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53" marR="3653" marT="36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latin typeface="Times New Roman"/>
                        </a:rPr>
                        <a:t>26 102,5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109,4</a:t>
                      </a:r>
                      <a:endParaRPr lang="ru-RU" sz="10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53" marR="3653" marT="3653" marB="0" anchor="ctr"/>
                </a:tc>
              </a:tr>
              <a:tr h="17006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latin typeface="Times New Roman" pitchFamily="18" charset="0"/>
                          <a:cs typeface="Times New Roman" pitchFamily="18" charset="0"/>
                        </a:rPr>
                        <a:t>ГОСУДАРСТВЕННАЯ ПОШЛИНА</a:t>
                      </a:r>
                      <a:endParaRPr lang="ru-RU" sz="1000" b="0" i="0" u="none" strike="noStrike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53" marR="3653" marT="36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6 278,0</a:t>
                      </a:r>
                      <a:endParaRPr lang="ru-RU" sz="10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53" marR="3653" marT="36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latin typeface="Times New Roman"/>
                        </a:rPr>
                        <a:t>6 348,8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101,1</a:t>
                      </a:r>
                      <a:endParaRPr lang="ru-RU" sz="10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53" marR="3653" marT="3653" marB="0" anchor="ctr"/>
                </a:tc>
              </a:tr>
              <a:tr h="32395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latin typeface="Times New Roman" pitchFamily="18" charset="0"/>
                          <a:cs typeface="Times New Roman" pitchFamily="18" charset="0"/>
                        </a:rPr>
                        <a:t>Задолженность и перерасчеты по отмененным налогам , сборам и иным обязательным платежам</a:t>
                      </a:r>
                      <a:endParaRPr lang="ru-RU" sz="1000" b="0" i="0" u="none" strike="noStrike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53" marR="3653" marT="36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0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53" marR="3653" marT="36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latin typeface="Times New Roman"/>
                        </a:rPr>
                        <a:t>0,0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0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53" marR="3653" marT="3653" marB="0" anchor="ctr"/>
                </a:tc>
              </a:tr>
              <a:tr h="17006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 НЕНАЛОГОВЫЕ ДОХОДЫ в т.ч.</a:t>
                      </a:r>
                      <a:endParaRPr lang="ru-RU" sz="10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53" marR="3653" marT="3653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latin typeface="Times New Roman"/>
                        </a:rPr>
                        <a:t>140 288,8</a:t>
                      </a:r>
                      <a:endParaRPr lang="ru-RU" sz="10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latin typeface="Times New Roman"/>
                        </a:rPr>
                        <a:t>146 797,3</a:t>
                      </a:r>
                      <a:endParaRPr lang="ru-RU" sz="10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104,6</a:t>
                      </a:r>
                      <a:endParaRPr lang="ru-RU" sz="10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53" marR="3653" marT="3653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32395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latin typeface="Times New Roman" pitchFamily="18" charset="0"/>
                          <a:cs typeface="Times New Roman" pitchFamily="18" charset="0"/>
                        </a:rPr>
                        <a:t>ДОХОДЫ ОТ ИСПОЛЬЗОВАНИЯ ИМУЩЕСТВА, НАХОДЯЩЕГОСЯ В ГОСУДАРСТВЕННОЙ И МУНИЦИПАЛЬНОЙ СОБСТВЕНННОСТИ</a:t>
                      </a:r>
                      <a:endParaRPr lang="ru-RU" sz="1000" b="0" i="0" u="none" strike="noStrike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53" marR="3653" marT="36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100 528,8</a:t>
                      </a:r>
                      <a:endParaRPr lang="ru-RU" sz="10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53" marR="3653" marT="36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106 516,6</a:t>
                      </a:r>
                      <a:endParaRPr lang="ru-RU" sz="10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53" marR="3653" marT="36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106,0</a:t>
                      </a:r>
                      <a:endParaRPr lang="ru-RU" sz="10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53" marR="3653" marT="3653" marB="0" anchor="ctr"/>
                </a:tc>
              </a:tr>
              <a:tr h="16389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ПЛАТЕЖИ ПРИ ПОЛЬЗОВАНИИ ПРИРОДНЫМИ РЕСУРСАМИ</a:t>
                      </a:r>
                      <a:endParaRPr lang="ru-RU" sz="10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53" marR="3653" marT="36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26 940,0</a:t>
                      </a:r>
                      <a:endParaRPr lang="ru-RU" sz="10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53" marR="3653" marT="36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26 743,1</a:t>
                      </a:r>
                      <a:endParaRPr lang="ru-RU" sz="10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53" marR="3653" marT="36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99,3</a:t>
                      </a:r>
                      <a:endParaRPr lang="ru-RU" sz="10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53" marR="3653" marT="3653" marB="0" anchor="ctr"/>
                </a:tc>
              </a:tr>
              <a:tr h="323958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ДОХОДЫ ОТ ОКАЗАНИЯ ПЛАТНЫХ УСЛУГ (РАБОТ) И КОМПЕНСАЦИИ ЗАТРАТ ГОСУДАРСТВА</a:t>
                      </a:r>
                      <a:endParaRPr lang="ru-RU" sz="10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53" marR="3653" marT="3653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5,0</a:t>
                      </a:r>
                      <a:endParaRPr lang="ru-RU" sz="10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53" marR="3653" marT="36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150,3</a:t>
                      </a:r>
                      <a:endParaRPr lang="ru-RU" sz="10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53" marR="3653" marT="36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0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53" marR="3653" marT="3653" marB="0" anchor="ctr"/>
                </a:tc>
              </a:tr>
              <a:tr h="32395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ДОХОДЫ ОТ ПРОДАЖИ МАТЕРИАЛЬНЫХ И НЕМАТЕРИАЛЬНЫХ АКТИВОВ</a:t>
                      </a:r>
                      <a:endParaRPr lang="ru-RU" sz="10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53" marR="3653" marT="36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8 270,4</a:t>
                      </a:r>
                      <a:endParaRPr lang="ru-RU" sz="10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53" marR="3653" marT="36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8 461,9</a:t>
                      </a:r>
                      <a:endParaRPr lang="ru-RU" sz="10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53" marR="3653" marT="36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102,3</a:t>
                      </a:r>
                      <a:endParaRPr lang="ru-RU" sz="10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53" marR="3653" marT="3653" marB="0" anchor="ctr"/>
                </a:tc>
              </a:tr>
              <a:tr h="16389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ШТРАФЫ, САНКЦИИ, ВОЗМЕЩЕНИЕ УЩЕРБА</a:t>
                      </a:r>
                      <a:endParaRPr lang="ru-RU" sz="10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53" marR="3653" marT="36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4 544,6</a:t>
                      </a:r>
                      <a:endParaRPr lang="ru-RU" sz="10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53" marR="3653" marT="36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4 908,5</a:t>
                      </a:r>
                      <a:endParaRPr lang="ru-RU" sz="10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53" marR="3653" marT="36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108,0</a:t>
                      </a:r>
                      <a:endParaRPr lang="ru-RU" sz="10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53" marR="3653" marT="3653" marB="0" anchor="ctr"/>
                </a:tc>
              </a:tr>
              <a:tr h="16389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ПРОЧИЕ НЕНАЛОГОВЫЕ ДОХОДЫ</a:t>
                      </a:r>
                      <a:endParaRPr lang="ru-RU" sz="10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53" marR="3653" marT="36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0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53" marR="3653" marT="36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16,9</a:t>
                      </a:r>
                      <a:endParaRPr lang="ru-RU" sz="10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53" marR="3653" marT="36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0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53" marR="3653" marT="3653" marB="0" anchor="ctr"/>
                </a:tc>
              </a:tr>
              <a:tr h="16389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БЕЗВОЗМЕЗДНЫЕ ПОСТУПЛЕНИЯ</a:t>
                      </a:r>
                      <a:endParaRPr lang="ru-RU" sz="10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53" marR="3653" marT="3653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ru-RU" sz="1000" b="1" i="0" u="none" strike="noStrike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215 871,0</a:t>
                      </a:r>
                      <a:endParaRPr lang="ru-RU" sz="10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53" marR="3653" marT="3653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1 203 575,1</a:t>
                      </a:r>
                      <a:endParaRPr lang="ru-RU" sz="10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53" marR="3653" marT="3653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99,0</a:t>
                      </a:r>
                      <a:endParaRPr lang="ru-RU" sz="10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53" marR="3653" marT="3653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32395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БЕЗВОЗМЕЗДНЫЕ ПОСТУПЛЕНИЯ ОТ ДРУГИХ БЮДЖЕТОВ БЮДЖЕТНОЙ СИСИТЕМЫ РОССИЙСКОЙ ФЕДЕРАЦИИ, в </a:t>
                      </a:r>
                      <a:r>
                        <a:rPr lang="ru-RU" sz="1000" u="none" strike="noStrike" dirty="0" err="1">
                          <a:latin typeface="Times New Roman" pitchFamily="18" charset="0"/>
                          <a:cs typeface="Times New Roman" pitchFamily="18" charset="0"/>
                        </a:rPr>
                        <a:t>т.ч</a:t>
                      </a:r>
                      <a:r>
                        <a:rPr lang="ru-RU" sz="10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10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53" marR="3653" marT="36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1 210</a:t>
                      </a:r>
                      <a:r>
                        <a:rPr lang="ru-RU" sz="1000" b="1" i="0" u="none" strike="noStrike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410,7</a:t>
                      </a:r>
                      <a:endParaRPr lang="ru-RU" sz="10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53" marR="3653" marT="36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1 198 560,9</a:t>
                      </a:r>
                      <a:endParaRPr lang="ru-RU" sz="10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53" marR="3653" marT="36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99,0</a:t>
                      </a:r>
                      <a:endParaRPr lang="ru-RU" sz="10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53" marR="3653" marT="3653" marB="0" anchor="ctr"/>
                </a:tc>
              </a:tr>
              <a:tr h="32395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latin typeface="Times New Roman" pitchFamily="18" charset="0"/>
                          <a:cs typeface="Times New Roman" pitchFamily="18" charset="0"/>
                        </a:rPr>
                        <a:t>ДОТАЦИИ БЮДЖЕТАМ СУБЪЕКТОВ РОССИЙСКОЙ ФЕДЕРАЦИИ И МУНИЦИПАЛЬНЫХ ОБРАЗОВАНИЙ</a:t>
                      </a:r>
                      <a:endParaRPr lang="ru-RU" sz="1000" b="0" i="0" u="none" strike="noStrike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53" marR="3653" marT="36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167 071,6</a:t>
                      </a:r>
                      <a:endParaRPr lang="ru-RU" sz="10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53" marR="3653" marT="36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167 071,6</a:t>
                      </a:r>
                      <a:endParaRPr lang="ru-RU" sz="10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53" marR="3653" marT="36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0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53" marR="3653" marT="3653" marB="0" anchor="ctr"/>
                </a:tc>
              </a:tr>
              <a:tr h="32395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СУБСИДИИ БЮДЖЕТАМ СУБЪЕКТОВ РОССИЙСКОЙ ФЕДЕРАЦИИ И МУНИЦИПАЛЬНЫХ ОБРАЗОВАНИЙ ( МЕЖБЮДЖЕТНЫЕ СУБСИДИИ)</a:t>
                      </a:r>
                      <a:endParaRPr lang="ru-RU" sz="10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53" marR="3653" marT="36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139 804,2</a:t>
                      </a:r>
                      <a:endParaRPr lang="ru-RU" sz="10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53" marR="3653" marT="36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131 217,4</a:t>
                      </a:r>
                      <a:endParaRPr lang="ru-RU" sz="10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53" marR="3653" marT="36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93,9</a:t>
                      </a:r>
                      <a:endParaRPr lang="ru-RU" sz="10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53" marR="3653" marT="3653" marB="0" anchor="ctr"/>
                </a:tc>
              </a:tr>
              <a:tr h="32395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latin typeface="Times New Roman" pitchFamily="18" charset="0"/>
                          <a:cs typeface="Times New Roman" pitchFamily="18" charset="0"/>
                        </a:rPr>
                        <a:t>СУБВЕНЦИИ БЮДЖЕТАМ СУБЪЕКТОВ РОССИЙСКОЙ ФЕДЕРАЦИИ И МУНИЦИПАЛЬНЫХ ОБРАЗОВАНИЙ</a:t>
                      </a:r>
                      <a:endParaRPr lang="ru-RU" sz="1000" b="0" i="0" u="none" strike="noStrike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53" marR="3653" marT="36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856 049,0</a:t>
                      </a:r>
                      <a:endParaRPr lang="ru-RU" sz="10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53" marR="3653" marT="36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854 198,4</a:t>
                      </a:r>
                      <a:endParaRPr lang="ru-RU" sz="10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53" marR="3653" marT="36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99,8</a:t>
                      </a:r>
                      <a:endParaRPr lang="ru-RU" sz="10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53" marR="3653" marT="3653" marB="0" anchor="ctr"/>
                </a:tc>
              </a:tr>
              <a:tr h="16389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latin typeface="Times New Roman" pitchFamily="18" charset="0"/>
                          <a:cs typeface="Times New Roman" pitchFamily="18" charset="0"/>
                        </a:rPr>
                        <a:t>ИНЫЕ МЕЖБЮДЖЕТНЫЕ ТРАНСФЕРТЫ</a:t>
                      </a:r>
                      <a:endParaRPr lang="ru-RU" sz="1000" b="0" i="0" u="none" strike="noStrike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53" marR="3653" marT="36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47 485,9</a:t>
                      </a:r>
                      <a:endParaRPr lang="ru-RU" sz="10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53" marR="3653" marT="36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46 073,5</a:t>
                      </a:r>
                      <a:endParaRPr lang="ru-RU" sz="10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53" marR="3653" marT="36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97,0</a:t>
                      </a:r>
                      <a:endParaRPr lang="ru-RU" sz="10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53" marR="3653" marT="3653" marB="0" anchor="ctr"/>
                </a:tc>
              </a:tr>
              <a:tr h="16389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ПРОЧИЕ БЕЗВОЗМЕЗДНЫЕ ПОСТУПЛЕНИЯ</a:t>
                      </a:r>
                      <a:endParaRPr lang="ru-RU" sz="10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53" marR="3653" marT="3653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5 460,3</a:t>
                      </a:r>
                      <a:endParaRPr lang="ru-RU" sz="10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53" marR="3653" marT="3653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5 460,3</a:t>
                      </a:r>
                      <a:endParaRPr lang="ru-RU" sz="10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53" marR="3653" marT="3653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0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53" marR="3653" marT="3653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80414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ДОХОДЫ БЮДЖЕТОВ БЮДЖЕТНОЙ СИСТЕМЫ РОССИЙСКОЙ ФЕДЕРАЦИИ ОТ ВОЗВРАТА БЮДЖЕТАМИ БЮДЖЕТНОЙ СИСТЕМЫ РОССИЙСКОЙ ФЕДЕРАЦИИ И ОРГАНИХАЦИЯМИ ОСТАТКОВ СУБСИДИЙ,СУБВЕНЦИЙ И ИНЫХ МЕЖБЮДЖЕТНЫХ ТРАНСФЕРТОВ, ИМЕЮЩИХ ЦЕЛЕВОЕ НАЗНАЧЕНИЕ, ПРОШЛЫХ ЛЕТ</a:t>
                      </a:r>
                      <a:endParaRPr lang="ru-RU" sz="10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53" marR="3653" marT="36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0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53" marR="3653" marT="36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23,5</a:t>
                      </a:r>
                      <a:endParaRPr lang="ru-RU" sz="10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53" marR="3653" marT="36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0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53" marR="3653" marT="3653" marB="0" anchor="ctr"/>
                </a:tc>
              </a:tr>
              <a:tr h="484019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ВОЗВРАТ ОСТАТКОВ СУБСИДИЙ, СУБВЕНЦИЙ И ИНЫХ МЕЖБЮДЖЕТНЫХ ТРАНСФЕРТОВ, ИМЕЮЩИХ ЦЕЛЕВОЕ НАЗНАЧЕНИЕ, ПРОШЛЫХ ЛЕТ</a:t>
                      </a:r>
                      <a:endParaRPr lang="ru-RU" sz="10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53" marR="3653" marT="3653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0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53" marR="3653" marT="36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-469,6</a:t>
                      </a:r>
                      <a:endParaRPr lang="ru-RU" sz="10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53" marR="3653" marT="36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0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53" marR="3653" marT="3653" marB="0" anchor="ctr"/>
                </a:tc>
              </a:tr>
              <a:tr h="16389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ВСЕГО ДОХОДОВ</a:t>
                      </a:r>
                      <a:endParaRPr lang="ru-RU" sz="10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53" marR="3653" marT="3653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1 715 526,9</a:t>
                      </a:r>
                      <a:endParaRPr lang="ru-RU" sz="10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53" marR="3653" marT="3653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1 727 607,8</a:t>
                      </a:r>
                      <a:endParaRPr lang="ru-RU" sz="10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53" marR="3653" marT="3653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100,7</a:t>
                      </a:r>
                      <a:endParaRPr lang="ru-RU" sz="10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53" marR="3653" marT="3653" marB="0" anchor="ctr"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sp>
        <p:nvSpPr>
          <p:cNvPr id="23" name="TextBox 20"/>
          <p:cNvSpPr txBox="1">
            <a:spLocks noChangeArrowheads="1"/>
          </p:cNvSpPr>
          <p:nvPr/>
        </p:nvSpPr>
        <p:spPr bwMode="auto">
          <a:xfrm>
            <a:off x="4788024" y="188640"/>
            <a:ext cx="96346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200" dirty="0" smtClean="0">
                <a:latin typeface="Tahoma" pitchFamily="34" charset="0"/>
                <a:cs typeface="Tahoma" pitchFamily="34" charset="0"/>
              </a:rPr>
              <a:t>тыс. руб.</a:t>
            </a:r>
            <a:endParaRPr lang="ru-RU" sz="1200" dirty="0"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>
                <a:solidFill>
                  <a:schemeClr val="tx1"/>
                </a:solidFill>
              </a:rPr>
              <a:t>Управление финансов и экономики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6" name="Рисунок 5" descr="Усть-АбаканскийМР-герб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42852"/>
            <a:ext cx="928694" cy="1051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3" name="Диаграмма 4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323742196"/>
              </p:ext>
            </p:extLst>
          </p:nvPr>
        </p:nvGraphicFramePr>
        <p:xfrm>
          <a:off x="2225675" y="1839913"/>
          <a:ext cx="4522788" cy="28749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4" name="Прямоугольник 43"/>
          <p:cNvSpPr/>
          <p:nvPr/>
        </p:nvSpPr>
        <p:spPr>
          <a:xfrm>
            <a:off x="214282" y="2786058"/>
            <a:ext cx="1871662" cy="547687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dirty="0">
                <a:solidFill>
                  <a:srgbClr val="663300"/>
                </a:solidFill>
                <a:cs typeface="Tahoma" pitchFamily="34" charset="0"/>
              </a:rPr>
              <a:t>Налог на доходы физических лиц</a:t>
            </a:r>
          </a:p>
        </p:txBody>
      </p:sp>
      <p:sp>
        <p:nvSpPr>
          <p:cNvPr id="45" name="Прямоугольник 44"/>
          <p:cNvSpPr/>
          <p:nvPr/>
        </p:nvSpPr>
        <p:spPr>
          <a:xfrm>
            <a:off x="4929190" y="928670"/>
            <a:ext cx="1560511" cy="357191"/>
          </a:xfrm>
          <a:prstGeom prst="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Налоги </a:t>
            </a:r>
            <a:endParaRPr lang="ru-RU" sz="1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на </a:t>
            </a:r>
            <a:r>
              <a:rPr lang="ru-RU" sz="1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совокупный доход</a:t>
            </a:r>
          </a:p>
        </p:txBody>
      </p:sp>
      <p:sp>
        <p:nvSpPr>
          <p:cNvPr id="46" name="Прямоугольник 45"/>
          <p:cNvSpPr/>
          <p:nvPr/>
        </p:nvSpPr>
        <p:spPr>
          <a:xfrm>
            <a:off x="6929454" y="3214686"/>
            <a:ext cx="1873250" cy="500066"/>
          </a:xfrm>
          <a:prstGeom prst="rect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Платежи за пользование природными ресурсами</a:t>
            </a:r>
            <a:endParaRPr lang="ru-RU" sz="1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7143768" y="1357298"/>
            <a:ext cx="1293944" cy="5539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 smtClean="0">
                <a:latin typeface="Arial" pitchFamily="34" charset="0"/>
                <a:cs typeface="Arial" pitchFamily="34" charset="0"/>
              </a:rPr>
              <a:t>2019год – 5 874,4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 smtClean="0">
                <a:latin typeface="Arial" pitchFamily="34" charset="0"/>
                <a:cs typeface="Arial" pitchFamily="34" charset="0"/>
              </a:rPr>
              <a:t>2020 год – 6 341,3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 smtClean="0">
                <a:latin typeface="Arial" pitchFamily="34" charset="0"/>
                <a:cs typeface="Arial" pitchFamily="34" charset="0"/>
              </a:rPr>
              <a:t>2021 год – 6 348,8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6643702" y="928670"/>
            <a:ext cx="1873250" cy="357190"/>
          </a:xfrm>
          <a:prstGeom prst="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00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Государственная пошлина</a:t>
            </a:r>
            <a:endParaRPr lang="ru-RU" sz="1000" dirty="0">
              <a:solidFill>
                <a:srgbClr val="FFFF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6715140" y="2000240"/>
            <a:ext cx="2252693" cy="428627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00" dirty="0">
                <a:solidFill>
                  <a:schemeClr val="tx2">
                    <a:lumMod val="20000"/>
                    <a:lumOff val="80000"/>
                  </a:schemeClr>
                </a:solidFill>
                <a:cs typeface="Tahoma" pitchFamily="34" charset="0"/>
              </a:rPr>
              <a:t>Доходы от использования муниципального имущества</a:t>
            </a:r>
          </a:p>
        </p:txBody>
      </p:sp>
      <p:sp>
        <p:nvSpPr>
          <p:cNvPr id="50" name="Прямоугольник 49"/>
          <p:cNvSpPr/>
          <p:nvPr/>
        </p:nvSpPr>
        <p:spPr>
          <a:xfrm>
            <a:off x="5715008" y="5500702"/>
            <a:ext cx="1643074" cy="357190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Прочие доходы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134817" y="4572008"/>
            <a:ext cx="3143272" cy="13234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Налоговые и неналоговые доходы </a:t>
            </a:r>
            <a:r>
              <a:rPr lang="ru-RU" sz="1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ru-RU" sz="1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ВСЕГО</a:t>
            </a:r>
            <a:r>
              <a:rPr lang="ru-RU" sz="1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):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2019 год – 406 224,9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2020 год – 472 475,6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2021 год – 524 032,6</a:t>
            </a:r>
          </a:p>
        </p:txBody>
      </p:sp>
      <p:sp>
        <p:nvSpPr>
          <p:cNvPr id="59" name="Номер слайда 1"/>
          <p:cNvSpPr txBox="1">
            <a:spLocks/>
          </p:cNvSpPr>
          <p:nvPr/>
        </p:nvSpPr>
        <p:spPr>
          <a:xfrm>
            <a:off x="7011988" y="6492875"/>
            <a:ext cx="2133600" cy="365125"/>
          </a:xfrm>
          <a:prstGeom prst="rect">
            <a:avLst/>
          </a:prstGeom>
        </p:spPr>
        <p:txBody>
          <a:bodyPr vert="horz" anchor="b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41E5C4E-6DA8-4A4B-8387-6EA77005CAB4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6" name="TextBox 38"/>
          <p:cNvSpPr txBox="1">
            <a:spLocks noChangeArrowheads="1"/>
          </p:cNvSpPr>
          <p:nvPr/>
        </p:nvSpPr>
        <p:spPr bwMode="auto">
          <a:xfrm>
            <a:off x="214282" y="1285860"/>
            <a:ext cx="5457825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336600"/>
                </a:solidFill>
                <a:latin typeface="Tahoma" pitchFamily="34" charset="0"/>
                <a:cs typeface="Tahoma" pitchFamily="34" charset="0"/>
              </a:rPr>
              <a:t>СТРУКТУРА </a:t>
            </a:r>
            <a:r>
              <a:rPr lang="ru-RU" sz="1600" b="1" dirty="0" smtClean="0">
                <a:solidFill>
                  <a:srgbClr val="336600"/>
                </a:solidFill>
                <a:latin typeface="Tahoma" pitchFamily="34" charset="0"/>
                <a:cs typeface="Tahoma" pitchFamily="34" charset="0"/>
              </a:rPr>
              <a:t>НАЛОГОВЫХ</a:t>
            </a:r>
          </a:p>
          <a:p>
            <a:r>
              <a:rPr lang="ru-RU" sz="1600" b="1" dirty="0" smtClean="0">
                <a:solidFill>
                  <a:srgbClr val="336600"/>
                </a:solidFill>
                <a:latin typeface="Tahoma" pitchFamily="34" charset="0"/>
                <a:cs typeface="Tahoma" pitchFamily="34" charset="0"/>
              </a:rPr>
              <a:t>И </a:t>
            </a:r>
            <a:r>
              <a:rPr lang="ru-RU" sz="1600" b="1" dirty="0">
                <a:solidFill>
                  <a:srgbClr val="336600"/>
                </a:solidFill>
                <a:latin typeface="Tahoma" pitchFamily="34" charset="0"/>
                <a:cs typeface="Tahoma" pitchFamily="34" charset="0"/>
              </a:rPr>
              <a:t>НЕНАЛОГОВЫХ </a:t>
            </a:r>
            <a:r>
              <a:rPr lang="ru-RU" sz="1600" b="1" dirty="0" smtClean="0">
                <a:solidFill>
                  <a:srgbClr val="336600"/>
                </a:solidFill>
                <a:latin typeface="Tahoma" pitchFamily="34" charset="0"/>
                <a:cs typeface="Tahoma" pitchFamily="34" charset="0"/>
              </a:rPr>
              <a:t>ДОХОДОВ</a:t>
            </a:r>
          </a:p>
          <a:p>
            <a:r>
              <a:rPr lang="ru-RU" sz="1600" b="1" dirty="0" smtClean="0">
                <a:solidFill>
                  <a:srgbClr val="336600"/>
                </a:solidFill>
                <a:latin typeface="Tahoma" pitchFamily="34" charset="0"/>
                <a:cs typeface="Tahoma" pitchFamily="34" charset="0"/>
              </a:rPr>
              <a:t>БЮДЖЕТА</a:t>
            </a:r>
            <a:endParaRPr lang="ru-RU" sz="1600" b="1" dirty="0">
              <a:solidFill>
                <a:srgbClr val="336600"/>
              </a:solidFill>
              <a:latin typeface="Tahoma" pitchFamily="34" charset="0"/>
              <a:cs typeface="Tahoma" pitchFamily="34" charset="0"/>
            </a:endParaRPr>
          </a:p>
          <a:p>
            <a:endParaRPr lang="ru-RU" b="1" dirty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5857884" y="6000768"/>
            <a:ext cx="1258678" cy="5539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 smtClean="0">
                <a:latin typeface="Arial" pitchFamily="34" charset="0"/>
                <a:cs typeface="Arial" pitchFamily="34" charset="0"/>
              </a:rPr>
              <a:t>2019 год – 5 992,4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 smtClean="0">
                <a:latin typeface="Arial" pitchFamily="34" charset="0"/>
                <a:cs typeface="Arial" pitchFamily="34" charset="0"/>
              </a:rPr>
              <a:t>2020 год – 9 167,5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 smtClean="0">
                <a:latin typeface="Arial" pitchFamily="34" charset="0"/>
                <a:cs typeface="Arial" pitchFamily="34" charset="0"/>
              </a:rPr>
              <a:t>2021 год – 5 075,7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695429" y="3500438"/>
            <a:ext cx="1435008" cy="5539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 smtClean="0">
                <a:latin typeface="Arial" pitchFamily="34" charset="0"/>
                <a:cs typeface="Arial" pitchFamily="34" charset="0"/>
              </a:rPr>
              <a:t>2019 год – 251 357,3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 smtClean="0">
                <a:latin typeface="Arial" pitchFamily="34" charset="0"/>
                <a:cs typeface="Arial" pitchFamily="34" charset="0"/>
              </a:rPr>
              <a:t>2020 год – 300 648,2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 smtClean="0">
                <a:latin typeface="Arial" pitchFamily="34" charset="0"/>
                <a:cs typeface="Arial" pitchFamily="34" charset="0"/>
              </a:rPr>
              <a:t>2021 год – 319 781,8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7237646" y="2534411"/>
            <a:ext cx="1399742" cy="5539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 smtClean="0">
                <a:latin typeface="Arial" pitchFamily="34" charset="0"/>
                <a:cs typeface="Arial" pitchFamily="34" charset="0"/>
              </a:rPr>
              <a:t>2019 год – 94 822,1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 smtClean="0">
                <a:latin typeface="Arial" pitchFamily="34" charset="0"/>
                <a:cs typeface="Arial" pitchFamily="34" charset="0"/>
              </a:rPr>
              <a:t>2020г од – 101 560,7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 smtClean="0">
                <a:latin typeface="Arial" pitchFamily="34" charset="0"/>
                <a:cs typeface="Arial" pitchFamily="34" charset="0"/>
              </a:rPr>
              <a:t>2021г од – 106 516,6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7358082" y="3929066"/>
            <a:ext cx="1364476" cy="5539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 smtClean="0">
                <a:latin typeface="Arial" pitchFamily="34" charset="0"/>
                <a:cs typeface="Arial" pitchFamily="34" charset="0"/>
              </a:rPr>
              <a:t>2019 год – 21 813,4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 smtClean="0">
                <a:latin typeface="Arial" pitchFamily="34" charset="0"/>
                <a:cs typeface="Arial" pitchFamily="34" charset="0"/>
              </a:rPr>
              <a:t>2020 год – 25 972,8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 smtClean="0">
                <a:latin typeface="Arial" pitchFamily="34" charset="0"/>
                <a:cs typeface="Arial" pitchFamily="34" charset="0"/>
              </a:rPr>
              <a:t>2021 год – 26 743,1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7643834" y="5357826"/>
            <a:ext cx="1293944" cy="5539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 smtClean="0">
                <a:latin typeface="Arial" pitchFamily="34" charset="0"/>
                <a:cs typeface="Arial" pitchFamily="34" charset="0"/>
              </a:rPr>
              <a:t>2019 год – 5 992,4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 smtClean="0">
                <a:latin typeface="Arial" pitchFamily="34" charset="0"/>
                <a:cs typeface="Arial" pitchFamily="34" charset="0"/>
              </a:rPr>
              <a:t>2020 год – 9 167,5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 smtClean="0">
                <a:latin typeface="Arial" pitchFamily="34" charset="0"/>
                <a:cs typeface="Arial" pitchFamily="34" charset="0"/>
              </a:rPr>
              <a:t>2021 год – 8 461,9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4" name="Прямоугольник 73"/>
          <p:cNvSpPr/>
          <p:nvPr/>
        </p:nvSpPr>
        <p:spPr>
          <a:xfrm>
            <a:off x="3573237" y="928670"/>
            <a:ext cx="1143008" cy="357189"/>
          </a:xfrm>
          <a:prstGeom prst="rect">
            <a:avLst/>
          </a:prstGeom>
          <a:solidFill>
            <a:srgbClr val="FF0000"/>
          </a:solidFill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00" dirty="0" smtClean="0">
                <a:solidFill>
                  <a:schemeClr val="bg2">
                    <a:lumMod val="90000"/>
                  </a:schemeClr>
                </a:solidFill>
                <a:cs typeface="Tahoma" pitchFamily="34" charset="0"/>
              </a:rPr>
              <a:t>Акцизы</a:t>
            </a:r>
            <a:endParaRPr lang="ru-RU" sz="1000" dirty="0">
              <a:solidFill>
                <a:schemeClr val="bg2">
                  <a:lumMod val="90000"/>
                </a:schemeClr>
              </a:solidFill>
              <a:cs typeface="Tahoma" pitchFamily="34" charset="0"/>
            </a:endParaRPr>
          </a:p>
        </p:txBody>
      </p:sp>
      <p:sp>
        <p:nvSpPr>
          <p:cNvPr id="87" name="Прямоугольник 86"/>
          <p:cNvSpPr/>
          <p:nvPr/>
        </p:nvSpPr>
        <p:spPr>
          <a:xfrm>
            <a:off x="7000892" y="4643446"/>
            <a:ext cx="1873250" cy="642942"/>
          </a:xfrm>
          <a:prstGeom prst="rect">
            <a:avLst/>
          </a:prstGeom>
          <a:solidFill>
            <a:srgbClr val="9999FF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00" dirty="0" smtClean="0">
                <a:solidFill>
                  <a:schemeClr val="tx1"/>
                </a:solidFill>
                <a:latin typeface="+mj-lt"/>
                <a:cs typeface="Arial" pitchFamily="34" charset="0"/>
              </a:rPr>
              <a:t>Доходы от продажи материальных и нематериальных активов</a:t>
            </a:r>
            <a:endParaRPr lang="ru-RU" sz="1000" dirty="0">
              <a:solidFill>
                <a:schemeClr val="tx1"/>
              </a:solidFill>
              <a:latin typeface="+mj-lt"/>
              <a:cs typeface="Arial" pitchFamily="34" charset="0"/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5072066" y="1357298"/>
            <a:ext cx="1329210" cy="5539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 smtClean="0">
                <a:latin typeface="Arial" pitchFamily="34" charset="0"/>
                <a:cs typeface="Arial" pitchFamily="34" charset="0"/>
              </a:rPr>
              <a:t>2019 год – 15 902,3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 smtClean="0">
                <a:latin typeface="Arial" pitchFamily="34" charset="0"/>
                <a:cs typeface="Arial" pitchFamily="34" charset="0"/>
              </a:rPr>
              <a:t>2020 год – 21 649,3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 smtClean="0">
                <a:latin typeface="Arial" pitchFamily="34" charset="0"/>
                <a:cs typeface="Arial" pitchFamily="34" charset="0"/>
              </a:rPr>
              <a:t>2021 год – 26 102,5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3480136" y="1390621"/>
            <a:ext cx="1364476" cy="5539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 smtClean="0">
                <a:latin typeface="Arial" pitchFamily="34" charset="0"/>
                <a:cs typeface="Arial" pitchFamily="34" charset="0"/>
              </a:rPr>
              <a:t>2019 год – 15 902,3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 smtClean="0">
                <a:latin typeface="Arial" pitchFamily="34" charset="0"/>
                <a:cs typeface="Arial" pitchFamily="34" charset="0"/>
              </a:rPr>
              <a:t>2020 год – 21 649,3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 smtClean="0">
                <a:latin typeface="Arial" pitchFamily="34" charset="0"/>
                <a:cs typeface="Arial" pitchFamily="34" charset="0"/>
              </a:rPr>
              <a:t>2021 год – 25 002,2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0" name="TextBox 20"/>
          <p:cNvSpPr txBox="1">
            <a:spLocks noChangeArrowheads="1"/>
          </p:cNvSpPr>
          <p:nvPr/>
        </p:nvSpPr>
        <p:spPr bwMode="auto">
          <a:xfrm>
            <a:off x="3214678" y="2857496"/>
            <a:ext cx="93006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1400" dirty="0" smtClean="0">
                <a:latin typeface="Tahoma" pitchFamily="34" charset="0"/>
                <a:cs typeface="Tahoma" pitchFamily="34" charset="0"/>
              </a:rPr>
              <a:t>тыс. руб.</a:t>
            </a:r>
            <a:endParaRPr lang="ru-RU" sz="1400" dirty="0">
              <a:latin typeface="Tahoma" pitchFamily="34" charset="0"/>
              <a:cs typeface="Tahoma" pitchFamily="34" charset="0"/>
            </a:endParaRPr>
          </a:p>
        </p:txBody>
      </p:sp>
      <p:cxnSp>
        <p:nvCxnSpPr>
          <p:cNvPr id="108" name="Соединительная линия уступом 107"/>
          <p:cNvCxnSpPr/>
          <p:nvPr/>
        </p:nvCxnSpPr>
        <p:spPr>
          <a:xfrm rot="16200000" flipH="1">
            <a:off x="4758573" y="1599351"/>
            <a:ext cx="847000" cy="220013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10" name="Соединительная линия уступом 109"/>
          <p:cNvCxnSpPr/>
          <p:nvPr/>
        </p:nvCxnSpPr>
        <p:spPr>
          <a:xfrm rot="10800000" flipV="1">
            <a:off x="5508104" y="1268760"/>
            <a:ext cx="1656184" cy="936104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15" name="Соединительная линия уступом 114"/>
          <p:cNvCxnSpPr/>
          <p:nvPr/>
        </p:nvCxnSpPr>
        <p:spPr>
          <a:xfrm rot="10800000" flipV="1">
            <a:off x="6445544" y="2420887"/>
            <a:ext cx="502721" cy="371535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19" name="Соединительная линия уступом 118"/>
          <p:cNvCxnSpPr>
            <a:endCxn id="46" idx="1"/>
          </p:cNvCxnSpPr>
          <p:nvPr/>
        </p:nvCxnSpPr>
        <p:spPr>
          <a:xfrm flipV="1">
            <a:off x="6215073" y="3464719"/>
            <a:ext cx="714381" cy="108297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21" name="Shape 120"/>
          <p:cNvCxnSpPr>
            <a:stCxn id="87" idx="1"/>
          </p:cNvCxnSpPr>
          <p:nvPr/>
        </p:nvCxnSpPr>
        <p:spPr>
          <a:xfrm rot="10800000">
            <a:off x="6084168" y="4000505"/>
            <a:ext cx="916724" cy="964413"/>
          </a:xfrm>
          <a:prstGeom prst="bentConnector2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23" name="Соединительная линия уступом 122"/>
          <p:cNvCxnSpPr/>
          <p:nvPr/>
        </p:nvCxnSpPr>
        <p:spPr>
          <a:xfrm rot="5400000" flipH="1" flipV="1">
            <a:off x="5179223" y="4750603"/>
            <a:ext cx="1428760" cy="71438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0" name="Соединительная линия уступом 129"/>
          <p:cNvCxnSpPr/>
          <p:nvPr/>
        </p:nvCxnSpPr>
        <p:spPr>
          <a:xfrm>
            <a:off x="1619672" y="3356992"/>
            <a:ext cx="1356752" cy="642942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Прямоугольник 33"/>
          <p:cNvSpPr/>
          <p:nvPr/>
        </p:nvSpPr>
        <p:spPr>
          <a:xfrm>
            <a:off x="1763688" y="188640"/>
            <a:ext cx="67151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ctr">
              <a:buNone/>
              <a:defRPr/>
            </a:pP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3. Доходы бюджета муниципального образования</a:t>
            </a:r>
          </a:p>
        </p:txBody>
      </p:sp>
      <p:cxnSp>
        <p:nvCxnSpPr>
          <p:cNvPr id="51" name="Соединительная линия уступом 50"/>
          <p:cNvCxnSpPr/>
          <p:nvPr/>
        </p:nvCxnSpPr>
        <p:spPr>
          <a:xfrm rot="16200000" flipH="1">
            <a:off x="4391980" y="1592796"/>
            <a:ext cx="864096" cy="216024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z="1000" dirty="0" smtClean="0">
                <a:solidFill>
                  <a:schemeClr val="bg1"/>
                </a:solidFill>
              </a:rPr>
              <a:t>Управление финансов и экономики</a:t>
            </a:r>
            <a:endParaRPr lang="ru-RU" sz="1000" dirty="0">
              <a:solidFill>
                <a:schemeClr val="bg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1E5C4E-6DA8-4A4B-8387-6EA77005CAB4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17</a:t>
            </a:fld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6" name="Рисунок 5" descr="Усть-АбаканскийМР-герб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42852"/>
            <a:ext cx="928694" cy="1051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Заголовок 1"/>
          <p:cNvSpPr txBox="1">
            <a:spLocks/>
          </p:cNvSpPr>
          <p:nvPr/>
        </p:nvSpPr>
        <p:spPr bwMode="auto">
          <a:xfrm>
            <a:off x="2357422" y="857232"/>
            <a:ext cx="6572296" cy="59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b="1" dirty="0" smtClean="0">
                <a:solidFill>
                  <a:srgbClr val="663300"/>
                </a:solidFill>
                <a:latin typeface="Tahoma" pitchFamily="34" charset="0"/>
                <a:cs typeface="Tahoma" pitchFamily="34" charset="0"/>
              </a:rPr>
              <a:t>1. Налог на доходы физических лиц</a:t>
            </a:r>
          </a:p>
          <a:p>
            <a:pPr algn="r"/>
            <a:r>
              <a:rPr lang="ru-RU" dirty="0" smtClean="0">
                <a:solidFill>
                  <a:srgbClr val="663300"/>
                </a:solidFill>
                <a:latin typeface="Tahoma" pitchFamily="34" charset="0"/>
                <a:cs typeface="Tahoma" pitchFamily="34" charset="0"/>
              </a:rPr>
              <a:t>(тыс. руб.)</a:t>
            </a:r>
            <a:endParaRPr lang="ru-RU" dirty="0">
              <a:solidFill>
                <a:srgbClr val="6633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428728" y="0"/>
            <a:ext cx="67151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ctr">
              <a:buNone/>
              <a:defRPr/>
            </a:pP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3. Доходы бюджета муниципального образования</a:t>
            </a:r>
          </a:p>
        </p:txBody>
      </p:sp>
      <p:pic>
        <p:nvPicPr>
          <p:cNvPr id="2050" name="Picture 2" descr="http://upchnso.ru/upch/expert/nalogovyj-vyche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5720" y="1556792"/>
            <a:ext cx="3249891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ivbg.ru/wp-content/uploads/2018/08/100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5719" y="4077072"/>
            <a:ext cx="3249891" cy="1925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Заголовок 1"/>
          <p:cNvSpPr txBox="1">
            <a:spLocks/>
          </p:cNvSpPr>
          <p:nvPr/>
        </p:nvSpPr>
        <p:spPr bwMode="auto">
          <a:xfrm>
            <a:off x="1285852" y="214290"/>
            <a:ext cx="7500990" cy="59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b="1" dirty="0" smtClean="0">
                <a:solidFill>
                  <a:srgbClr val="990000"/>
                </a:solidFill>
                <a:latin typeface="Tahoma" pitchFamily="34" charset="0"/>
                <a:cs typeface="Tahoma" pitchFamily="34" charset="0"/>
              </a:rPr>
              <a:t>Поступления по основным видам налогов за 2021 год</a:t>
            </a:r>
            <a:endParaRPr lang="ru-RU" b="1" dirty="0">
              <a:solidFill>
                <a:srgbClr val="990000"/>
              </a:solidFill>
              <a:latin typeface="Tahoma" pitchFamily="34" charset="0"/>
              <a:cs typeface="Tahoma" pitchFamily="34" charset="0"/>
            </a:endParaRPr>
          </a:p>
        </p:txBody>
      </p:sp>
      <p:graphicFrame>
        <p:nvGraphicFramePr>
          <p:cNvPr id="16" name="Диаграмма 15"/>
          <p:cNvGraphicFramePr/>
          <p:nvPr>
            <p:extLst>
              <p:ext uri="{D42A27DB-BD31-4B8C-83A1-F6EECF244321}">
                <p14:modId xmlns="" xmlns:p14="http://schemas.microsoft.com/office/powerpoint/2010/main" val="2909962842"/>
              </p:ext>
            </p:extLst>
          </p:nvPr>
        </p:nvGraphicFramePr>
        <p:xfrm>
          <a:off x="3500430" y="1268760"/>
          <a:ext cx="5392050" cy="5184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xmlns="" val="2078816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ru-RU" sz="1000" dirty="0" smtClean="0">
                <a:solidFill>
                  <a:schemeClr val="bg1"/>
                </a:solidFill>
              </a:rPr>
              <a:t>Управление финансов и экономики</a:t>
            </a:r>
            <a:endParaRPr lang="ru-RU" sz="1000" dirty="0">
              <a:solidFill>
                <a:schemeClr val="bg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1E5C4E-6DA8-4A4B-8387-6EA77005CAB4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18</a:t>
            </a:fld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6" name="Рисунок 5" descr="Усть-АбаканскийМР-герб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142852"/>
            <a:ext cx="928694" cy="1051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Заголовок 1"/>
          <p:cNvSpPr txBox="1">
            <a:spLocks/>
          </p:cNvSpPr>
          <p:nvPr/>
        </p:nvSpPr>
        <p:spPr bwMode="auto">
          <a:xfrm>
            <a:off x="1571604" y="368485"/>
            <a:ext cx="6572296" cy="59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1600" b="1" dirty="0" smtClean="0">
                <a:solidFill>
                  <a:srgbClr val="990000"/>
                </a:solidFill>
                <a:latin typeface="Tahoma" pitchFamily="34" charset="0"/>
                <a:cs typeface="Tahoma" pitchFamily="34" charset="0"/>
              </a:rPr>
              <a:t>2. Акцизы по подакцизным товарам (продукции), производимым на территории РФ</a:t>
            </a:r>
          </a:p>
          <a:p>
            <a:pPr algn="r"/>
            <a:r>
              <a:rPr lang="ru-RU" sz="1600" dirty="0" smtClean="0">
                <a:solidFill>
                  <a:srgbClr val="990000"/>
                </a:solidFill>
                <a:latin typeface="Tahoma" pitchFamily="34" charset="0"/>
                <a:cs typeface="Tahoma" pitchFamily="34" charset="0"/>
              </a:rPr>
              <a:t>(тыс. руб.)</a:t>
            </a:r>
            <a:endParaRPr lang="ru-RU" sz="1600" dirty="0">
              <a:solidFill>
                <a:srgbClr val="99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428728" y="0"/>
            <a:ext cx="67151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ctr">
              <a:buNone/>
              <a:defRPr/>
            </a:pP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3. Доходы бюджета муниципального образования</a:t>
            </a:r>
          </a:p>
        </p:txBody>
      </p:sp>
      <p:graphicFrame>
        <p:nvGraphicFramePr>
          <p:cNvPr id="13" name="Диаграмма 12"/>
          <p:cNvGraphicFramePr/>
          <p:nvPr>
            <p:extLst>
              <p:ext uri="{D42A27DB-BD31-4B8C-83A1-F6EECF244321}">
                <p14:modId xmlns:p14="http://schemas.microsoft.com/office/powerpoint/2010/main" xmlns="" val="3238972922"/>
              </p:ext>
            </p:extLst>
          </p:nvPr>
        </p:nvGraphicFramePr>
        <p:xfrm>
          <a:off x="5508104" y="1142984"/>
          <a:ext cx="3278738" cy="22860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1026" name="Picture 2" descr="http://evakuator-kgd.ru/wp-content/uploads/2018/01/evakuator-kaliningrad-02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08104" y="3760344"/>
            <a:ext cx="3350176" cy="2227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="" xmlns:p14="http://schemas.microsoft.com/office/powerpoint/2010/main" val="2365091807"/>
              </p:ext>
            </p:extLst>
          </p:nvPr>
        </p:nvGraphicFramePr>
        <p:xfrm>
          <a:off x="285720" y="1268760"/>
          <a:ext cx="5006360" cy="5184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xmlns="" val="1481671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ru-RU" sz="1000" dirty="0" smtClean="0">
                <a:solidFill>
                  <a:schemeClr val="bg1"/>
                </a:solidFill>
              </a:rPr>
              <a:t>Управление финансов и экономики</a:t>
            </a:r>
            <a:endParaRPr lang="ru-RU" sz="1000" dirty="0">
              <a:solidFill>
                <a:schemeClr val="bg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1E5C4E-6DA8-4A4B-8387-6EA77005CAB4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19</a:t>
            </a:fld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6" name="Рисунок 5" descr="Усть-АбаканскийМР-герб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53888"/>
            <a:ext cx="928694" cy="1051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Заголовок 1"/>
          <p:cNvSpPr txBox="1">
            <a:spLocks/>
          </p:cNvSpPr>
          <p:nvPr/>
        </p:nvSpPr>
        <p:spPr bwMode="auto">
          <a:xfrm>
            <a:off x="1643042" y="428604"/>
            <a:ext cx="7143800" cy="59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1600" b="1" dirty="0" smtClean="0">
                <a:solidFill>
                  <a:srgbClr val="990000"/>
                </a:solidFill>
                <a:latin typeface="Tahoma" pitchFamily="34" charset="0"/>
                <a:cs typeface="Tahoma" pitchFamily="34" charset="0"/>
              </a:rPr>
              <a:t>3. Доходы от использования имущества находящегося в государственной и муниципальной собственности (тыс. руб.) </a:t>
            </a:r>
            <a:endParaRPr lang="ru-RU" sz="1600" b="1" dirty="0">
              <a:solidFill>
                <a:srgbClr val="99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428728" y="0"/>
            <a:ext cx="67151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ctr">
              <a:buNone/>
              <a:defRPr/>
            </a:pP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3. Доходы бюджета муниципального образования</a:t>
            </a:r>
          </a:p>
        </p:txBody>
      </p:sp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xmlns="" val="516239291"/>
              </p:ext>
            </p:extLst>
          </p:nvPr>
        </p:nvGraphicFramePr>
        <p:xfrm>
          <a:off x="285720" y="1268760"/>
          <a:ext cx="4718328" cy="5184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2052" name="Picture 4" descr="https://s12.stc.all.kpcdn.net/share/i/12/10101631/inx960x64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43702" y="5214950"/>
            <a:ext cx="2250297" cy="1500198"/>
          </a:xfrm>
          <a:prstGeom prst="rect">
            <a:avLst/>
          </a:prstGeom>
          <a:noFill/>
        </p:spPr>
      </p:pic>
      <p:pic>
        <p:nvPicPr>
          <p:cNvPr id="2054" name="Picture 6" descr="https://latifundist.com/media/news/720-s/00/29/29924/landmarket-5545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43702" y="3714752"/>
            <a:ext cx="2250297" cy="1500198"/>
          </a:xfrm>
          <a:prstGeom prst="rect">
            <a:avLst/>
          </a:prstGeom>
          <a:noFill/>
        </p:spPr>
      </p:pic>
      <p:pic>
        <p:nvPicPr>
          <p:cNvPr id="2056" name="Picture 8" descr="http://vmr-mo.ru/upload/iblock/00b/auktsion7.png"/>
          <p:cNvPicPr>
            <a:picLocks noChangeAspect="1" noChangeArrowheads="1"/>
          </p:cNvPicPr>
          <p:nvPr/>
        </p:nvPicPr>
        <p:blipFill>
          <a:blip r:embed="rId6" cstate="print"/>
          <a:srcRect l="28125" t="49229" r="37187" b="24709"/>
          <a:stretch>
            <a:fillRect/>
          </a:stretch>
        </p:blipFill>
        <p:spPr bwMode="auto">
          <a:xfrm rot="16200000">
            <a:off x="4448447" y="4552685"/>
            <a:ext cx="2428860" cy="1181622"/>
          </a:xfrm>
          <a:prstGeom prst="rect">
            <a:avLst/>
          </a:prstGeom>
          <a:noFill/>
        </p:spPr>
      </p:pic>
      <p:graphicFrame>
        <p:nvGraphicFramePr>
          <p:cNvPr id="14" name="Диаграмма 13"/>
          <p:cNvGraphicFramePr/>
          <p:nvPr>
            <p:extLst>
              <p:ext uri="{D42A27DB-BD31-4B8C-83A1-F6EECF244321}">
                <p14:modId xmlns:p14="http://schemas.microsoft.com/office/powerpoint/2010/main" xmlns="" val="2674170329"/>
              </p:ext>
            </p:extLst>
          </p:nvPr>
        </p:nvGraphicFramePr>
        <p:xfrm>
          <a:off x="4786314" y="1214422"/>
          <a:ext cx="4214842" cy="24288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xmlns="" val="2500424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1E5C4E-6DA8-4A4B-8387-6EA77005CAB4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" name="Прямоугольник 2"/>
          <p:cNvSpPr>
            <a:spLocks noGrp="1" noChangeArrowheads="1"/>
          </p:cNvSpPr>
          <p:nvPr>
            <p:ph idx="1"/>
          </p:nvPr>
        </p:nvSpPr>
        <p:spPr bwMode="auto">
          <a:xfrm>
            <a:off x="0" y="836712"/>
            <a:ext cx="8229600" cy="4912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None/>
            </a:pPr>
            <a:r>
              <a:rPr lang="ru-RU" sz="1800" b="1" dirty="0">
                <a:latin typeface="Tahoma" pitchFamily="34" charset="0"/>
                <a:cs typeface="Tahoma" pitchFamily="34" charset="0"/>
              </a:rPr>
              <a:t>Уважаемые </a:t>
            </a:r>
            <a:r>
              <a:rPr lang="ru-RU" sz="1800" b="1" dirty="0" smtClean="0">
                <a:latin typeface="Tahoma" pitchFamily="34" charset="0"/>
                <a:cs typeface="Tahoma" pitchFamily="34" charset="0"/>
              </a:rPr>
              <a:t>жители!</a:t>
            </a:r>
          </a:p>
          <a:p>
            <a:pPr algn="ctr">
              <a:buNone/>
            </a:pPr>
            <a:endParaRPr lang="ru-RU" sz="1800" b="1" dirty="0" smtClean="0">
              <a:latin typeface="Tahoma" pitchFamily="34" charset="0"/>
              <a:cs typeface="Tahoma" pitchFamily="34" charset="0"/>
            </a:endParaRPr>
          </a:p>
          <a:p>
            <a:pPr algn="ctr">
              <a:buNone/>
            </a:pPr>
            <a:r>
              <a:rPr lang="ru-RU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В целях реализации принципа прозрачности, открытости </a:t>
            </a:r>
          </a:p>
          <a:p>
            <a:pPr algn="ctr">
              <a:buNone/>
            </a:pPr>
            <a:r>
              <a:rPr lang="ru-RU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бюджета и бюджетного процесса и информирования жителей </a:t>
            </a:r>
          </a:p>
          <a:p>
            <a:pPr algn="ctr">
              <a:buNone/>
            </a:pPr>
            <a:r>
              <a:rPr lang="ru-RU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о расходовании средств бюджета Усть-Абаканского района </a:t>
            </a:r>
          </a:p>
          <a:p>
            <a:pPr algn="ctr">
              <a:buNone/>
            </a:pPr>
            <a:r>
              <a:rPr lang="ru-RU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разработан «Бюджет для граждан».</a:t>
            </a:r>
            <a:endParaRPr lang="ru-RU" sz="18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>
              <a:buNone/>
            </a:pPr>
            <a:r>
              <a:rPr lang="ru-RU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Данный информационный  ресурс познакомит вас с основными положениями отчета об исполнении бюджета муниципального образования Усть-Абаканский район за 2021 год. </a:t>
            </a:r>
          </a:p>
          <a:p>
            <a:pPr algn="ctr">
              <a:spcBef>
                <a:spcPts val="0"/>
              </a:spcBef>
              <a:buNone/>
            </a:pPr>
            <a:r>
              <a:rPr lang="ru-RU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Информация в доступной форме знакомит вас с основными</a:t>
            </a:r>
          </a:p>
          <a:p>
            <a:pPr algn="ctr">
              <a:spcBef>
                <a:spcPts val="0"/>
              </a:spcBef>
              <a:buNone/>
            </a:pPr>
            <a:r>
              <a:rPr lang="ru-RU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характеристиками бюджета МО Усть-Абаканский </a:t>
            </a:r>
            <a:r>
              <a:rPr lang="ru-RU" sz="1800" dirty="0" smtClean="0">
                <a:latin typeface="Tahoma" pitchFamily="34" charset="0"/>
                <a:cs typeface="Tahoma" pitchFamily="34" charset="0"/>
              </a:rPr>
              <a:t>район, </a:t>
            </a:r>
            <a:r>
              <a:rPr lang="ru-RU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достигнутыми целями и выполненными задачами, позволит Вам составить представление об источниках формирования доходов бюджета района, направлениях расходования бюджетных средств в 2021 году</a:t>
            </a:r>
          </a:p>
          <a:p>
            <a:pPr algn="ctr">
              <a:buNone/>
            </a:pPr>
            <a:r>
              <a:rPr lang="ru-RU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	 </a:t>
            </a:r>
            <a:r>
              <a:rPr lang="ru-RU" sz="1800" dirty="0" smtClean="0">
                <a:latin typeface="Tahoma" pitchFamily="34" charset="0"/>
                <a:cs typeface="Tahoma" pitchFamily="34" charset="0"/>
              </a:rPr>
              <a:t>«Бюджет для граждан» нацелен на получение обратной связи от</a:t>
            </a:r>
          </a:p>
          <a:p>
            <a:pPr algn="ctr">
              <a:spcBef>
                <a:spcPts val="0"/>
              </a:spcBef>
              <a:buNone/>
            </a:pPr>
            <a:r>
              <a:rPr lang="ru-RU" sz="1800" dirty="0" smtClean="0">
                <a:latin typeface="Tahoma" pitchFamily="34" charset="0"/>
                <a:cs typeface="Tahoma" pitchFamily="34" charset="0"/>
              </a:rPr>
              <a:t>населения</a:t>
            </a:r>
            <a:r>
              <a:rPr lang="ru-RU" sz="1800" dirty="0">
                <a:latin typeface="Tahoma" pitchFamily="34" charset="0"/>
                <a:cs typeface="Tahoma" pitchFamily="34" charset="0"/>
              </a:rPr>
              <a:t>, которому интересны проблемы муниципального </a:t>
            </a:r>
            <a:r>
              <a:rPr lang="ru-RU" sz="1800" dirty="0" smtClean="0">
                <a:latin typeface="Tahoma" pitchFamily="34" charset="0"/>
                <a:cs typeface="Tahoma" pitchFamily="34" charset="0"/>
              </a:rPr>
              <a:t>образования.</a:t>
            </a:r>
          </a:p>
        </p:txBody>
      </p:sp>
      <p:pic>
        <p:nvPicPr>
          <p:cNvPr id="6" name="Рисунок 5" descr="Усть-АбаканскийМР-герб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71414"/>
            <a:ext cx="1228725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21"/>
          <p:cNvSpPr>
            <a:spLocks noChangeArrowheads="1"/>
          </p:cNvSpPr>
          <p:nvPr/>
        </p:nvSpPr>
        <p:spPr bwMode="auto">
          <a:xfrm>
            <a:off x="785786" y="5929330"/>
            <a:ext cx="804705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ru-RU" sz="2000" dirty="0">
                <a:solidFill>
                  <a:srgbClr val="002060"/>
                </a:solidFill>
              </a:rPr>
              <a:t>                     </a:t>
            </a:r>
            <a:r>
              <a:rPr lang="ru-RU" sz="2000" b="1" dirty="0">
                <a:solidFill>
                  <a:srgbClr val="002060"/>
                </a:solidFill>
              </a:rPr>
              <a:t>Глава Усть-Абаканского района  </a:t>
            </a:r>
            <a:endParaRPr lang="ru-RU" sz="2000" b="1" dirty="0" smtClean="0">
              <a:solidFill>
                <a:srgbClr val="002060"/>
              </a:solidFill>
            </a:endParaRPr>
          </a:p>
          <a:p>
            <a:pPr algn="r"/>
            <a:r>
              <a:rPr lang="ru-RU" sz="2000" b="1" dirty="0" smtClean="0">
                <a:solidFill>
                  <a:srgbClr val="002060"/>
                </a:solidFill>
              </a:rPr>
              <a:t>Е.В. Егорова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8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ru-RU" sz="1000" dirty="0" smtClean="0">
                <a:solidFill>
                  <a:schemeClr val="tx1"/>
                </a:solidFill>
              </a:rPr>
              <a:t>Управление финансов и экономики</a:t>
            </a:r>
            <a:endParaRPr lang="ru-RU" sz="1000" dirty="0">
              <a:solidFill>
                <a:schemeClr val="tx1"/>
              </a:solidFill>
            </a:endParaRPr>
          </a:p>
        </p:txBody>
      </p:sp>
      <p:pic>
        <p:nvPicPr>
          <p:cNvPr id="10" name="Picture 1" descr="C:\Users\Пользователь\Desktop\Бюджет для граждан\9408b64f45ed5fe94f71f53a56e69edf_XL.jpg"/>
          <p:cNvPicPr>
            <a:picLocks noChangeAspect="1" noChangeArrowheads="1"/>
          </p:cNvPicPr>
          <p:nvPr/>
        </p:nvPicPr>
        <p:blipFill>
          <a:blip r:embed="rId3" cstate="print"/>
          <a:srcRect l="30050" r="32150"/>
          <a:stretch>
            <a:fillRect/>
          </a:stretch>
        </p:blipFill>
        <p:spPr bwMode="auto">
          <a:xfrm>
            <a:off x="7452320" y="188640"/>
            <a:ext cx="1548680" cy="27313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2928926" y="6357958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ru-RU" sz="1000" dirty="0" smtClean="0">
                <a:solidFill>
                  <a:schemeClr val="tx1"/>
                </a:solidFill>
              </a:rPr>
              <a:t>Управление финансов и экономики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1E5C4E-6DA8-4A4B-8387-6EA77005CAB4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20</a:t>
            </a:fld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6" name="Рисунок 5" descr="Усть-АбаканскийМР-герб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8563" y="153888"/>
            <a:ext cx="928694" cy="1051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Заголовок 1"/>
          <p:cNvSpPr txBox="1">
            <a:spLocks/>
          </p:cNvSpPr>
          <p:nvPr/>
        </p:nvSpPr>
        <p:spPr bwMode="auto">
          <a:xfrm>
            <a:off x="1214414" y="428604"/>
            <a:ext cx="6572296" cy="59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1600" b="1" dirty="0" smtClean="0">
                <a:solidFill>
                  <a:srgbClr val="990000"/>
                </a:solidFill>
                <a:latin typeface="Tahoma" pitchFamily="34" charset="0"/>
                <a:cs typeface="Tahoma" pitchFamily="34" charset="0"/>
              </a:rPr>
              <a:t>4. Платежи при пользовании природными ресурсами     (тыс. руб.) </a:t>
            </a:r>
            <a:endParaRPr lang="ru-RU" sz="1600" b="1" dirty="0">
              <a:solidFill>
                <a:srgbClr val="99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428728" y="0"/>
            <a:ext cx="67151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ctr">
              <a:buNone/>
              <a:defRPr/>
            </a:pP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3. Доходы бюджета муниципального образования</a:t>
            </a:r>
          </a:p>
        </p:txBody>
      </p:sp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xmlns="" val="831946147"/>
              </p:ext>
            </p:extLst>
          </p:nvPr>
        </p:nvGraphicFramePr>
        <p:xfrm>
          <a:off x="142844" y="1285860"/>
          <a:ext cx="4718328" cy="5184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3" name="Диаграмма 12"/>
          <p:cNvGraphicFramePr/>
          <p:nvPr>
            <p:extLst>
              <p:ext uri="{D42A27DB-BD31-4B8C-83A1-F6EECF244321}">
                <p14:modId xmlns:p14="http://schemas.microsoft.com/office/powerpoint/2010/main" xmlns="" val="4171978684"/>
              </p:ext>
            </p:extLst>
          </p:nvPr>
        </p:nvGraphicFramePr>
        <p:xfrm>
          <a:off x="6588224" y="1988840"/>
          <a:ext cx="1656184" cy="14401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4" name="Диаграмма 13"/>
          <p:cNvGraphicFramePr/>
          <p:nvPr>
            <p:extLst>
              <p:ext uri="{D42A27DB-BD31-4B8C-83A1-F6EECF244321}">
                <p14:modId xmlns:p14="http://schemas.microsoft.com/office/powerpoint/2010/main" xmlns="" val="695221154"/>
              </p:ext>
            </p:extLst>
          </p:nvPr>
        </p:nvGraphicFramePr>
        <p:xfrm>
          <a:off x="5143504" y="785794"/>
          <a:ext cx="3888432" cy="32861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pic>
        <p:nvPicPr>
          <p:cNvPr id="1026" name="Picture 2" descr="http://kherson-news.info/wp-content/uploads/2018/01/31f2bd8b16a4c7feb767e032944e69dc.jpe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214942" y="4143380"/>
            <a:ext cx="3738540" cy="25606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953095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124200" y="6492875"/>
            <a:ext cx="2895600" cy="288925"/>
          </a:xfrm>
        </p:spPr>
        <p:txBody>
          <a:bodyPr/>
          <a:lstStyle/>
          <a:p>
            <a:pPr>
              <a:defRPr/>
            </a:pPr>
            <a:r>
              <a:rPr lang="ru-RU" dirty="0" smtClean="0">
                <a:solidFill>
                  <a:schemeClr val="tx1"/>
                </a:solidFill>
              </a:rPr>
              <a:t>Управление финансов и экономики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6" name="Рисунок 5" descr="Усть-АбаканскийМР-герб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14290"/>
            <a:ext cx="928694" cy="1051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" name="Номер слайда 1"/>
          <p:cNvSpPr txBox="1">
            <a:spLocks/>
          </p:cNvSpPr>
          <p:nvPr/>
        </p:nvSpPr>
        <p:spPr>
          <a:xfrm>
            <a:off x="7011988" y="6492875"/>
            <a:ext cx="2133600" cy="365125"/>
          </a:xfrm>
          <a:prstGeom prst="rect">
            <a:avLst/>
          </a:prstGeom>
        </p:spPr>
        <p:txBody>
          <a:bodyPr vert="horz" anchor="b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41E5C4E-6DA8-4A4B-8387-6EA77005CAB4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graphicFrame>
        <p:nvGraphicFramePr>
          <p:cNvPr id="34" name="Диаграмма 33"/>
          <p:cNvGraphicFramePr/>
          <p:nvPr>
            <p:extLst>
              <p:ext uri="{D42A27DB-BD31-4B8C-83A1-F6EECF244321}">
                <p14:modId xmlns:p14="http://schemas.microsoft.com/office/powerpoint/2010/main" xmlns="" val="1830812125"/>
              </p:ext>
            </p:extLst>
          </p:nvPr>
        </p:nvGraphicFramePr>
        <p:xfrm>
          <a:off x="107504" y="1249396"/>
          <a:ext cx="8928992" cy="54759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6" name="TextBox 1"/>
          <p:cNvSpPr txBox="1"/>
          <p:nvPr/>
        </p:nvSpPr>
        <p:spPr bwMode="auto">
          <a:xfrm>
            <a:off x="1259632" y="2348880"/>
            <a:ext cx="669162" cy="32403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2200" b="1" dirty="0" smtClean="0">
                <a:solidFill>
                  <a:schemeClr val="tx1"/>
                </a:solidFill>
              </a:rPr>
              <a:t>406</a:t>
            </a:r>
            <a:endParaRPr lang="ru-RU" sz="2200" b="1" dirty="0">
              <a:solidFill>
                <a:schemeClr val="tx1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928794" y="500042"/>
            <a:ext cx="6034992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Динамика налоговых и неналоговых доходов бюджета 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Усть-Абаканского района за 2019-2021 годы </a:t>
            </a:r>
          </a:p>
        </p:txBody>
      </p:sp>
      <p:sp>
        <p:nvSpPr>
          <p:cNvPr id="37" name="TextBox 1"/>
          <p:cNvSpPr txBox="1"/>
          <p:nvPr/>
        </p:nvSpPr>
        <p:spPr bwMode="auto">
          <a:xfrm>
            <a:off x="2987824" y="1772816"/>
            <a:ext cx="720080" cy="36173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2200" b="1" dirty="0" smtClean="0">
                <a:solidFill>
                  <a:schemeClr val="tx1"/>
                </a:solidFill>
              </a:rPr>
              <a:t>473</a:t>
            </a:r>
            <a:endParaRPr lang="ru-RU" sz="2200" b="1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428728" y="0"/>
            <a:ext cx="67151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ctr">
              <a:buNone/>
              <a:defRPr/>
            </a:pP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3. Доходы бюджета муниципального образования</a:t>
            </a:r>
          </a:p>
        </p:txBody>
      </p:sp>
      <p:sp>
        <p:nvSpPr>
          <p:cNvPr id="10" name="Стрелка вправо 9"/>
          <p:cNvSpPr/>
          <p:nvPr/>
        </p:nvSpPr>
        <p:spPr>
          <a:xfrm rot="19020981">
            <a:off x="3721242" y="1741362"/>
            <a:ext cx="1158983" cy="495469"/>
          </a:xfrm>
          <a:prstGeom prst="rightArrow">
            <a:avLst>
              <a:gd name="adj1" fmla="val 50000"/>
              <a:gd name="adj2" fmla="val 104498"/>
            </a:avLst>
          </a:prstGeom>
          <a:gradFill flip="none" rotWithShape="1">
            <a:gsLst>
              <a:gs pos="0">
                <a:srgbClr val="1AB39F">
                  <a:tint val="50000"/>
                  <a:satMod val="300000"/>
                </a:srgbClr>
              </a:gs>
              <a:gs pos="35000">
                <a:srgbClr val="1AB39F">
                  <a:tint val="37000"/>
                  <a:satMod val="300000"/>
                </a:srgbClr>
              </a:gs>
              <a:gs pos="100000">
                <a:srgbClr val="1AB39F">
                  <a:tint val="15000"/>
                  <a:satMod val="350000"/>
                  <a:alpha val="19000"/>
                </a:srgbClr>
              </a:gs>
            </a:gsLst>
            <a:path path="circle">
              <a:fillToRect l="100000" b="100000"/>
            </a:path>
            <a:tileRect t="-100000" r="-100000"/>
          </a:gradFill>
          <a:ln w="9525" cap="flat" cmpd="sng" algn="ctr">
            <a:noFill/>
            <a:prstDash val="solid"/>
          </a:ln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b="1" i="1" dirty="0" smtClean="0"/>
              <a:t>+</a:t>
            </a:r>
            <a:r>
              <a:rPr lang="ru-RU" sz="1400" b="1" i="1" dirty="0" smtClean="0">
                <a:solidFill>
                  <a:sysClr val="windowText" lastClr="000000"/>
                </a:solidFill>
              </a:rPr>
              <a:t> 51</a:t>
            </a:r>
            <a:endParaRPr lang="ru-RU" sz="1600" b="1" i="1" dirty="0">
              <a:solidFill>
                <a:sysClr val="windowText" lastClr="000000"/>
              </a:solidFill>
            </a:endParaRPr>
          </a:p>
        </p:txBody>
      </p:sp>
      <p:sp>
        <p:nvSpPr>
          <p:cNvPr id="13" name="Стрелка вправо 12"/>
          <p:cNvSpPr/>
          <p:nvPr/>
        </p:nvSpPr>
        <p:spPr>
          <a:xfrm rot="19020981">
            <a:off x="1921041" y="2029394"/>
            <a:ext cx="1158983" cy="495469"/>
          </a:xfrm>
          <a:prstGeom prst="rightArrow">
            <a:avLst>
              <a:gd name="adj1" fmla="val 50000"/>
              <a:gd name="adj2" fmla="val 104498"/>
            </a:avLst>
          </a:prstGeom>
          <a:gradFill flip="none" rotWithShape="1">
            <a:gsLst>
              <a:gs pos="0">
                <a:srgbClr val="1AB39F">
                  <a:tint val="50000"/>
                  <a:satMod val="300000"/>
                </a:srgbClr>
              </a:gs>
              <a:gs pos="35000">
                <a:srgbClr val="1AB39F">
                  <a:tint val="37000"/>
                  <a:satMod val="300000"/>
                </a:srgbClr>
              </a:gs>
              <a:gs pos="100000">
                <a:srgbClr val="1AB39F">
                  <a:tint val="15000"/>
                  <a:satMod val="350000"/>
                  <a:alpha val="19000"/>
                </a:srgbClr>
              </a:gs>
            </a:gsLst>
            <a:path path="circle">
              <a:fillToRect l="100000" b="100000"/>
            </a:path>
            <a:tileRect t="-100000" r="-100000"/>
          </a:gradFill>
          <a:ln w="9525" cap="flat" cmpd="sng" algn="ctr">
            <a:noFill/>
            <a:prstDash val="solid"/>
          </a:ln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b="1" i="1" dirty="0" smtClean="0"/>
              <a:t>+</a:t>
            </a:r>
            <a:r>
              <a:rPr lang="ru-RU" sz="1400" b="1" i="1" dirty="0" smtClean="0">
                <a:solidFill>
                  <a:sysClr val="windowText" lastClr="000000"/>
                </a:solidFill>
              </a:rPr>
              <a:t> </a:t>
            </a:r>
            <a:r>
              <a:rPr lang="ru-RU" sz="1600" b="1" i="1" dirty="0" smtClean="0"/>
              <a:t>67</a:t>
            </a:r>
            <a:endParaRPr lang="ru-RU" sz="1600" b="1" i="1" dirty="0">
              <a:solidFill>
                <a:sysClr val="windowText" lastClr="000000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z="1000" dirty="0" smtClean="0">
                <a:solidFill>
                  <a:schemeClr val="bg1"/>
                </a:solidFill>
              </a:rPr>
              <a:t>Управление финансов и экономики</a:t>
            </a:r>
            <a:endParaRPr lang="ru-RU" sz="1000" dirty="0">
              <a:solidFill>
                <a:schemeClr val="bg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1E5C4E-6DA8-4A4B-8387-6EA77005CAB4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22</a:t>
            </a:fld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6" name="Рисунок 5" descr="Усть-АбаканскийМР-герб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42852"/>
            <a:ext cx="928694" cy="1051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Заголовок 1"/>
          <p:cNvSpPr txBox="1">
            <a:spLocks/>
          </p:cNvSpPr>
          <p:nvPr/>
        </p:nvSpPr>
        <p:spPr bwMode="auto">
          <a:xfrm>
            <a:off x="1571604" y="357166"/>
            <a:ext cx="6813573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2000" b="1" dirty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Структура </a:t>
            </a:r>
            <a:r>
              <a:rPr lang="ru-RU" sz="2000" b="1" dirty="0" smtClean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безвозмездных поступлений от других бюджетов бюджетной системы</a:t>
            </a:r>
            <a:endParaRPr lang="ru-RU" sz="2000" b="1" dirty="0">
              <a:solidFill>
                <a:srgbClr val="008000"/>
              </a:solidFill>
              <a:latin typeface="Tahoma" pitchFamily="34" charset="0"/>
              <a:cs typeface="Tahoma" pitchFamily="34" charset="0"/>
            </a:endParaRPr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xmlns="" val="1555925183"/>
              </p:ext>
            </p:extLst>
          </p:nvPr>
        </p:nvGraphicFramePr>
        <p:xfrm>
          <a:off x="1979712" y="4002191"/>
          <a:ext cx="4608512" cy="28558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xmlns="" val="2832890174"/>
              </p:ext>
            </p:extLst>
          </p:nvPr>
        </p:nvGraphicFramePr>
        <p:xfrm>
          <a:off x="179512" y="1268760"/>
          <a:ext cx="3886722" cy="28831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xmlns="" val="251831306"/>
              </p:ext>
            </p:extLst>
          </p:nvPr>
        </p:nvGraphicFramePr>
        <p:xfrm>
          <a:off x="4283968" y="1340768"/>
          <a:ext cx="4104456" cy="2880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1428728" y="0"/>
            <a:ext cx="67151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ctr">
              <a:buNone/>
              <a:defRPr/>
            </a:pP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3. Доходы бюджета муниципального образования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ru-RU" sz="1000" dirty="0" smtClean="0">
                <a:solidFill>
                  <a:schemeClr val="tx1"/>
                </a:solidFill>
              </a:rPr>
              <a:t>Управление финансов и экономики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1E5C4E-6DA8-4A4B-8387-6EA77005CAB4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23</a:t>
            </a:fld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6" name="Рисунок 5" descr="Усть-АбаканскийМР-герб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42852"/>
            <a:ext cx="928694" cy="1051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38"/>
          <p:cNvSpPr txBox="1">
            <a:spLocks noChangeArrowheads="1"/>
          </p:cNvSpPr>
          <p:nvPr/>
        </p:nvSpPr>
        <p:spPr bwMode="auto">
          <a:xfrm>
            <a:off x="1428728" y="285728"/>
            <a:ext cx="472744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СТРУКТУРА 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РАСХОДОВ БЮДЖЕТА </a:t>
            </a:r>
          </a:p>
          <a:p>
            <a:pPr algn="ctr"/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УСТЬ-АБАКАНСКОГО РАЙОНА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Verdana" pitchFamily="34" charset="0"/>
            </a:endParaRPr>
          </a:p>
        </p:txBody>
      </p:sp>
      <p:graphicFrame>
        <p:nvGraphicFramePr>
          <p:cNvPr id="16" name="Объект 1"/>
          <p:cNvGraphicFramePr/>
          <p:nvPr>
            <p:extLst>
              <p:ext uri="{D42A27DB-BD31-4B8C-83A1-F6EECF244321}">
                <p14:modId xmlns:p14="http://schemas.microsoft.com/office/powerpoint/2010/main" xmlns="" val="3668664768"/>
              </p:ext>
            </p:extLst>
          </p:nvPr>
        </p:nvGraphicFramePr>
        <p:xfrm>
          <a:off x="4283968" y="980728"/>
          <a:ext cx="4716016" cy="57150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1428728" y="0"/>
            <a:ext cx="67151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ctr">
              <a:buNone/>
              <a:defRPr/>
            </a:pP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4.  Расходы бюджета муниципального образования</a:t>
            </a:r>
          </a:p>
        </p:txBody>
      </p:sp>
      <p:graphicFrame>
        <p:nvGraphicFramePr>
          <p:cNvPr id="10" name="Объект 1"/>
          <p:cNvGraphicFramePr/>
          <p:nvPr>
            <p:extLst>
              <p:ext uri="{D42A27DB-BD31-4B8C-83A1-F6EECF244321}">
                <p14:modId xmlns:p14="http://schemas.microsoft.com/office/powerpoint/2010/main" xmlns="" val="3668664768"/>
              </p:ext>
            </p:extLst>
          </p:nvPr>
        </p:nvGraphicFramePr>
        <p:xfrm>
          <a:off x="0" y="1025352"/>
          <a:ext cx="4464496" cy="58326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395536" y="1412776"/>
          <a:ext cx="1000164" cy="490728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000164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C00000"/>
                          </a:solidFill>
                        </a:rPr>
                        <a:t>2020 год (тыс. руб.)</a:t>
                      </a:r>
                      <a:endParaRPr lang="ru-RU" sz="14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ru-RU" sz="1000" dirty="0" smtClean="0">
                <a:solidFill>
                  <a:schemeClr val="tx1"/>
                </a:solidFill>
              </a:rPr>
              <a:t>Управление финансов и экономики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1E5C4E-6DA8-4A4B-8387-6EA77005CAB4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24</a:t>
            </a:fld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6" name="Рисунок 5" descr="Усть-АбаканскийМР-герб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42852"/>
            <a:ext cx="714380" cy="808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38"/>
          <p:cNvSpPr txBox="1">
            <a:spLocks noChangeArrowheads="1"/>
          </p:cNvSpPr>
          <p:nvPr/>
        </p:nvSpPr>
        <p:spPr bwMode="auto">
          <a:xfrm>
            <a:off x="1285852" y="285728"/>
            <a:ext cx="785814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СТРУКТУРА 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РАСХОДОВ БЮДЖЕТА УСТЬ-АБАКАНСКОГО РАЙОНА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Verdana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428728" y="0"/>
            <a:ext cx="67151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ctr">
              <a:buNone/>
              <a:defRPr/>
            </a:pP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4.  Расходы бюджета муниципального образования</a:t>
            </a:r>
          </a:p>
        </p:txBody>
      </p:sp>
      <p:sp>
        <p:nvSpPr>
          <p:cNvPr id="9" name="TextBox 38"/>
          <p:cNvSpPr txBox="1">
            <a:spLocks noChangeArrowheads="1"/>
          </p:cNvSpPr>
          <p:nvPr/>
        </p:nvSpPr>
        <p:spPr bwMode="auto">
          <a:xfrm>
            <a:off x="2786050" y="642918"/>
            <a:ext cx="428624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ahoma" pitchFamily="34" charset="0"/>
                <a:cs typeface="Tahoma" pitchFamily="34" charset="0"/>
              </a:rPr>
              <a:t>по функциональной  классификации</a:t>
            </a:r>
            <a:endParaRPr lang="ru-RU" sz="1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Verdana" pitchFamily="34" charset="0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187780051"/>
              </p:ext>
            </p:extLst>
          </p:nvPr>
        </p:nvGraphicFramePr>
        <p:xfrm>
          <a:off x="142845" y="1021020"/>
          <a:ext cx="8749636" cy="5360309"/>
        </p:xfrm>
        <a:graphic>
          <a:graphicData uri="http://schemas.openxmlformats.org/drawingml/2006/table">
            <a:tbl>
              <a:tblPr>
                <a:tableStyleId>{16D9F66E-5EB9-4882-86FB-DCBF35E3C3E4}</a:tableStyleId>
              </a:tblPr>
              <a:tblGrid>
                <a:gridCol w="2916546"/>
                <a:gridCol w="1138164"/>
                <a:gridCol w="1138164"/>
                <a:gridCol w="1209299"/>
                <a:gridCol w="1138164"/>
                <a:gridCol w="1209299"/>
              </a:tblGrid>
              <a:tr h="43454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Наименование расходов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286" marR="5286" marT="528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План на </a:t>
                      </a:r>
                      <a:endParaRPr lang="ru-RU" sz="1200" b="1" u="none" strike="noStrike" dirty="0" smtClean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 fontAlgn="ctr"/>
                      <a:r>
                        <a:rPr lang="ru-RU" sz="1200" b="1" u="none" strike="noStrike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2021 </a:t>
                      </a:r>
                      <a:r>
                        <a:rPr lang="ru-RU" sz="1200" b="1" u="none" strike="noStrike" dirty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год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286" marR="5286" marT="528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Доля в общих расходах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286" marR="5286" marT="528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Исполнение</a:t>
                      </a:r>
                    </a:p>
                    <a:p>
                      <a:pPr algn="ctr" fontAlgn="ctr"/>
                      <a:r>
                        <a:rPr lang="ru-RU" sz="1200" b="1" u="none" strike="noStrike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200" b="1" u="none" strike="noStrike" dirty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за </a:t>
                      </a:r>
                      <a:r>
                        <a:rPr lang="ru-RU" sz="1200" b="1" u="none" strike="noStrike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2021 </a:t>
                      </a:r>
                      <a:r>
                        <a:rPr lang="ru-RU" sz="1200" b="1" u="none" strike="noStrike" dirty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год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286" marR="5286" marT="528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Доля в общих расходах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286" marR="5286" marT="528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% </a:t>
                      </a:r>
                      <a:r>
                        <a:rPr lang="ru-RU" sz="1200" b="1" u="none" strike="noStrike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исполнения  </a:t>
                      </a:r>
                      <a:r>
                        <a:rPr lang="ru-RU" sz="1200" b="1" u="none" strike="noStrike" dirty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к плану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286" marR="5286" marT="5286" marB="0" anchor="ctr"/>
                </a:tc>
              </a:tr>
              <a:tr h="436817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u="none" strike="noStrike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Общегосударственные</a:t>
                      </a:r>
                    </a:p>
                    <a:p>
                      <a:pPr algn="l" fontAlgn="t"/>
                      <a:r>
                        <a:rPr lang="ru-RU" sz="1200" b="1" u="none" strike="noStrike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200" b="1" u="none" strike="noStrike" dirty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вопросы</a:t>
                      </a:r>
                      <a:endParaRPr lang="ru-RU" sz="1200" b="1" i="0" u="none" strike="noStrike" dirty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286" marR="5286" marT="5286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latin typeface="Times New Roman"/>
                        </a:rPr>
                        <a:t>95 742 181,26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latin typeface="Times New Roman"/>
                        </a:rPr>
                        <a:t>5,4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latin typeface="Times New Roman"/>
                        </a:rPr>
                        <a:t>85 027 867,88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latin typeface="Times New Roman"/>
                        </a:rPr>
                        <a:t>5,1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latin typeface="Times New Roman"/>
                        </a:rPr>
                        <a:t>88,8</a:t>
                      </a:r>
                    </a:p>
                  </a:txBody>
                  <a:tcPr marL="9525" marR="9525" marT="9525" marB="0" anchor="ctr"/>
                </a:tc>
              </a:tr>
              <a:tr h="652115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u="none" strike="noStrike" dirty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Национальная </a:t>
                      </a:r>
                      <a:r>
                        <a:rPr lang="ru-RU" sz="1200" b="1" u="none" strike="noStrike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безопасность</a:t>
                      </a:r>
                    </a:p>
                    <a:p>
                      <a:pPr algn="l" fontAlgn="t"/>
                      <a:r>
                        <a:rPr lang="ru-RU" sz="1200" b="1" u="none" strike="noStrike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и правоохранительная</a:t>
                      </a:r>
                    </a:p>
                    <a:p>
                      <a:pPr algn="l" fontAlgn="t"/>
                      <a:r>
                        <a:rPr lang="ru-RU" sz="1200" b="1" u="none" strike="noStrike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деятельность</a:t>
                      </a:r>
                      <a:endParaRPr lang="ru-RU" sz="1200" b="1" i="0" u="none" strike="noStrike" dirty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286" marR="5286" marT="5286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latin typeface="Times New Roman"/>
                        </a:rPr>
                        <a:t>3 382 658,00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latin typeface="Times New Roman"/>
                        </a:rPr>
                        <a:t>0,2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latin typeface="Times New Roman"/>
                        </a:rPr>
                        <a:t>3 344 283,02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latin typeface="Times New Roman"/>
                        </a:rPr>
                        <a:t>0,2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latin typeface="Times New Roman"/>
                        </a:rPr>
                        <a:t>98,9</a:t>
                      </a:r>
                    </a:p>
                  </a:txBody>
                  <a:tcPr marL="9525" marR="9525" marT="9525" marB="0" anchor="ctr"/>
                </a:tc>
              </a:tr>
              <a:tr h="413830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u="none" strike="noStrike" dirty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Национальная </a:t>
                      </a:r>
                      <a:r>
                        <a:rPr lang="ru-RU" sz="1200" b="1" u="none" strike="noStrike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экономика</a:t>
                      </a:r>
                      <a:endParaRPr lang="ru-RU" sz="1200" b="1" i="0" u="none" strike="noStrike" dirty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286" marR="5286" marT="5286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latin typeface="Times New Roman"/>
                        </a:rPr>
                        <a:t>60 325 611,33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latin typeface="Times New Roman"/>
                        </a:rPr>
                        <a:t>3,4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latin typeface="Times New Roman"/>
                        </a:rPr>
                        <a:t>55 735 803,84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latin typeface="Times New Roman"/>
                        </a:rPr>
                        <a:t>3,3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latin typeface="Times New Roman"/>
                        </a:rPr>
                        <a:t>92,4</a:t>
                      </a:r>
                    </a:p>
                  </a:txBody>
                  <a:tcPr marL="9525" marR="9525" marT="9525" marB="0" anchor="ctr"/>
                </a:tc>
              </a:tr>
              <a:tr h="436817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u="none" strike="noStrike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Жилищно-коммунальное</a:t>
                      </a:r>
                    </a:p>
                    <a:p>
                      <a:pPr algn="l" fontAlgn="t"/>
                      <a:r>
                        <a:rPr lang="ru-RU" sz="1200" b="1" u="none" strike="noStrike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 хозяйство</a:t>
                      </a:r>
                      <a:endParaRPr lang="ru-RU" sz="1200" b="1" i="0" u="none" strike="noStrike" dirty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286" marR="5286" marT="5286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latin typeface="Times New Roman"/>
                        </a:rPr>
                        <a:t>27 915 218,36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latin typeface="Times New Roman"/>
                        </a:rPr>
                        <a:t>1,6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latin typeface="Times New Roman"/>
                        </a:rPr>
                        <a:t>24 480 483,39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latin typeface="Times New Roman"/>
                        </a:rPr>
                        <a:t>1,5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latin typeface="Times New Roman"/>
                        </a:rPr>
                        <a:t>87,7</a:t>
                      </a:r>
                    </a:p>
                  </a:txBody>
                  <a:tcPr marL="9525" marR="9525" marT="9525" marB="0" anchor="ctr"/>
                </a:tc>
              </a:tr>
              <a:tr h="363654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u="none" strike="noStrike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Образование</a:t>
                      </a:r>
                      <a:endParaRPr lang="ru-RU" sz="1200" b="1" i="0" u="none" strike="noStrike" dirty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286" marR="5286" marT="5286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latin typeface="Times New Roman"/>
                        </a:rPr>
                        <a:t>1 226 558 079,13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latin typeface="Times New Roman"/>
                        </a:rPr>
                        <a:t>69,6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latin typeface="Times New Roman"/>
                        </a:rPr>
                        <a:t>1 175 867 364,81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latin typeface="Times New Roman"/>
                        </a:rPr>
                        <a:t>69,9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latin typeface="Times New Roman"/>
                        </a:rPr>
                        <a:t>95,9</a:t>
                      </a:r>
                    </a:p>
                  </a:txBody>
                  <a:tcPr marL="9525" marR="9525" marT="9525" marB="0" anchor="ctr"/>
                </a:tc>
              </a:tr>
              <a:tr h="436817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u="none" strike="noStrike" dirty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Культура, искусство и </a:t>
                      </a:r>
                      <a:r>
                        <a:rPr lang="ru-RU" sz="1200" b="1" u="none" strike="noStrike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кинематография</a:t>
                      </a:r>
                      <a:endParaRPr lang="ru-RU" sz="1200" b="1" i="0" u="none" strike="noStrike" dirty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286" marR="5286" marT="5286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latin typeface="Times New Roman"/>
                        </a:rPr>
                        <a:t>118 309 584,79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latin typeface="Times New Roman"/>
                        </a:rPr>
                        <a:t>6,7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latin typeface="Times New Roman"/>
                        </a:rPr>
                        <a:t>113 183 171,74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latin typeface="Times New Roman"/>
                        </a:rPr>
                        <a:t>6,7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latin typeface="Times New Roman"/>
                        </a:rPr>
                        <a:t>95,7</a:t>
                      </a:r>
                    </a:p>
                  </a:txBody>
                  <a:tcPr marL="9525" marR="9525" marT="9525" marB="0" anchor="ctr"/>
                </a:tc>
              </a:tr>
              <a:tr h="380694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u="none" strike="noStrike" dirty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Социальная политика</a:t>
                      </a:r>
                      <a:endParaRPr lang="ru-RU" sz="1200" b="1" i="0" u="none" strike="noStrike" dirty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286" marR="5286" marT="5286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latin typeface="Times New Roman"/>
                        </a:rPr>
                        <a:t>102 329 093,87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latin typeface="Times New Roman"/>
                        </a:rPr>
                        <a:t>5,8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latin typeface="Times New Roman"/>
                        </a:rPr>
                        <a:t>100 539 944,27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latin typeface="Times New Roman"/>
                        </a:rPr>
                        <a:t>6,0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latin typeface="Times New Roman"/>
                        </a:rPr>
                        <a:t>98,3</a:t>
                      </a:r>
                    </a:p>
                  </a:txBody>
                  <a:tcPr marL="9525" marR="9525" marT="9525" marB="0" anchor="ctr"/>
                </a:tc>
              </a:tr>
              <a:tr h="395463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u="none" strike="noStrike" dirty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Спорт и </a:t>
                      </a:r>
                      <a:r>
                        <a:rPr lang="ru-RU" sz="1200" b="1" u="none" strike="noStrike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физическая</a:t>
                      </a:r>
                    </a:p>
                    <a:p>
                      <a:pPr algn="l" fontAlgn="t"/>
                      <a:r>
                        <a:rPr lang="ru-RU" sz="1200" b="1" u="none" strike="noStrike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культура</a:t>
                      </a:r>
                      <a:endParaRPr lang="ru-RU" sz="1200" b="1" i="0" u="none" strike="noStrike" dirty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286" marR="5286" marT="5286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latin typeface="Times New Roman"/>
                        </a:rPr>
                        <a:t>3 333 460,00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latin typeface="Times New Roman"/>
                        </a:rPr>
                        <a:t>0,2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latin typeface="Times New Roman"/>
                        </a:rPr>
                        <a:t>2 452 553,60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latin typeface="Times New Roman"/>
                        </a:rPr>
                        <a:t>0,1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latin typeface="Times New Roman"/>
                        </a:rPr>
                        <a:t>73,6</a:t>
                      </a:r>
                    </a:p>
                  </a:txBody>
                  <a:tcPr marL="9525" marR="9525" marT="9525" marB="0" anchor="ctr"/>
                </a:tc>
              </a:tr>
              <a:tr h="436817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u="none" strike="noStrike" dirty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Средства </a:t>
                      </a:r>
                      <a:r>
                        <a:rPr lang="ru-RU" sz="1200" b="1" u="none" strike="noStrike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массовой</a:t>
                      </a:r>
                    </a:p>
                    <a:p>
                      <a:pPr algn="l" fontAlgn="t"/>
                      <a:r>
                        <a:rPr lang="ru-RU" sz="1200" b="1" u="none" strike="noStrike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информации</a:t>
                      </a:r>
                      <a:endParaRPr lang="ru-RU" sz="1200" b="1" i="0" u="none" strike="noStrike" dirty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286" marR="5286" marT="5286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latin typeface="Times New Roman"/>
                        </a:rPr>
                        <a:t>8 517 500,00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latin typeface="Times New Roman"/>
                        </a:rPr>
                        <a:t>0,5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latin typeface="Times New Roman"/>
                        </a:rPr>
                        <a:t>8 007 519,47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latin typeface="Times New Roman"/>
                        </a:rPr>
                        <a:t>0,5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latin typeface="Times New Roman"/>
                        </a:rPr>
                        <a:t>94,0</a:t>
                      </a:r>
                    </a:p>
                  </a:txBody>
                  <a:tcPr marL="9525" marR="9525" marT="9525" marB="0" anchor="ctr"/>
                </a:tc>
              </a:tr>
              <a:tr h="529700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u="none" strike="noStrike" dirty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Обслуживание </a:t>
                      </a:r>
                      <a:r>
                        <a:rPr lang="ru-RU" sz="1200" b="1" u="none" strike="noStrike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государствен-</a:t>
                      </a:r>
                    </a:p>
                    <a:p>
                      <a:pPr algn="l" fontAlgn="t"/>
                      <a:r>
                        <a:rPr lang="ru-RU" sz="1200" b="1" u="none" strike="noStrike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ного и муниципального долга</a:t>
                      </a:r>
                      <a:endParaRPr lang="ru-RU" sz="1200" b="1" i="0" u="none" strike="noStrike" dirty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286" marR="5286" marT="5286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latin typeface="Times New Roman"/>
                        </a:rPr>
                        <a:t>20 000,00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latin typeface="Times New Roman"/>
                        </a:rPr>
                        <a:t>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9525" marB="0" anchor="ctr"/>
                </a:tc>
              </a:tr>
              <a:tr h="221520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u="none" strike="noStrike" dirty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Межбюджетные трансферты</a:t>
                      </a:r>
                      <a:endParaRPr lang="ru-RU" sz="1200" b="1" i="0" u="none" strike="noStrike" dirty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286" marR="5286" marT="5286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latin typeface="Times New Roman"/>
                        </a:rPr>
                        <a:t>114 958 770,00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latin typeface="Times New Roman"/>
                        </a:rPr>
                        <a:t>6,5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latin typeface="Times New Roman"/>
                        </a:rPr>
                        <a:t>112 681 040,97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latin typeface="Times New Roman"/>
                        </a:rPr>
                        <a:t>6,7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latin typeface="Times New Roman"/>
                        </a:rPr>
                        <a:t>98,0</a:t>
                      </a:r>
                    </a:p>
                  </a:txBody>
                  <a:tcPr marL="9525" marR="9525" marT="9525" marB="0" anchor="ctr"/>
                </a:tc>
              </a:tr>
              <a:tr h="22152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u="none" strike="noStrike" dirty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ВСЕГО:</a:t>
                      </a:r>
                      <a:endParaRPr lang="ru-RU" sz="1200" b="1" i="0" u="none" strike="noStrike" dirty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286" marR="5286" marT="5286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latin typeface="Times New Roman"/>
                        </a:rPr>
                        <a:t>1 761 392 156,74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latin typeface="Times New Roman"/>
                        </a:rPr>
                        <a:t>100,0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latin typeface="Times New Roman"/>
                        </a:rPr>
                        <a:t>1 681 320 032,99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latin typeface="Times New Roman"/>
                        </a:rPr>
                        <a:t>100,0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latin typeface="Times New Roman"/>
                        </a:rPr>
                        <a:t>95,5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pic>
        <p:nvPicPr>
          <p:cNvPr id="12" name="Picture 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28860" y="1428736"/>
            <a:ext cx="421245" cy="35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https://image.issuu.com/120718084615-847c72b4e205444d898cc1349615e613/jpg/page_1.jpg"/>
          <p:cNvPicPr/>
          <p:nvPr/>
        </p:nvPicPr>
        <p:blipFill>
          <a:blip r:embed="rId4" cstate="print"/>
          <a:srcRect l="14590" t="29280" r="31797" b="29777"/>
          <a:stretch>
            <a:fillRect/>
          </a:stretch>
        </p:blipFill>
        <p:spPr bwMode="auto">
          <a:xfrm>
            <a:off x="2428860" y="1857364"/>
            <a:ext cx="428628" cy="35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28860" y="2357430"/>
            <a:ext cx="428628" cy="4216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28860" y="2857496"/>
            <a:ext cx="448215" cy="3571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428860" y="3286124"/>
            <a:ext cx="428628" cy="375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428860" y="3643314"/>
            <a:ext cx="440945" cy="422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10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428860" y="4000504"/>
            <a:ext cx="428628" cy="367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7"/>
          <p:cNvPicPr>
            <a:picLocks noChangeAspect="1" noChangeArrowheads="1"/>
          </p:cNvPicPr>
          <p:nvPr/>
        </p:nvPicPr>
        <p:blipFill rotWithShape="1">
          <a:blip r:embed="rId10" cstate="print">
            <a:duotone>
              <a:prstClr val="black"/>
              <a:schemeClr val="accent3">
                <a:tint val="45000"/>
                <a:satMod val="400000"/>
              </a:schemeClr>
            </a:duotone>
            <a:extLst/>
          </a:blip>
          <a:srcRect l="57873" t="24999" r="36066" b="9838"/>
          <a:stretch/>
        </p:blipFill>
        <p:spPr bwMode="auto">
          <a:xfrm>
            <a:off x="2428860" y="4372734"/>
            <a:ext cx="433391" cy="342150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23" name="Рисунок 75" descr="sz_logo.png"/>
          <p:cNvPicPr>
            <a:picLocks noChangeAspect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428860" y="4714884"/>
            <a:ext cx="428628" cy="383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11"/>
          <p:cNvPicPr>
            <a:picLocks noChangeAspect="1" noChangeArrowheads="1"/>
          </p:cNvPicPr>
          <p:nvPr/>
        </p:nvPicPr>
        <p:blipFill>
          <a:blip r:embed="rId12" cstate="print"/>
          <a:srcRect l="14406" r="18102"/>
          <a:stretch>
            <a:fillRect/>
          </a:stretch>
        </p:blipFill>
        <p:spPr bwMode="auto">
          <a:xfrm>
            <a:off x="2428860" y="5072074"/>
            <a:ext cx="461502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7"/>
          <p:cNvPicPr>
            <a:picLocks noChangeAspect="1" noChangeArrowheads="1"/>
          </p:cNvPicPr>
          <p:nvPr/>
        </p:nvPicPr>
        <p:blipFill rotWithShape="1">
          <a:blip r:embed="rId10" cstate="print">
            <a:duotone>
              <a:schemeClr val="accent6">
                <a:shade val="45000"/>
                <a:satMod val="135000"/>
              </a:schemeClr>
              <a:prstClr val="white"/>
            </a:duotone>
            <a:extLst/>
          </a:blip>
          <a:srcRect l="79121" t="15061" r="14841" b="13652"/>
          <a:stretch/>
        </p:blipFill>
        <p:spPr bwMode="auto">
          <a:xfrm>
            <a:off x="2428860" y="5500702"/>
            <a:ext cx="412143" cy="357190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26" name="Picture 13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428860" y="5857892"/>
            <a:ext cx="358422" cy="36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" name="Заголовок 1"/>
          <p:cNvSpPr>
            <a:spLocks noGrp="1"/>
          </p:cNvSpPr>
          <p:nvPr>
            <p:ph type="title"/>
          </p:nvPr>
        </p:nvSpPr>
        <p:spPr>
          <a:xfrm>
            <a:off x="928662" y="214290"/>
            <a:ext cx="5786478" cy="965207"/>
          </a:xfrm>
        </p:spPr>
        <p:txBody>
          <a:bodyPr>
            <a:noAutofit/>
          </a:bodyPr>
          <a:lstStyle/>
          <a:p>
            <a:pPr>
              <a:defRPr sz="1197" b="1" i="0" u="none" strike="noStrike" kern="1200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ru-RU" sz="1600" dirty="0" smtClean="0">
                <a:solidFill>
                  <a:srgbClr val="C00000"/>
                </a:solidFill>
              </a:rPr>
              <a:t>Исполнение по подразделам классификации расходов  бюджета  муниципального образования </a:t>
            </a:r>
            <a:br>
              <a:rPr lang="ru-RU" sz="1600" dirty="0" smtClean="0">
                <a:solidFill>
                  <a:srgbClr val="C00000"/>
                </a:solidFill>
              </a:rPr>
            </a:br>
            <a:r>
              <a:rPr lang="ru-RU" sz="1600" dirty="0" smtClean="0">
                <a:solidFill>
                  <a:srgbClr val="C00000"/>
                </a:solidFill>
              </a:rPr>
              <a:t> Усть-Абаканский район за 2021 год</a:t>
            </a: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>
                <a:solidFill>
                  <a:schemeClr val="tx1"/>
                </a:solidFill>
              </a:rPr>
              <a:t>Управление финансов и экономики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25</a:t>
            </a:fld>
            <a:endParaRPr lang="ru-RU" dirty="0"/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285720" y="2857496"/>
            <a:ext cx="2143140" cy="1000132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</a:rPr>
              <a:t>0100  </a:t>
            </a:r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</a:rPr>
              <a:t>Общегосударственные вопросы</a:t>
            </a:r>
            <a:endParaRPr lang="ru-RU" sz="1200" b="1" dirty="0">
              <a:solidFill>
                <a:srgbClr val="002060"/>
              </a:solidFill>
              <a:latin typeface="Arial" pitchFamily="34" charset="0"/>
            </a:endParaRPr>
          </a:p>
        </p:txBody>
      </p:sp>
      <p:grpSp>
        <p:nvGrpSpPr>
          <p:cNvPr id="2" name="Группа 14"/>
          <p:cNvGrpSpPr/>
          <p:nvPr/>
        </p:nvGrpSpPr>
        <p:grpSpPr>
          <a:xfrm rot="16200000">
            <a:off x="856830" y="3715147"/>
            <a:ext cx="4786346" cy="213526"/>
            <a:chOff x="-1789894" y="2071677"/>
            <a:chExt cx="9006688" cy="214317"/>
          </a:xfrm>
        </p:grpSpPr>
        <p:cxnSp>
          <p:nvCxnSpPr>
            <p:cNvPr id="16" name="Прямая соединительная линия 15"/>
            <p:cNvCxnSpPr/>
            <p:nvPr/>
          </p:nvCxnSpPr>
          <p:spPr>
            <a:xfrm rot="10800000" flipH="1" flipV="1">
              <a:off x="-1789894" y="2071677"/>
              <a:ext cx="9005100" cy="1588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rot="5400000">
              <a:off x="521863" y="2178043"/>
              <a:ext cx="214314" cy="1588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/>
            <p:cNvCxnSpPr/>
            <p:nvPr/>
          </p:nvCxnSpPr>
          <p:spPr>
            <a:xfrm rot="5400000">
              <a:off x="5630133" y="2178041"/>
              <a:ext cx="214314" cy="1588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Прямая соединительная линия 18"/>
            <p:cNvCxnSpPr/>
            <p:nvPr/>
          </p:nvCxnSpPr>
          <p:spPr>
            <a:xfrm rot="5400000">
              <a:off x="7108843" y="2178041"/>
              <a:ext cx="214314" cy="1588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0" name="Скругленный прямоугольник 19"/>
          <p:cNvSpPr/>
          <p:nvPr/>
        </p:nvSpPr>
        <p:spPr>
          <a:xfrm>
            <a:off x="3357554" y="1857364"/>
            <a:ext cx="3643338" cy="857256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01 03 </a:t>
            </a:r>
            <a:r>
              <a:rPr lang="ru-RU" sz="1200" b="1" dirty="0" smtClean="0">
                <a:solidFill>
                  <a:srgbClr val="002060"/>
                </a:solidFill>
              </a:rPr>
              <a:t>Функционирование законодательных (представительных) органов государственной власти и представительных органов муниципальных образований</a:t>
            </a:r>
            <a:endParaRPr lang="ru-RU" b="1" dirty="0">
              <a:solidFill>
                <a:srgbClr val="002060"/>
              </a:solidFill>
            </a:endParaRPr>
          </a:p>
        </p:txBody>
      </p:sp>
      <p:grpSp>
        <p:nvGrpSpPr>
          <p:cNvPr id="3" name="Группа 29"/>
          <p:cNvGrpSpPr/>
          <p:nvPr/>
        </p:nvGrpSpPr>
        <p:grpSpPr>
          <a:xfrm>
            <a:off x="2500298" y="3214686"/>
            <a:ext cx="571504" cy="339903"/>
            <a:chOff x="1488406" y="1094161"/>
            <a:chExt cx="310105" cy="339903"/>
          </a:xfrm>
        </p:grpSpPr>
        <p:sp>
          <p:nvSpPr>
            <p:cNvPr id="31" name="Стрелка вправо 30"/>
            <p:cNvSpPr/>
            <p:nvPr/>
          </p:nvSpPr>
          <p:spPr>
            <a:xfrm rot="21600000">
              <a:off x="1488406" y="1094161"/>
              <a:ext cx="310105" cy="339903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Стрелка вправо 4"/>
            <p:cNvSpPr/>
            <p:nvPr/>
          </p:nvSpPr>
          <p:spPr>
            <a:xfrm>
              <a:off x="1488406" y="1162142"/>
              <a:ext cx="217074" cy="203941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500" kern="1200"/>
            </a:p>
          </p:txBody>
        </p:sp>
      </p:grpSp>
      <p:cxnSp>
        <p:nvCxnSpPr>
          <p:cNvPr id="34" name="Прямая соединительная линия 33"/>
          <p:cNvCxnSpPr/>
          <p:nvPr/>
        </p:nvCxnSpPr>
        <p:spPr>
          <a:xfrm>
            <a:off x="3143240" y="3143248"/>
            <a:ext cx="213523" cy="844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>
            <a:off x="3143240" y="4071942"/>
            <a:ext cx="213523" cy="844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8" name="Скругленный прямоугольник 37"/>
          <p:cNvSpPr/>
          <p:nvPr/>
        </p:nvSpPr>
        <p:spPr>
          <a:xfrm>
            <a:off x="3357554" y="1142984"/>
            <a:ext cx="3643338" cy="633418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lvl="0" algn="ctr" defTabSz="533400">
              <a:lnSpc>
                <a:spcPct val="90000"/>
              </a:lnSpc>
              <a:spcAft>
                <a:spcPct val="35000"/>
              </a:spcAft>
            </a:pPr>
            <a:r>
              <a:rPr lang="ru-RU" sz="1400" b="1" dirty="0" smtClean="0">
                <a:solidFill>
                  <a:srgbClr val="002060"/>
                </a:solidFill>
              </a:rPr>
              <a:t>01 02 </a:t>
            </a:r>
            <a:r>
              <a:rPr lang="ru-RU" sz="1200" b="1" dirty="0" smtClean="0">
                <a:solidFill>
                  <a:srgbClr val="002060"/>
                </a:solidFill>
              </a:rPr>
              <a:t>Функционирование высшего должностного лица  субъекта Российской Федерации и муниципального образования</a:t>
            </a:r>
            <a:endParaRPr lang="ru-RU" sz="1200" b="1" dirty="0">
              <a:solidFill>
                <a:srgbClr val="002060"/>
              </a:solidFill>
            </a:endParaRPr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3357554" y="2786058"/>
            <a:ext cx="3643338" cy="1000132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01 04 </a:t>
            </a:r>
            <a:r>
              <a:rPr lang="ru-RU" sz="1200" b="1" dirty="0" smtClean="0">
                <a:solidFill>
                  <a:srgbClr val="002060"/>
                </a:solidFill>
              </a:rPr>
              <a:t>Функционирование Правительства Российской Федерации, высших </a:t>
            </a:r>
            <a:r>
              <a:rPr lang="ru-RU" sz="1050" b="1" dirty="0" smtClean="0">
                <a:solidFill>
                  <a:srgbClr val="002060"/>
                </a:solidFill>
              </a:rPr>
              <a:t>исполнительных</a:t>
            </a:r>
            <a:r>
              <a:rPr lang="ru-RU" sz="1200" b="1" dirty="0" smtClean="0">
                <a:solidFill>
                  <a:srgbClr val="002060"/>
                </a:solidFill>
              </a:rPr>
              <a:t> органов государственной  власти субъектов Российской Федерации, местных администраций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3357554" y="3857628"/>
            <a:ext cx="3643338" cy="857256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01 06 </a:t>
            </a:r>
            <a:r>
              <a:rPr lang="ru-RU" sz="1200" b="1" dirty="0" smtClean="0">
                <a:solidFill>
                  <a:srgbClr val="002060"/>
                </a:solidFill>
              </a:rPr>
              <a:t>Обеспечение деятельности финансовых, налоговых и таможенных органов и органов  финансового  (финансово-бюджетного) надзора</a:t>
            </a:r>
            <a:endParaRPr lang="ru-RU" b="1" dirty="0">
              <a:solidFill>
                <a:srgbClr val="002060"/>
              </a:solidFill>
            </a:endParaRPr>
          </a:p>
        </p:txBody>
      </p:sp>
      <p:cxnSp>
        <p:nvCxnSpPr>
          <p:cNvPr id="43" name="Прямая соединительная линия 42"/>
          <p:cNvCxnSpPr/>
          <p:nvPr/>
        </p:nvCxnSpPr>
        <p:spPr>
          <a:xfrm>
            <a:off x="3143240" y="5572140"/>
            <a:ext cx="213523" cy="844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>
            <a:off x="3143240" y="6215082"/>
            <a:ext cx="213523" cy="844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7" name="Скругленный прямоугольник 46"/>
          <p:cNvSpPr/>
          <p:nvPr/>
        </p:nvSpPr>
        <p:spPr>
          <a:xfrm>
            <a:off x="3428992" y="4786322"/>
            <a:ext cx="3571900" cy="490542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01 07 </a:t>
            </a:r>
            <a:r>
              <a:rPr lang="ru-RU" sz="1200" b="1" dirty="0" smtClean="0">
                <a:solidFill>
                  <a:srgbClr val="002060"/>
                </a:solidFill>
              </a:rPr>
              <a:t>Обеспечение проведения выборов и референдумов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48" name="Скругленный прямоугольник 47"/>
          <p:cNvSpPr/>
          <p:nvPr/>
        </p:nvSpPr>
        <p:spPr>
          <a:xfrm>
            <a:off x="3428992" y="5429264"/>
            <a:ext cx="3571900" cy="428628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01 11 </a:t>
            </a:r>
            <a:r>
              <a:rPr lang="ru-RU" sz="1200" b="1" dirty="0" smtClean="0">
                <a:solidFill>
                  <a:srgbClr val="002060"/>
                </a:solidFill>
              </a:rPr>
              <a:t>Резервные фонды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49" name="Скругленный прямоугольник 48"/>
          <p:cNvSpPr/>
          <p:nvPr/>
        </p:nvSpPr>
        <p:spPr>
          <a:xfrm>
            <a:off x="3428992" y="6000768"/>
            <a:ext cx="3571900" cy="428652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01 13 </a:t>
            </a:r>
            <a:r>
              <a:rPr lang="ru-RU" sz="1200" b="1" dirty="0" smtClean="0">
                <a:solidFill>
                  <a:srgbClr val="002060"/>
                </a:solidFill>
              </a:rPr>
              <a:t>Другие общегосударственные вопросы</a:t>
            </a:r>
            <a:endParaRPr lang="ru-RU" b="1" dirty="0">
              <a:solidFill>
                <a:srgbClr val="002060"/>
              </a:solidFill>
            </a:endParaRPr>
          </a:p>
        </p:txBody>
      </p:sp>
      <p:graphicFrame>
        <p:nvGraphicFramePr>
          <p:cNvPr id="53" name="Таблица 5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803050639"/>
              </p:ext>
            </p:extLst>
          </p:nvPr>
        </p:nvGraphicFramePr>
        <p:xfrm>
          <a:off x="7072330" y="1428736"/>
          <a:ext cx="1928826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903717"/>
                <a:gridCol w="1025109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2 215,2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1 965,2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54" name="Таблица 53"/>
          <p:cNvGraphicFramePr>
            <a:graphicFrameLocks noGrp="1"/>
          </p:cNvGraphicFramePr>
          <p:nvPr/>
        </p:nvGraphicFramePr>
        <p:xfrm>
          <a:off x="7000860" y="714356"/>
          <a:ext cx="2000296" cy="285752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1000164"/>
                <a:gridCol w="1000132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/>
                        <a:t>План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/>
                        <a:t>Исполнение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</a:tr>
            </a:tbl>
          </a:graphicData>
        </a:graphic>
      </p:graphicFrame>
      <p:graphicFrame>
        <p:nvGraphicFramePr>
          <p:cNvPr id="55" name="Таблица 5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738712417"/>
              </p:ext>
            </p:extLst>
          </p:nvPr>
        </p:nvGraphicFramePr>
        <p:xfrm>
          <a:off x="7072327" y="3286124"/>
          <a:ext cx="1928828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964414"/>
                <a:gridCol w="964414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32 582,1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29 861,5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56" name="Таблица 5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824007192"/>
              </p:ext>
            </p:extLst>
          </p:nvPr>
        </p:nvGraphicFramePr>
        <p:xfrm>
          <a:off x="7072330" y="4286256"/>
          <a:ext cx="1857390" cy="214314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928695"/>
                <a:gridCol w="928695"/>
              </a:tblGrid>
              <a:tr h="21431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15 004,4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14 876,1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57" name="Таблица 5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054447493"/>
              </p:ext>
            </p:extLst>
          </p:nvPr>
        </p:nvGraphicFramePr>
        <p:xfrm>
          <a:off x="7072330" y="5000636"/>
          <a:ext cx="1857392" cy="214314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928696"/>
                <a:gridCol w="928696"/>
              </a:tblGrid>
              <a:tr h="21431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3 261,3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3 261,3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58" name="Таблица 5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669722051"/>
              </p:ext>
            </p:extLst>
          </p:nvPr>
        </p:nvGraphicFramePr>
        <p:xfrm>
          <a:off x="7072330" y="5500702"/>
          <a:ext cx="1857388" cy="214314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928694"/>
                <a:gridCol w="928694"/>
              </a:tblGrid>
              <a:tr h="21431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300,0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0,0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59" name="Таблица 5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375933416"/>
              </p:ext>
            </p:extLst>
          </p:nvPr>
        </p:nvGraphicFramePr>
        <p:xfrm>
          <a:off x="7143768" y="6072206"/>
          <a:ext cx="1857388" cy="214314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928694"/>
                <a:gridCol w="928694"/>
              </a:tblGrid>
              <a:tr h="21431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36 194,8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29 105,5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60" name="Таблица 5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346911369"/>
              </p:ext>
            </p:extLst>
          </p:nvPr>
        </p:nvGraphicFramePr>
        <p:xfrm>
          <a:off x="7000891" y="2357429"/>
          <a:ext cx="2005086" cy="290879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996315"/>
                <a:gridCol w="1008771"/>
              </a:tblGrid>
              <a:tr h="2908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6 184,4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5 958,3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61" name="Picture 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D2D4CA"/>
              </a:clrFrom>
              <a:clrTo>
                <a:srgbClr val="D2D4C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596" y="2786058"/>
            <a:ext cx="690567" cy="51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36" name="Таблица 35"/>
          <p:cNvGraphicFramePr>
            <a:graphicFrameLocks noGrp="1"/>
          </p:cNvGraphicFramePr>
          <p:nvPr/>
        </p:nvGraphicFramePr>
        <p:xfrm>
          <a:off x="6929454" y="714356"/>
          <a:ext cx="2000296" cy="285752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1000164"/>
                <a:gridCol w="1000132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/>
                        <a:t>План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/>
                        <a:t>Исполнение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</a:tr>
            </a:tbl>
          </a:graphicData>
        </a:graphic>
      </p:graphicFrame>
      <p:sp>
        <p:nvSpPr>
          <p:cNvPr id="37" name="TextBox 20"/>
          <p:cNvSpPr txBox="1">
            <a:spLocks noChangeArrowheads="1"/>
          </p:cNvSpPr>
          <p:nvPr/>
        </p:nvSpPr>
        <p:spPr bwMode="auto">
          <a:xfrm>
            <a:off x="8072462" y="1071546"/>
            <a:ext cx="835639" cy="2615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100" dirty="0" smtClean="0">
                <a:latin typeface="Tahoma" pitchFamily="34" charset="0"/>
                <a:cs typeface="Tahoma" pitchFamily="34" charset="0"/>
              </a:rPr>
              <a:t>тыс. руб.</a:t>
            </a:r>
            <a:endParaRPr lang="ru-RU" sz="11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1428728" y="0"/>
            <a:ext cx="67151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ctr">
              <a:buNone/>
              <a:defRPr/>
            </a:pP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4.  Расходы бюджета муниципального образования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3" name="Заголовок 1"/>
          <p:cNvSpPr>
            <a:spLocks noGrp="1"/>
          </p:cNvSpPr>
          <p:nvPr>
            <p:ph type="title"/>
          </p:nvPr>
        </p:nvSpPr>
        <p:spPr>
          <a:xfrm>
            <a:off x="1000100" y="142852"/>
            <a:ext cx="5786478" cy="965207"/>
          </a:xfrm>
        </p:spPr>
        <p:txBody>
          <a:bodyPr>
            <a:noAutofit/>
          </a:bodyPr>
          <a:lstStyle/>
          <a:p>
            <a:pPr>
              <a:defRPr sz="1197" b="1" i="0" u="none" strike="noStrike" kern="1200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ru-RU" sz="1600" dirty="0" smtClean="0">
                <a:solidFill>
                  <a:srgbClr val="C00000"/>
                </a:solidFill>
              </a:rPr>
              <a:t>Исполнение по подразделам классификации расходов  бюджета  муниципального образования</a:t>
            </a:r>
            <a:br>
              <a:rPr lang="ru-RU" sz="1600" dirty="0" smtClean="0">
                <a:solidFill>
                  <a:srgbClr val="C00000"/>
                </a:solidFill>
              </a:rPr>
            </a:br>
            <a:r>
              <a:rPr lang="ru-RU" sz="1600" dirty="0" smtClean="0">
                <a:solidFill>
                  <a:srgbClr val="C00000"/>
                </a:solidFill>
              </a:rPr>
              <a:t>  Усть-Абаканский район за 2021 год</a:t>
            </a: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38679" y="6285950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ru-RU" dirty="0" smtClean="0">
                <a:solidFill>
                  <a:schemeClr val="tx1"/>
                </a:solidFill>
              </a:rPr>
              <a:t>Управление финансов и экономики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48639" y="6070028"/>
            <a:ext cx="2133600" cy="365125"/>
          </a:xfrm>
        </p:spPr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26</a:t>
            </a:fld>
            <a:endParaRPr lang="ru-RU" dirty="0"/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500034" y="1571612"/>
            <a:ext cx="2571768" cy="1000132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</a:rPr>
              <a:t>0300 </a:t>
            </a:r>
          </a:p>
          <a:p>
            <a:pPr algn="ctr">
              <a:defRPr/>
            </a:pPr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</a:rPr>
              <a:t>Национальная безопасность и правоохранительная деятельность</a:t>
            </a:r>
            <a:endParaRPr lang="ru-RU" sz="1200" b="1" dirty="0">
              <a:solidFill>
                <a:srgbClr val="002060"/>
              </a:solidFill>
              <a:latin typeface="Arial" pitchFamily="34" charset="0"/>
            </a:endParaRPr>
          </a:p>
        </p:txBody>
      </p:sp>
      <p:grpSp>
        <p:nvGrpSpPr>
          <p:cNvPr id="2" name="Группа 14"/>
          <p:cNvGrpSpPr/>
          <p:nvPr/>
        </p:nvGrpSpPr>
        <p:grpSpPr>
          <a:xfrm rot="16200000">
            <a:off x="3135261" y="1920253"/>
            <a:ext cx="1512168" cy="353198"/>
            <a:chOff x="5736496" y="2070882"/>
            <a:chExt cx="1345873" cy="215111"/>
          </a:xfrm>
        </p:grpSpPr>
        <p:cxnSp>
          <p:nvCxnSpPr>
            <p:cNvPr id="16" name="Прямая соединительная линия 15"/>
            <p:cNvCxnSpPr/>
            <p:nvPr/>
          </p:nvCxnSpPr>
          <p:spPr>
            <a:xfrm rot="10800000" flipH="1" flipV="1">
              <a:off x="5736593" y="2070882"/>
              <a:ext cx="1345776" cy="797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/>
            <p:cNvCxnSpPr/>
            <p:nvPr/>
          </p:nvCxnSpPr>
          <p:spPr>
            <a:xfrm rot="5400000">
              <a:off x="5630133" y="2178041"/>
              <a:ext cx="214314" cy="1588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Прямая соединительная линия 18"/>
            <p:cNvCxnSpPr/>
            <p:nvPr/>
          </p:nvCxnSpPr>
          <p:spPr>
            <a:xfrm rot="5400000">
              <a:off x="6974415" y="2178042"/>
              <a:ext cx="214314" cy="1588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0" name="Скругленный прямоугольник 19"/>
          <p:cNvSpPr/>
          <p:nvPr/>
        </p:nvSpPr>
        <p:spPr>
          <a:xfrm>
            <a:off x="3995936" y="1484784"/>
            <a:ext cx="3000396" cy="857256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03 09 </a:t>
            </a:r>
            <a:r>
              <a:rPr lang="ru-RU" sz="1200" b="1" dirty="0" smtClean="0">
                <a:solidFill>
                  <a:srgbClr val="002060"/>
                </a:solidFill>
              </a:rPr>
              <a:t>Защита населения и территории от  чрезвычайных ситуаций  природного и техногенного характера, гражданская оборона</a:t>
            </a:r>
            <a:endParaRPr lang="ru-RU" b="1" dirty="0">
              <a:solidFill>
                <a:srgbClr val="002060"/>
              </a:solidFill>
            </a:endParaRPr>
          </a:p>
        </p:txBody>
      </p:sp>
      <p:grpSp>
        <p:nvGrpSpPr>
          <p:cNvPr id="3" name="Группа 29"/>
          <p:cNvGrpSpPr/>
          <p:nvPr/>
        </p:nvGrpSpPr>
        <p:grpSpPr>
          <a:xfrm>
            <a:off x="3143240" y="1928802"/>
            <a:ext cx="571504" cy="339903"/>
            <a:chOff x="1488406" y="1094161"/>
            <a:chExt cx="310105" cy="339903"/>
          </a:xfrm>
        </p:grpSpPr>
        <p:sp>
          <p:nvSpPr>
            <p:cNvPr id="31" name="Стрелка вправо 30"/>
            <p:cNvSpPr/>
            <p:nvPr/>
          </p:nvSpPr>
          <p:spPr>
            <a:xfrm rot="21600000">
              <a:off x="1488406" y="1094161"/>
              <a:ext cx="310105" cy="339903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Стрелка вправо 4"/>
            <p:cNvSpPr/>
            <p:nvPr/>
          </p:nvSpPr>
          <p:spPr>
            <a:xfrm>
              <a:off x="1488406" y="1162142"/>
              <a:ext cx="217074" cy="203941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500" kern="1200"/>
            </a:p>
          </p:txBody>
        </p:sp>
      </p:grpSp>
      <p:sp>
        <p:nvSpPr>
          <p:cNvPr id="38" name="Скругленный прямоугольник 37"/>
          <p:cNvSpPr/>
          <p:nvPr/>
        </p:nvSpPr>
        <p:spPr>
          <a:xfrm>
            <a:off x="3995936" y="1052736"/>
            <a:ext cx="3000396" cy="357190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lvl="0" algn="ctr" defTabSz="533400">
              <a:lnSpc>
                <a:spcPct val="90000"/>
              </a:lnSpc>
              <a:spcAft>
                <a:spcPct val="35000"/>
              </a:spcAft>
            </a:pPr>
            <a:r>
              <a:rPr lang="ru-RU" sz="1400" b="1" dirty="0" smtClean="0">
                <a:solidFill>
                  <a:srgbClr val="002060"/>
                </a:solidFill>
              </a:rPr>
              <a:t>03 02 </a:t>
            </a:r>
            <a:r>
              <a:rPr lang="ru-RU" sz="1200" b="1" dirty="0" smtClean="0">
                <a:solidFill>
                  <a:srgbClr val="002060"/>
                </a:solidFill>
              </a:rPr>
              <a:t>Органы внутренних дел</a:t>
            </a:r>
            <a:endParaRPr lang="ru-RU" sz="1200" b="1" dirty="0">
              <a:solidFill>
                <a:srgbClr val="002060"/>
              </a:solidFill>
            </a:endParaRPr>
          </a:p>
        </p:txBody>
      </p:sp>
      <p:sp>
        <p:nvSpPr>
          <p:cNvPr id="36" name="Заголовок 1"/>
          <p:cNvSpPr txBox="1">
            <a:spLocks/>
          </p:cNvSpPr>
          <p:nvPr/>
        </p:nvSpPr>
        <p:spPr>
          <a:xfrm>
            <a:off x="495473" y="4285686"/>
            <a:ext cx="2571768" cy="1000132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</a:rPr>
              <a:t>0400</a:t>
            </a:r>
          </a:p>
          <a:p>
            <a:pPr algn="ctr">
              <a:defRPr/>
            </a:pP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</a:rPr>
              <a:t> </a:t>
            </a:r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</a:rPr>
              <a:t>Национальная экономика</a:t>
            </a:r>
            <a:endParaRPr lang="ru-RU" sz="1200" b="1" dirty="0">
              <a:solidFill>
                <a:srgbClr val="002060"/>
              </a:solidFill>
              <a:latin typeface="Arial" pitchFamily="34" charset="0"/>
            </a:endParaRPr>
          </a:p>
        </p:txBody>
      </p:sp>
      <p:grpSp>
        <p:nvGrpSpPr>
          <p:cNvPr id="4" name="Группа 14"/>
          <p:cNvGrpSpPr/>
          <p:nvPr/>
        </p:nvGrpSpPr>
        <p:grpSpPr>
          <a:xfrm rot="16200000">
            <a:off x="2565961" y="4571858"/>
            <a:ext cx="2501175" cy="214318"/>
            <a:chOff x="2241363" y="2070880"/>
            <a:chExt cx="4706576" cy="215112"/>
          </a:xfrm>
        </p:grpSpPr>
        <p:cxnSp>
          <p:nvCxnSpPr>
            <p:cNvPr id="41" name="Прямая соединительная линия 40"/>
            <p:cNvCxnSpPr/>
            <p:nvPr/>
          </p:nvCxnSpPr>
          <p:spPr>
            <a:xfrm rot="10800000" flipH="1" flipV="1">
              <a:off x="2241457" y="2070880"/>
              <a:ext cx="4704986" cy="1594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2" name="Прямая соединительная линия 41"/>
            <p:cNvCxnSpPr/>
            <p:nvPr/>
          </p:nvCxnSpPr>
          <p:spPr>
            <a:xfrm rot="5400000">
              <a:off x="2135000" y="2178040"/>
              <a:ext cx="214314" cy="1588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6" name="Прямая соединительная линия 45"/>
            <p:cNvCxnSpPr/>
            <p:nvPr/>
          </p:nvCxnSpPr>
          <p:spPr>
            <a:xfrm rot="5400000">
              <a:off x="5630133" y="2178040"/>
              <a:ext cx="214314" cy="1588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50" name="Прямая соединительная линия 49"/>
            <p:cNvCxnSpPr/>
            <p:nvPr/>
          </p:nvCxnSpPr>
          <p:spPr>
            <a:xfrm rot="5400000">
              <a:off x="6839987" y="2178041"/>
              <a:ext cx="214315" cy="1588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51" name="Скругленный прямоугольник 50"/>
          <p:cNvSpPr/>
          <p:nvPr/>
        </p:nvSpPr>
        <p:spPr>
          <a:xfrm>
            <a:off x="3995936" y="3857058"/>
            <a:ext cx="2928958" cy="500066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04 05 </a:t>
            </a:r>
            <a:r>
              <a:rPr lang="ru-RU" sz="1200" b="1" dirty="0" smtClean="0">
                <a:solidFill>
                  <a:srgbClr val="002060"/>
                </a:solidFill>
              </a:rPr>
              <a:t>Сельское хозяйство и рыболовство</a:t>
            </a:r>
          </a:p>
          <a:p>
            <a:pPr algn="ctr"/>
            <a:endParaRPr lang="ru-RU" b="1" dirty="0">
              <a:solidFill>
                <a:srgbClr val="002060"/>
              </a:solidFill>
            </a:endParaRPr>
          </a:p>
        </p:txBody>
      </p:sp>
      <p:cxnSp>
        <p:nvCxnSpPr>
          <p:cNvPr id="52" name="Прямая соединительная линия 51"/>
          <p:cNvCxnSpPr/>
          <p:nvPr/>
        </p:nvCxnSpPr>
        <p:spPr>
          <a:xfrm>
            <a:off x="3710184" y="4714314"/>
            <a:ext cx="213523" cy="844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3" name="Прямая соединительная линия 52"/>
          <p:cNvCxnSpPr/>
          <p:nvPr/>
        </p:nvCxnSpPr>
        <p:spPr>
          <a:xfrm>
            <a:off x="3710184" y="5285818"/>
            <a:ext cx="213523" cy="844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4" name="Скругленный прямоугольник 53"/>
          <p:cNvSpPr/>
          <p:nvPr/>
        </p:nvSpPr>
        <p:spPr>
          <a:xfrm>
            <a:off x="3995936" y="3356992"/>
            <a:ext cx="2928958" cy="357190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lvl="0" algn="ctr" defTabSz="533400">
              <a:lnSpc>
                <a:spcPct val="90000"/>
              </a:lnSpc>
              <a:spcAft>
                <a:spcPct val="35000"/>
              </a:spcAft>
            </a:pPr>
            <a:r>
              <a:rPr lang="ru-RU" sz="1400" b="1" dirty="0" smtClean="0">
                <a:solidFill>
                  <a:srgbClr val="002060"/>
                </a:solidFill>
              </a:rPr>
              <a:t>04 01 </a:t>
            </a:r>
            <a:r>
              <a:rPr lang="ru-RU" sz="1200" b="1" dirty="0" smtClean="0">
                <a:solidFill>
                  <a:srgbClr val="002060"/>
                </a:solidFill>
              </a:rPr>
              <a:t>Общеэкономические вопросы</a:t>
            </a:r>
            <a:endParaRPr lang="ru-RU" sz="1200" b="1" dirty="0">
              <a:solidFill>
                <a:srgbClr val="002060"/>
              </a:solidFill>
            </a:endParaRPr>
          </a:p>
        </p:txBody>
      </p:sp>
      <p:sp>
        <p:nvSpPr>
          <p:cNvPr id="55" name="Скругленный прямоугольник 54"/>
          <p:cNvSpPr/>
          <p:nvPr/>
        </p:nvSpPr>
        <p:spPr>
          <a:xfrm>
            <a:off x="3995936" y="4500000"/>
            <a:ext cx="2928958" cy="428628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t"/>
            <a:r>
              <a:rPr lang="ru-RU" sz="1400" b="1" dirty="0" smtClean="0">
                <a:solidFill>
                  <a:srgbClr val="002060"/>
                </a:solidFill>
              </a:rPr>
              <a:t>04 08 </a:t>
            </a:r>
            <a:r>
              <a:rPr lang="ru-RU" sz="1200" b="1" dirty="0" smtClean="0">
                <a:solidFill>
                  <a:srgbClr val="002060"/>
                </a:solidFill>
              </a:rPr>
              <a:t>Автомобильный транспорт</a:t>
            </a:r>
            <a:endParaRPr lang="ru-RU" sz="1200" b="1" dirty="0">
              <a:solidFill>
                <a:srgbClr val="002060"/>
              </a:solidFill>
            </a:endParaRPr>
          </a:p>
        </p:txBody>
      </p:sp>
      <p:sp>
        <p:nvSpPr>
          <p:cNvPr id="56" name="Скругленный прямоугольник 55"/>
          <p:cNvSpPr/>
          <p:nvPr/>
        </p:nvSpPr>
        <p:spPr>
          <a:xfrm>
            <a:off x="3995936" y="5071504"/>
            <a:ext cx="2928958" cy="500066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04 09 </a:t>
            </a:r>
            <a:r>
              <a:rPr lang="ru-RU" sz="1200" b="1" dirty="0" smtClean="0">
                <a:solidFill>
                  <a:srgbClr val="002060"/>
                </a:solidFill>
              </a:rPr>
              <a:t>Дорожное хозяйство (дорожные фонды)</a:t>
            </a:r>
          </a:p>
          <a:p>
            <a:pPr algn="ctr"/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59" name="Скругленный прямоугольник 58"/>
          <p:cNvSpPr/>
          <p:nvPr/>
        </p:nvSpPr>
        <p:spPr>
          <a:xfrm>
            <a:off x="3995936" y="5714446"/>
            <a:ext cx="2928958" cy="490542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t"/>
            <a:r>
              <a:rPr lang="ru-RU" sz="1400" b="1" dirty="0" smtClean="0">
                <a:solidFill>
                  <a:srgbClr val="002060"/>
                </a:solidFill>
              </a:rPr>
              <a:t>04 12 </a:t>
            </a:r>
            <a:r>
              <a:rPr lang="ru-RU" sz="1200" b="1" dirty="0" smtClean="0">
                <a:solidFill>
                  <a:srgbClr val="002060"/>
                </a:solidFill>
              </a:rPr>
              <a:t>Другие вопросы в области национальной экономики      </a:t>
            </a:r>
            <a:endParaRPr lang="ru-RU" sz="1200" b="1" dirty="0">
              <a:solidFill>
                <a:srgbClr val="002060"/>
              </a:solidFill>
            </a:endParaRPr>
          </a:p>
        </p:txBody>
      </p:sp>
      <p:grpSp>
        <p:nvGrpSpPr>
          <p:cNvPr id="5" name="Группа 29"/>
          <p:cNvGrpSpPr/>
          <p:nvPr/>
        </p:nvGrpSpPr>
        <p:grpSpPr>
          <a:xfrm>
            <a:off x="3138680" y="4785752"/>
            <a:ext cx="571504" cy="339903"/>
            <a:chOff x="1488406" y="1094161"/>
            <a:chExt cx="310105" cy="339903"/>
          </a:xfrm>
        </p:grpSpPr>
        <p:sp>
          <p:nvSpPr>
            <p:cNvPr id="66" name="Стрелка вправо 65"/>
            <p:cNvSpPr/>
            <p:nvPr/>
          </p:nvSpPr>
          <p:spPr>
            <a:xfrm rot="21600000">
              <a:off x="1488406" y="1094161"/>
              <a:ext cx="310105" cy="339903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</p:sp>
        <p:sp>
          <p:nvSpPr>
            <p:cNvPr id="67" name="Стрелка вправо 4"/>
            <p:cNvSpPr/>
            <p:nvPr/>
          </p:nvSpPr>
          <p:spPr>
            <a:xfrm>
              <a:off x="1488406" y="1162142"/>
              <a:ext cx="217074" cy="203941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500" kern="1200"/>
            </a:p>
          </p:txBody>
        </p:sp>
      </p:grpSp>
      <p:graphicFrame>
        <p:nvGraphicFramePr>
          <p:cNvPr id="74" name="Таблица 7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374855854"/>
              </p:ext>
            </p:extLst>
          </p:nvPr>
        </p:nvGraphicFramePr>
        <p:xfrm>
          <a:off x="7092280" y="1052736"/>
          <a:ext cx="1920006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954039"/>
                <a:gridCol w="965967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10,8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9,8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75" name="Таблица 7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729511192"/>
              </p:ext>
            </p:extLst>
          </p:nvPr>
        </p:nvGraphicFramePr>
        <p:xfrm>
          <a:off x="7092280" y="1700808"/>
          <a:ext cx="1920006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954039"/>
                <a:gridCol w="965967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437,9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429,8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76" name="Таблица 7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012358261"/>
              </p:ext>
            </p:extLst>
          </p:nvPr>
        </p:nvGraphicFramePr>
        <p:xfrm>
          <a:off x="7092280" y="3429000"/>
          <a:ext cx="1920005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954039"/>
                <a:gridCol w="965966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7 857,1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7 663,9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77" name="Таблица 7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148924267"/>
              </p:ext>
            </p:extLst>
          </p:nvPr>
        </p:nvGraphicFramePr>
        <p:xfrm>
          <a:off x="7076590" y="3999934"/>
          <a:ext cx="1920005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954039"/>
                <a:gridCol w="965966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4 711,7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4 364,1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78" name="Таблица 7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925279655"/>
              </p:ext>
            </p:extLst>
          </p:nvPr>
        </p:nvGraphicFramePr>
        <p:xfrm>
          <a:off x="7020272" y="4509120"/>
          <a:ext cx="1920005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954039"/>
                <a:gridCol w="965966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858,5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846,9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79" name="Таблица 7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144597591"/>
              </p:ext>
            </p:extLst>
          </p:nvPr>
        </p:nvGraphicFramePr>
        <p:xfrm>
          <a:off x="7092280" y="5157192"/>
          <a:ext cx="1920005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954039"/>
                <a:gridCol w="965966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41</a:t>
                      </a:r>
                      <a:r>
                        <a:rPr lang="ru-RU" sz="1200" b="1" baseline="0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 701,7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37 695,9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80" name="Таблица 7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462664685"/>
              </p:ext>
            </p:extLst>
          </p:nvPr>
        </p:nvGraphicFramePr>
        <p:xfrm>
          <a:off x="7092280" y="5805264"/>
          <a:ext cx="1920005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954039"/>
                <a:gridCol w="965966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5 196,5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5 164,9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pic>
        <p:nvPicPr>
          <p:cNvPr id="8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5786" y="1428736"/>
            <a:ext cx="500066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1225" y="4214248"/>
            <a:ext cx="714380" cy="574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60" name="Таблица 59"/>
          <p:cNvGraphicFramePr>
            <a:graphicFrameLocks noGrp="1"/>
          </p:cNvGraphicFramePr>
          <p:nvPr/>
        </p:nvGraphicFramePr>
        <p:xfrm>
          <a:off x="6948264" y="476672"/>
          <a:ext cx="2000296" cy="285752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1000164"/>
                <a:gridCol w="1000132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/>
                        <a:t>План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/>
                        <a:t>Исполнение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</a:tr>
            </a:tbl>
          </a:graphicData>
        </a:graphic>
      </p:graphicFrame>
      <p:sp>
        <p:nvSpPr>
          <p:cNvPr id="61" name="TextBox 20"/>
          <p:cNvSpPr txBox="1">
            <a:spLocks noChangeArrowheads="1"/>
          </p:cNvSpPr>
          <p:nvPr/>
        </p:nvSpPr>
        <p:spPr bwMode="auto">
          <a:xfrm>
            <a:off x="8100392" y="764704"/>
            <a:ext cx="835639" cy="2615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100" dirty="0" smtClean="0">
                <a:latin typeface="Tahoma" pitchFamily="34" charset="0"/>
                <a:cs typeface="Tahoma" pitchFamily="34" charset="0"/>
              </a:rPr>
              <a:t>тыс. руб.</a:t>
            </a:r>
            <a:endParaRPr lang="ru-RU" sz="11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1428728" y="0"/>
            <a:ext cx="67151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ctr">
              <a:buNone/>
              <a:defRPr/>
            </a:pP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4.  Расходы бюджета муниципального образования</a:t>
            </a:r>
          </a:p>
        </p:txBody>
      </p:sp>
      <p:cxnSp>
        <p:nvCxnSpPr>
          <p:cNvPr id="45" name="Прямая соединительная линия 44"/>
          <p:cNvCxnSpPr/>
          <p:nvPr/>
        </p:nvCxnSpPr>
        <p:spPr>
          <a:xfrm>
            <a:off x="3707904" y="1916832"/>
            <a:ext cx="288032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8" name="Скругленный прямоугольник 47"/>
          <p:cNvSpPr/>
          <p:nvPr/>
        </p:nvSpPr>
        <p:spPr>
          <a:xfrm>
            <a:off x="3995936" y="2420888"/>
            <a:ext cx="3000396" cy="792088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lvl="0" algn="ctr" defTabSz="533400">
              <a:lnSpc>
                <a:spcPct val="90000"/>
              </a:lnSpc>
              <a:spcAft>
                <a:spcPct val="35000"/>
              </a:spcAft>
            </a:pPr>
            <a:r>
              <a:rPr lang="ru-RU" sz="1400" b="1" dirty="0" smtClean="0">
                <a:solidFill>
                  <a:srgbClr val="002060"/>
                </a:solidFill>
              </a:rPr>
              <a:t>03 10 </a:t>
            </a:r>
            <a:r>
              <a:rPr lang="ru-RU" sz="1200" b="1" dirty="0" smtClean="0">
                <a:solidFill>
                  <a:srgbClr val="002060"/>
                </a:solidFill>
              </a:rPr>
              <a:t>Защита населения и территории от чрезвычайных ситуаций природного и техногенного характера, пожарная безопасность</a:t>
            </a:r>
            <a:endParaRPr lang="ru-RU" sz="1200" b="1" dirty="0">
              <a:solidFill>
                <a:srgbClr val="002060"/>
              </a:solidFill>
            </a:endParaRPr>
          </a:p>
        </p:txBody>
      </p:sp>
      <p:graphicFrame>
        <p:nvGraphicFramePr>
          <p:cNvPr id="49" name="Таблица 4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729511192"/>
              </p:ext>
            </p:extLst>
          </p:nvPr>
        </p:nvGraphicFramePr>
        <p:xfrm>
          <a:off x="7092280" y="2636912"/>
          <a:ext cx="1920006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954039"/>
                <a:gridCol w="965967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r>
                        <a:rPr lang="ru-RU" sz="1200" b="1" baseline="0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 933,9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2 904,7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" name="Заголовок 1"/>
          <p:cNvSpPr>
            <a:spLocks noGrp="1"/>
          </p:cNvSpPr>
          <p:nvPr>
            <p:ph type="title"/>
          </p:nvPr>
        </p:nvSpPr>
        <p:spPr>
          <a:xfrm>
            <a:off x="1000100" y="285728"/>
            <a:ext cx="5786478" cy="965207"/>
          </a:xfrm>
        </p:spPr>
        <p:txBody>
          <a:bodyPr>
            <a:noAutofit/>
          </a:bodyPr>
          <a:lstStyle/>
          <a:p>
            <a:pPr>
              <a:defRPr sz="1197" b="1" i="0" u="none" strike="noStrike" kern="1200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ru-RU" sz="1600" dirty="0" smtClean="0">
                <a:solidFill>
                  <a:srgbClr val="C00000"/>
                </a:solidFill>
              </a:rPr>
              <a:t>Исполнение по подразделам классификации расходов  бюджета  муниципального образования  </a:t>
            </a:r>
            <a:br>
              <a:rPr lang="ru-RU" sz="1600" dirty="0" smtClean="0">
                <a:solidFill>
                  <a:srgbClr val="C00000"/>
                </a:solidFill>
              </a:rPr>
            </a:br>
            <a:r>
              <a:rPr lang="ru-RU" sz="1600" dirty="0" smtClean="0">
                <a:solidFill>
                  <a:srgbClr val="C00000"/>
                </a:solidFill>
              </a:rPr>
              <a:t>Усть-Абаканский район за 2021 год</a:t>
            </a: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>
                <a:solidFill>
                  <a:schemeClr val="tx1"/>
                </a:solidFill>
              </a:rPr>
              <a:t>Управление финансов и экономики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27</a:t>
            </a:fld>
            <a:endParaRPr lang="ru-RU" dirty="0"/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539552" y="1412776"/>
            <a:ext cx="2571768" cy="1000132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</a:rPr>
              <a:t>0500</a:t>
            </a:r>
          </a:p>
          <a:p>
            <a:pPr algn="ctr">
              <a:defRPr/>
            </a:pP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</a:rPr>
              <a:t> </a:t>
            </a:r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</a:rPr>
              <a:t>Жилищно-коммунальное хозяйство</a:t>
            </a:r>
            <a:endParaRPr lang="ru-RU" sz="1200" b="1" dirty="0">
              <a:solidFill>
                <a:srgbClr val="002060"/>
              </a:solidFill>
              <a:latin typeface="Arial" pitchFamily="34" charset="0"/>
            </a:endParaRPr>
          </a:p>
        </p:txBody>
      </p:sp>
      <p:grpSp>
        <p:nvGrpSpPr>
          <p:cNvPr id="2" name="Группа 14"/>
          <p:cNvGrpSpPr/>
          <p:nvPr/>
        </p:nvGrpSpPr>
        <p:grpSpPr>
          <a:xfrm rot="16200000">
            <a:off x="3319842" y="1888810"/>
            <a:ext cx="1280185" cy="360038"/>
            <a:chOff x="4797087" y="2066909"/>
            <a:chExt cx="2419707" cy="219084"/>
          </a:xfrm>
        </p:grpSpPr>
        <p:cxnSp>
          <p:nvCxnSpPr>
            <p:cNvPr id="16" name="Прямая соединительная линия 15"/>
            <p:cNvCxnSpPr/>
            <p:nvPr/>
          </p:nvCxnSpPr>
          <p:spPr>
            <a:xfrm rot="10800000" flipH="1" flipV="1">
              <a:off x="4797087" y="2071677"/>
              <a:ext cx="2418119" cy="1588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/>
            <p:cNvCxnSpPr/>
            <p:nvPr/>
          </p:nvCxnSpPr>
          <p:spPr>
            <a:xfrm rot="5400000">
              <a:off x="4687546" y="2176451"/>
              <a:ext cx="219084" cy="0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Прямая соединительная линия 18"/>
            <p:cNvCxnSpPr/>
            <p:nvPr/>
          </p:nvCxnSpPr>
          <p:spPr>
            <a:xfrm rot="5400000">
              <a:off x="7108843" y="2178041"/>
              <a:ext cx="214314" cy="1588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0" name="Скругленный прямоугольник 19"/>
          <p:cNvSpPr/>
          <p:nvPr/>
        </p:nvSpPr>
        <p:spPr>
          <a:xfrm>
            <a:off x="3995936" y="1772816"/>
            <a:ext cx="2928958" cy="428628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05 03 </a:t>
            </a:r>
            <a:r>
              <a:rPr lang="ru-RU" sz="1200" b="1" dirty="0" smtClean="0">
                <a:solidFill>
                  <a:srgbClr val="002060"/>
                </a:solidFill>
              </a:rPr>
              <a:t>Благоустройство</a:t>
            </a:r>
            <a:endParaRPr lang="ru-RU" b="1" dirty="0">
              <a:solidFill>
                <a:srgbClr val="002060"/>
              </a:solidFill>
            </a:endParaRPr>
          </a:p>
        </p:txBody>
      </p:sp>
      <p:grpSp>
        <p:nvGrpSpPr>
          <p:cNvPr id="3" name="Группа 29"/>
          <p:cNvGrpSpPr/>
          <p:nvPr/>
        </p:nvGrpSpPr>
        <p:grpSpPr>
          <a:xfrm>
            <a:off x="3203848" y="1700808"/>
            <a:ext cx="571504" cy="339903"/>
            <a:chOff x="1488406" y="1094161"/>
            <a:chExt cx="310105" cy="339903"/>
          </a:xfrm>
        </p:grpSpPr>
        <p:sp>
          <p:nvSpPr>
            <p:cNvPr id="31" name="Стрелка вправо 30"/>
            <p:cNvSpPr/>
            <p:nvPr/>
          </p:nvSpPr>
          <p:spPr>
            <a:xfrm rot="21600000">
              <a:off x="1488406" y="1094161"/>
              <a:ext cx="310105" cy="339903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Стрелка вправо 4"/>
            <p:cNvSpPr/>
            <p:nvPr/>
          </p:nvSpPr>
          <p:spPr>
            <a:xfrm>
              <a:off x="1488406" y="1162142"/>
              <a:ext cx="217074" cy="203941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500" kern="1200"/>
            </a:p>
          </p:txBody>
        </p:sp>
      </p:grpSp>
      <p:sp>
        <p:nvSpPr>
          <p:cNvPr id="38" name="Скругленный прямоугольник 37"/>
          <p:cNvSpPr/>
          <p:nvPr/>
        </p:nvSpPr>
        <p:spPr>
          <a:xfrm>
            <a:off x="4000496" y="1214422"/>
            <a:ext cx="2928958" cy="428628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lvl="0" algn="ctr" defTabSz="533400">
              <a:lnSpc>
                <a:spcPct val="90000"/>
              </a:lnSpc>
              <a:spcAft>
                <a:spcPct val="35000"/>
              </a:spcAft>
            </a:pPr>
            <a:r>
              <a:rPr lang="ru-RU" sz="1400" b="1" dirty="0" smtClean="0">
                <a:solidFill>
                  <a:srgbClr val="002060"/>
                </a:solidFill>
              </a:rPr>
              <a:t>05 01 </a:t>
            </a:r>
            <a:r>
              <a:rPr lang="ru-RU" sz="1200" b="1" dirty="0" smtClean="0">
                <a:solidFill>
                  <a:srgbClr val="002060"/>
                </a:solidFill>
              </a:rPr>
              <a:t>Коммунальное хозяйство</a:t>
            </a:r>
            <a:endParaRPr lang="ru-RU" sz="1200" b="1" dirty="0">
              <a:solidFill>
                <a:srgbClr val="002060"/>
              </a:solidFill>
            </a:endParaRPr>
          </a:p>
        </p:txBody>
      </p:sp>
      <p:sp>
        <p:nvSpPr>
          <p:cNvPr id="29" name="Заголовок 1"/>
          <p:cNvSpPr txBox="1">
            <a:spLocks/>
          </p:cNvSpPr>
          <p:nvPr/>
        </p:nvSpPr>
        <p:spPr>
          <a:xfrm>
            <a:off x="571472" y="4214818"/>
            <a:ext cx="2571768" cy="1000132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</a:rPr>
              <a:t>0700</a:t>
            </a:r>
          </a:p>
          <a:p>
            <a:pPr algn="ctr">
              <a:defRPr/>
            </a:pP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</a:rPr>
              <a:t> </a:t>
            </a:r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</a:rPr>
              <a:t>Образование</a:t>
            </a:r>
            <a:endParaRPr lang="ru-RU" sz="1200" b="1" dirty="0">
              <a:solidFill>
                <a:srgbClr val="002060"/>
              </a:solidFill>
              <a:latin typeface="Arial" pitchFamily="34" charset="0"/>
            </a:endParaRPr>
          </a:p>
        </p:txBody>
      </p:sp>
      <p:grpSp>
        <p:nvGrpSpPr>
          <p:cNvPr id="4" name="Группа 14"/>
          <p:cNvGrpSpPr/>
          <p:nvPr/>
        </p:nvGrpSpPr>
        <p:grpSpPr>
          <a:xfrm rot="16200000">
            <a:off x="2447764" y="4545124"/>
            <a:ext cx="2880320" cy="216024"/>
            <a:chOff x="2242952" y="2071677"/>
            <a:chExt cx="4973842" cy="214315"/>
          </a:xfrm>
        </p:grpSpPr>
        <p:cxnSp>
          <p:nvCxnSpPr>
            <p:cNvPr id="33" name="Прямая соединительная линия 32"/>
            <p:cNvCxnSpPr/>
            <p:nvPr/>
          </p:nvCxnSpPr>
          <p:spPr>
            <a:xfrm rot="10800000" flipH="1" flipV="1">
              <a:off x="2242952" y="2071677"/>
              <a:ext cx="4972254" cy="1588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6" name="Прямая соединительная линия 35"/>
            <p:cNvCxnSpPr/>
            <p:nvPr/>
          </p:nvCxnSpPr>
          <p:spPr>
            <a:xfrm rot="5400000">
              <a:off x="6238420" y="2178040"/>
              <a:ext cx="214314" cy="1589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Прямая соединительная линия 36"/>
            <p:cNvCxnSpPr/>
            <p:nvPr/>
          </p:nvCxnSpPr>
          <p:spPr>
            <a:xfrm rot="5400000">
              <a:off x="7108843" y="2178041"/>
              <a:ext cx="214314" cy="1588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1" name="Скругленный прямоугольник 40"/>
          <p:cNvSpPr/>
          <p:nvPr/>
        </p:nvSpPr>
        <p:spPr>
          <a:xfrm>
            <a:off x="3995936" y="3568456"/>
            <a:ext cx="2928958" cy="357190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07 02 </a:t>
            </a:r>
            <a:r>
              <a:rPr lang="ru-RU" sz="1200" b="1" dirty="0" smtClean="0">
                <a:solidFill>
                  <a:srgbClr val="002060"/>
                </a:solidFill>
              </a:rPr>
              <a:t>Общее образование</a:t>
            </a:r>
            <a:endParaRPr lang="ru-RU" b="1" dirty="0">
              <a:solidFill>
                <a:srgbClr val="002060"/>
              </a:solidFill>
            </a:endParaRPr>
          </a:p>
        </p:txBody>
      </p:sp>
      <p:grpSp>
        <p:nvGrpSpPr>
          <p:cNvPr id="5" name="Группа 29"/>
          <p:cNvGrpSpPr/>
          <p:nvPr/>
        </p:nvGrpSpPr>
        <p:grpSpPr>
          <a:xfrm>
            <a:off x="3203848" y="4653136"/>
            <a:ext cx="571504" cy="339903"/>
            <a:chOff x="1488406" y="1094161"/>
            <a:chExt cx="310105" cy="339903"/>
          </a:xfrm>
        </p:grpSpPr>
        <p:sp>
          <p:nvSpPr>
            <p:cNvPr id="46" name="Стрелка вправо 45"/>
            <p:cNvSpPr/>
            <p:nvPr/>
          </p:nvSpPr>
          <p:spPr>
            <a:xfrm rot="21600000">
              <a:off x="1488406" y="1094161"/>
              <a:ext cx="310105" cy="339903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</p:sp>
        <p:sp>
          <p:nvSpPr>
            <p:cNvPr id="50" name="Стрелка вправо 4"/>
            <p:cNvSpPr/>
            <p:nvPr/>
          </p:nvSpPr>
          <p:spPr>
            <a:xfrm>
              <a:off x="1488406" y="1162142"/>
              <a:ext cx="217074" cy="203941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500" kern="1200"/>
            </a:p>
          </p:txBody>
        </p:sp>
      </p:grpSp>
      <p:cxnSp>
        <p:nvCxnSpPr>
          <p:cNvPr id="51" name="Прямая соединительная линия 50"/>
          <p:cNvCxnSpPr/>
          <p:nvPr/>
        </p:nvCxnSpPr>
        <p:spPr>
          <a:xfrm>
            <a:off x="3779912" y="4221088"/>
            <a:ext cx="213523" cy="844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2" name="Скругленный прямоугольник 51"/>
          <p:cNvSpPr/>
          <p:nvPr/>
        </p:nvSpPr>
        <p:spPr>
          <a:xfrm>
            <a:off x="3995936" y="3068960"/>
            <a:ext cx="2928958" cy="357190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lvl="0" algn="ctr" defTabSz="533400">
              <a:lnSpc>
                <a:spcPct val="90000"/>
              </a:lnSpc>
              <a:spcAft>
                <a:spcPct val="35000"/>
              </a:spcAft>
            </a:pPr>
            <a:r>
              <a:rPr lang="ru-RU" sz="1400" b="1" dirty="0" smtClean="0">
                <a:solidFill>
                  <a:srgbClr val="002060"/>
                </a:solidFill>
              </a:rPr>
              <a:t>07 01 </a:t>
            </a:r>
            <a:r>
              <a:rPr lang="ru-RU" sz="1200" b="1" dirty="0" smtClean="0">
                <a:solidFill>
                  <a:srgbClr val="002060"/>
                </a:solidFill>
              </a:rPr>
              <a:t>Дошкольное образование</a:t>
            </a:r>
            <a:endParaRPr lang="ru-RU" sz="1200" b="1" dirty="0">
              <a:solidFill>
                <a:srgbClr val="002060"/>
              </a:solidFill>
            </a:endParaRPr>
          </a:p>
        </p:txBody>
      </p:sp>
      <p:sp>
        <p:nvSpPr>
          <p:cNvPr id="53" name="Скругленный прямоугольник 52"/>
          <p:cNvSpPr/>
          <p:nvPr/>
        </p:nvSpPr>
        <p:spPr>
          <a:xfrm>
            <a:off x="3995936" y="4437112"/>
            <a:ext cx="2928958" cy="714380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07 05 </a:t>
            </a:r>
            <a:r>
              <a:rPr lang="ru-RU" sz="1200" b="1" dirty="0" smtClean="0">
                <a:solidFill>
                  <a:srgbClr val="002060"/>
                </a:solidFill>
              </a:rPr>
              <a:t>Профессиональная подготовка, переподготовка и повышение квалификации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54" name="Скругленный прямоугольник 53"/>
          <p:cNvSpPr/>
          <p:nvPr/>
        </p:nvSpPr>
        <p:spPr>
          <a:xfrm>
            <a:off x="3995936" y="5229200"/>
            <a:ext cx="2928958" cy="500066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07 07 </a:t>
            </a:r>
            <a:r>
              <a:rPr lang="ru-RU" sz="1200" b="1" dirty="0" smtClean="0">
                <a:solidFill>
                  <a:srgbClr val="002060"/>
                </a:solidFill>
              </a:rPr>
              <a:t>Молодежная политика и оздоровление детей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55" name="Скругленный прямоугольник 54"/>
          <p:cNvSpPr/>
          <p:nvPr/>
        </p:nvSpPr>
        <p:spPr>
          <a:xfrm>
            <a:off x="3995936" y="5877272"/>
            <a:ext cx="2928958" cy="500066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07 09 </a:t>
            </a:r>
            <a:r>
              <a:rPr lang="ru-RU" sz="1200" b="1" dirty="0" smtClean="0">
                <a:solidFill>
                  <a:srgbClr val="002060"/>
                </a:solidFill>
              </a:rPr>
              <a:t>Другие вопросы в области образования</a:t>
            </a:r>
            <a:endParaRPr lang="ru-RU" b="1" dirty="0">
              <a:solidFill>
                <a:srgbClr val="002060"/>
              </a:solidFill>
            </a:endParaRPr>
          </a:p>
        </p:txBody>
      </p:sp>
      <p:cxnSp>
        <p:nvCxnSpPr>
          <p:cNvPr id="58" name="Прямая соединительная линия 57"/>
          <p:cNvCxnSpPr/>
          <p:nvPr/>
        </p:nvCxnSpPr>
        <p:spPr>
          <a:xfrm>
            <a:off x="3779912" y="5517232"/>
            <a:ext cx="213523" cy="844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/>
          <p:cNvCxnSpPr/>
          <p:nvPr/>
        </p:nvCxnSpPr>
        <p:spPr>
          <a:xfrm>
            <a:off x="3779912" y="6093296"/>
            <a:ext cx="213523" cy="844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aphicFrame>
        <p:nvGraphicFramePr>
          <p:cNvPr id="61" name="Таблица 6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959915688"/>
              </p:ext>
            </p:extLst>
          </p:nvPr>
        </p:nvGraphicFramePr>
        <p:xfrm>
          <a:off x="7081150" y="1357298"/>
          <a:ext cx="1848568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918542"/>
                <a:gridCol w="930026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13 853,5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10 550,7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62" name="Таблица 6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101671155"/>
              </p:ext>
            </p:extLst>
          </p:nvPr>
        </p:nvGraphicFramePr>
        <p:xfrm>
          <a:off x="7081150" y="1928802"/>
          <a:ext cx="1848568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918542"/>
                <a:gridCol w="930026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19,2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19,2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63" name="Таблица 6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852999444"/>
              </p:ext>
            </p:extLst>
          </p:nvPr>
        </p:nvGraphicFramePr>
        <p:xfrm>
          <a:off x="7020272" y="5373216"/>
          <a:ext cx="1848568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918542"/>
                <a:gridCol w="930026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8 857,4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5 753,9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64" name="Таблица 6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539115364"/>
              </p:ext>
            </p:extLst>
          </p:nvPr>
        </p:nvGraphicFramePr>
        <p:xfrm>
          <a:off x="7020272" y="6021288"/>
          <a:ext cx="1848568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918542"/>
                <a:gridCol w="930026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41 687,1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39 116,3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66" name="Таблица 6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460207448"/>
              </p:ext>
            </p:extLst>
          </p:nvPr>
        </p:nvGraphicFramePr>
        <p:xfrm>
          <a:off x="7011452" y="3018612"/>
          <a:ext cx="1857388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928694"/>
                <a:gridCol w="928694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189 584,8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184 607,5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67" name="Таблица 6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70731031"/>
              </p:ext>
            </p:extLst>
          </p:nvPr>
        </p:nvGraphicFramePr>
        <p:xfrm>
          <a:off x="7020272" y="3573016"/>
          <a:ext cx="1857388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922925"/>
                <a:gridCol w="934463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911 107,3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875 213,0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68" name="Таблица 6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333436602"/>
              </p:ext>
            </p:extLst>
          </p:nvPr>
        </p:nvGraphicFramePr>
        <p:xfrm>
          <a:off x="7020272" y="4653136"/>
          <a:ext cx="1848568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918542"/>
                <a:gridCol w="930026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201,5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201,1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pic>
        <p:nvPicPr>
          <p:cNvPr id="6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6742" y="1269900"/>
            <a:ext cx="677816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0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00100" y="4143380"/>
            <a:ext cx="579330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47" name="Таблица 46"/>
          <p:cNvGraphicFramePr>
            <a:graphicFrameLocks noGrp="1"/>
          </p:cNvGraphicFramePr>
          <p:nvPr/>
        </p:nvGraphicFramePr>
        <p:xfrm>
          <a:off x="6929454" y="714356"/>
          <a:ext cx="2000296" cy="285752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1000164"/>
                <a:gridCol w="1000132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/>
                        <a:t>План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/>
                        <a:t>Исполнение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</a:tr>
            </a:tbl>
          </a:graphicData>
        </a:graphic>
      </p:graphicFrame>
      <p:sp>
        <p:nvSpPr>
          <p:cNvPr id="45" name="TextBox 20"/>
          <p:cNvSpPr txBox="1">
            <a:spLocks noChangeArrowheads="1"/>
          </p:cNvSpPr>
          <p:nvPr/>
        </p:nvSpPr>
        <p:spPr bwMode="auto">
          <a:xfrm>
            <a:off x="8072462" y="1000108"/>
            <a:ext cx="835639" cy="2615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100" dirty="0" smtClean="0">
                <a:latin typeface="Tahoma" pitchFamily="34" charset="0"/>
                <a:cs typeface="Tahoma" pitchFamily="34" charset="0"/>
              </a:rPr>
              <a:t>тыс. руб.</a:t>
            </a:r>
            <a:endParaRPr lang="ru-RU" sz="11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1428728" y="0"/>
            <a:ext cx="67151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ctr">
              <a:buNone/>
              <a:defRPr/>
            </a:pP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4.  Расходы бюджета муниципального образования</a:t>
            </a:r>
          </a:p>
        </p:txBody>
      </p:sp>
      <p:sp>
        <p:nvSpPr>
          <p:cNvPr id="71" name="Скругленный прямоугольник 70"/>
          <p:cNvSpPr/>
          <p:nvPr/>
        </p:nvSpPr>
        <p:spPr>
          <a:xfrm>
            <a:off x="3995936" y="4005064"/>
            <a:ext cx="2928958" cy="357190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07 03 </a:t>
            </a:r>
            <a:r>
              <a:rPr lang="ru-RU" sz="1200" b="1" dirty="0" smtClean="0">
                <a:solidFill>
                  <a:srgbClr val="002060"/>
                </a:solidFill>
              </a:rPr>
              <a:t>Дополнительное образование</a:t>
            </a:r>
            <a:endParaRPr lang="ru-RU" sz="1200" b="1" dirty="0">
              <a:solidFill>
                <a:srgbClr val="002060"/>
              </a:solidFill>
            </a:endParaRPr>
          </a:p>
        </p:txBody>
      </p:sp>
      <p:cxnSp>
        <p:nvCxnSpPr>
          <p:cNvPr id="73" name="Прямая соединительная линия 72"/>
          <p:cNvCxnSpPr/>
          <p:nvPr/>
        </p:nvCxnSpPr>
        <p:spPr>
          <a:xfrm>
            <a:off x="3779912" y="4797152"/>
            <a:ext cx="216023" cy="798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aphicFrame>
        <p:nvGraphicFramePr>
          <p:cNvPr id="74" name="Таблица 7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333436602"/>
              </p:ext>
            </p:extLst>
          </p:nvPr>
        </p:nvGraphicFramePr>
        <p:xfrm>
          <a:off x="7020272" y="4077072"/>
          <a:ext cx="1848568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918542"/>
                <a:gridCol w="930026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75 120,0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70 975,6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56" name="Скругленный прямоугольник 55"/>
          <p:cNvSpPr/>
          <p:nvPr/>
        </p:nvSpPr>
        <p:spPr>
          <a:xfrm>
            <a:off x="3995936" y="2348880"/>
            <a:ext cx="2928958" cy="504056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05 05 </a:t>
            </a:r>
            <a:r>
              <a:rPr lang="ru-RU" sz="1200" b="1" dirty="0" smtClean="0">
                <a:solidFill>
                  <a:srgbClr val="002060"/>
                </a:solidFill>
              </a:rPr>
              <a:t>Другие вопросы в области жилищно-коммунального хозяйства</a:t>
            </a:r>
            <a:endParaRPr lang="ru-RU" sz="1200" b="1" dirty="0">
              <a:solidFill>
                <a:srgbClr val="002060"/>
              </a:solidFill>
            </a:endParaRPr>
          </a:p>
        </p:txBody>
      </p:sp>
      <p:graphicFrame>
        <p:nvGraphicFramePr>
          <p:cNvPr id="57" name="Таблица 5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101671155"/>
              </p:ext>
            </p:extLst>
          </p:nvPr>
        </p:nvGraphicFramePr>
        <p:xfrm>
          <a:off x="7092280" y="2420888"/>
          <a:ext cx="1848568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918542"/>
                <a:gridCol w="930026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14 042,5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13 910,6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cxnSp>
        <p:nvCxnSpPr>
          <p:cNvPr id="76" name="Прямая соединительная линия 75"/>
          <p:cNvCxnSpPr/>
          <p:nvPr/>
        </p:nvCxnSpPr>
        <p:spPr>
          <a:xfrm>
            <a:off x="3779912" y="1988840"/>
            <a:ext cx="216023" cy="798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" name="Заголовок 1"/>
          <p:cNvSpPr>
            <a:spLocks noGrp="1"/>
          </p:cNvSpPr>
          <p:nvPr>
            <p:ph type="title"/>
          </p:nvPr>
        </p:nvSpPr>
        <p:spPr>
          <a:xfrm>
            <a:off x="1000100" y="214290"/>
            <a:ext cx="5786478" cy="965207"/>
          </a:xfrm>
        </p:spPr>
        <p:txBody>
          <a:bodyPr>
            <a:noAutofit/>
          </a:bodyPr>
          <a:lstStyle/>
          <a:p>
            <a:pPr>
              <a:defRPr sz="1197" b="1" i="0" u="none" strike="noStrike" kern="1200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ru-RU" sz="1600" dirty="0" smtClean="0">
                <a:solidFill>
                  <a:srgbClr val="C00000"/>
                </a:solidFill>
              </a:rPr>
              <a:t>Исполнение по подразделам классификации расходов  бюджета  муниципального образования </a:t>
            </a:r>
            <a:br>
              <a:rPr lang="ru-RU" sz="1600" dirty="0" smtClean="0">
                <a:solidFill>
                  <a:srgbClr val="C00000"/>
                </a:solidFill>
              </a:rPr>
            </a:br>
            <a:r>
              <a:rPr lang="ru-RU" sz="1600" dirty="0" smtClean="0">
                <a:solidFill>
                  <a:srgbClr val="C00000"/>
                </a:solidFill>
              </a:rPr>
              <a:t> Усть-Абаканский район за 2021 год</a:t>
            </a: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>
                <a:solidFill>
                  <a:schemeClr val="tx1"/>
                </a:solidFill>
              </a:rPr>
              <a:t>Управление финансов и экономики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28</a:t>
            </a:fld>
            <a:endParaRPr lang="ru-RU" dirty="0"/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571472" y="1357298"/>
            <a:ext cx="2571768" cy="1000132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</a:rPr>
              <a:t>0800</a:t>
            </a:r>
          </a:p>
          <a:p>
            <a:pPr algn="ctr">
              <a:defRPr/>
            </a:pPr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</a:rPr>
              <a:t>Культура, кинематография</a:t>
            </a:r>
            <a:endParaRPr lang="ru-RU" sz="1200" b="1" dirty="0">
              <a:solidFill>
                <a:srgbClr val="002060"/>
              </a:solidFill>
              <a:latin typeface="Arial" pitchFamily="34" charset="0"/>
            </a:endParaRPr>
          </a:p>
        </p:txBody>
      </p:sp>
      <p:grpSp>
        <p:nvGrpSpPr>
          <p:cNvPr id="2" name="Группа 14"/>
          <p:cNvGrpSpPr/>
          <p:nvPr/>
        </p:nvGrpSpPr>
        <p:grpSpPr>
          <a:xfrm rot="16200000">
            <a:off x="3571051" y="1643868"/>
            <a:ext cx="643786" cy="213524"/>
            <a:chOff x="6005352" y="2071677"/>
            <a:chExt cx="1211442" cy="214315"/>
          </a:xfrm>
        </p:grpSpPr>
        <p:cxnSp>
          <p:nvCxnSpPr>
            <p:cNvPr id="16" name="Прямая соединительная линия 15"/>
            <p:cNvCxnSpPr/>
            <p:nvPr/>
          </p:nvCxnSpPr>
          <p:spPr>
            <a:xfrm rot="10800000" flipH="1" flipV="1">
              <a:off x="6006940" y="2071677"/>
              <a:ext cx="1208265" cy="1588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/>
            <p:cNvCxnSpPr/>
            <p:nvPr/>
          </p:nvCxnSpPr>
          <p:spPr>
            <a:xfrm rot="5400000">
              <a:off x="5898989" y="2178040"/>
              <a:ext cx="214314" cy="1588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Прямая соединительная линия 18"/>
            <p:cNvCxnSpPr/>
            <p:nvPr/>
          </p:nvCxnSpPr>
          <p:spPr>
            <a:xfrm rot="5400000">
              <a:off x="7108843" y="2178041"/>
              <a:ext cx="214314" cy="1588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0" name="Скругленный прямоугольник 19"/>
          <p:cNvSpPr/>
          <p:nvPr/>
        </p:nvSpPr>
        <p:spPr>
          <a:xfrm>
            <a:off x="4000496" y="2000240"/>
            <a:ext cx="2928958" cy="500066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08 04 </a:t>
            </a:r>
            <a:r>
              <a:rPr lang="ru-RU" sz="1200" b="1" dirty="0" smtClean="0">
                <a:solidFill>
                  <a:srgbClr val="002060"/>
                </a:solidFill>
              </a:rPr>
              <a:t>Другие вопросы в области культуры, кинематографии</a:t>
            </a:r>
            <a:endParaRPr lang="ru-RU" b="1" dirty="0">
              <a:solidFill>
                <a:srgbClr val="002060"/>
              </a:solidFill>
            </a:endParaRPr>
          </a:p>
        </p:txBody>
      </p:sp>
      <p:grpSp>
        <p:nvGrpSpPr>
          <p:cNvPr id="3" name="Группа 29"/>
          <p:cNvGrpSpPr/>
          <p:nvPr/>
        </p:nvGrpSpPr>
        <p:grpSpPr>
          <a:xfrm>
            <a:off x="3214678" y="1643050"/>
            <a:ext cx="571504" cy="339903"/>
            <a:chOff x="1488406" y="1094161"/>
            <a:chExt cx="310105" cy="339903"/>
          </a:xfrm>
        </p:grpSpPr>
        <p:sp>
          <p:nvSpPr>
            <p:cNvPr id="31" name="Стрелка вправо 30"/>
            <p:cNvSpPr/>
            <p:nvPr/>
          </p:nvSpPr>
          <p:spPr>
            <a:xfrm rot="21600000">
              <a:off x="1488406" y="1094161"/>
              <a:ext cx="310105" cy="339903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Стрелка вправо 4"/>
            <p:cNvSpPr/>
            <p:nvPr/>
          </p:nvSpPr>
          <p:spPr>
            <a:xfrm>
              <a:off x="1488406" y="1162142"/>
              <a:ext cx="217074" cy="203941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500" kern="1200"/>
            </a:p>
          </p:txBody>
        </p:sp>
      </p:grpSp>
      <p:sp>
        <p:nvSpPr>
          <p:cNvPr id="38" name="Скругленный прямоугольник 37"/>
          <p:cNvSpPr/>
          <p:nvPr/>
        </p:nvSpPr>
        <p:spPr>
          <a:xfrm>
            <a:off x="4000496" y="1357298"/>
            <a:ext cx="2928958" cy="428628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lvl="0" algn="ctr" defTabSz="533400">
              <a:lnSpc>
                <a:spcPct val="90000"/>
              </a:lnSpc>
              <a:spcAft>
                <a:spcPct val="35000"/>
              </a:spcAft>
            </a:pPr>
            <a:r>
              <a:rPr lang="ru-RU" sz="1400" b="1" dirty="0" smtClean="0">
                <a:solidFill>
                  <a:srgbClr val="002060"/>
                </a:solidFill>
              </a:rPr>
              <a:t>08 01 </a:t>
            </a:r>
            <a:r>
              <a:rPr lang="ru-RU" sz="1200" b="1" dirty="0" smtClean="0">
                <a:solidFill>
                  <a:srgbClr val="002060"/>
                </a:solidFill>
              </a:rPr>
              <a:t>Культура</a:t>
            </a:r>
            <a:endParaRPr lang="ru-RU" sz="1200" b="1" dirty="0">
              <a:solidFill>
                <a:srgbClr val="002060"/>
              </a:solidFill>
            </a:endParaRPr>
          </a:p>
        </p:txBody>
      </p:sp>
      <p:sp>
        <p:nvSpPr>
          <p:cNvPr id="29" name="Заголовок 1"/>
          <p:cNvSpPr txBox="1">
            <a:spLocks/>
          </p:cNvSpPr>
          <p:nvPr/>
        </p:nvSpPr>
        <p:spPr>
          <a:xfrm>
            <a:off x="571472" y="4143380"/>
            <a:ext cx="2571768" cy="785818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</a:rPr>
              <a:t>1000</a:t>
            </a:r>
          </a:p>
          <a:p>
            <a:pPr algn="ctr">
              <a:defRPr/>
            </a:pP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</a:rPr>
              <a:t> </a:t>
            </a:r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</a:rPr>
              <a:t>Социальная политика</a:t>
            </a:r>
            <a:endParaRPr lang="ru-RU" sz="1200" b="1" dirty="0">
              <a:solidFill>
                <a:srgbClr val="002060"/>
              </a:solidFill>
              <a:latin typeface="Arial" pitchFamily="34" charset="0"/>
            </a:endParaRPr>
          </a:p>
        </p:txBody>
      </p:sp>
      <p:grpSp>
        <p:nvGrpSpPr>
          <p:cNvPr id="4" name="Группа 14"/>
          <p:cNvGrpSpPr/>
          <p:nvPr/>
        </p:nvGrpSpPr>
        <p:grpSpPr>
          <a:xfrm rot="16200000">
            <a:off x="3311860" y="3969060"/>
            <a:ext cx="1224136" cy="288032"/>
            <a:chOff x="3587234" y="2071677"/>
            <a:chExt cx="3629560" cy="214315"/>
          </a:xfrm>
        </p:grpSpPr>
        <p:cxnSp>
          <p:nvCxnSpPr>
            <p:cNvPr id="33" name="Прямая соединительная линия 32"/>
            <p:cNvCxnSpPr/>
            <p:nvPr/>
          </p:nvCxnSpPr>
          <p:spPr>
            <a:xfrm rot="10800000" flipH="1" flipV="1">
              <a:off x="3587234" y="2071677"/>
              <a:ext cx="3627972" cy="1588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6" name="Прямая соединительная линия 35"/>
            <p:cNvCxnSpPr/>
            <p:nvPr/>
          </p:nvCxnSpPr>
          <p:spPr>
            <a:xfrm rot="5400000">
              <a:off x="5400814" y="2178040"/>
              <a:ext cx="214314" cy="1589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Прямая соединительная линия 36"/>
            <p:cNvCxnSpPr/>
            <p:nvPr/>
          </p:nvCxnSpPr>
          <p:spPr>
            <a:xfrm rot="5400000">
              <a:off x="7108843" y="2178041"/>
              <a:ext cx="214314" cy="1588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1" name="Скругленный прямоугольник 40"/>
          <p:cNvSpPr/>
          <p:nvPr/>
        </p:nvSpPr>
        <p:spPr>
          <a:xfrm>
            <a:off x="4000496" y="3857628"/>
            <a:ext cx="2928958" cy="500066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10 03 </a:t>
            </a:r>
            <a:r>
              <a:rPr lang="ru-RU" sz="1200" b="1" dirty="0" smtClean="0">
                <a:solidFill>
                  <a:srgbClr val="002060"/>
                </a:solidFill>
              </a:rPr>
              <a:t>Социальное обеспечение населения</a:t>
            </a:r>
            <a:endParaRPr lang="ru-RU" b="1" dirty="0">
              <a:solidFill>
                <a:srgbClr val="002060"/>
              </a:solidFill>
            </a:endParaRPr>
          </a:p>
        </p:txBody>
      </p:sp>
      <p:grpSp>
        <p:nvGrpSpPr>
          <p:cNvPr id="5" name="Группа 29"/>
          <p:cNvGrpSpPr/>
          <p:nvPr/>
        </p:nvGrpSpPr>
        <p:grpSpPr>
          <a:xfrm>
            <a:off x="3214678" y="4357694"/>
            <a:ext cx="571504" cy="339903"/>
            <a:chOff x="1488406" y="1094161"/>
            <a:chExt cx="310105" cy="339903"/>
          </a:xfrm>
        </p:grpSpPr>
        <p:sp>
          <p:nvSpPr>
            <p:cNvPr id="46" name="Стрелка вправо 45"/>
            <p:cNvSpPr/>
            <p:nvPr/>
          </p:nvSpPr>
          <p:spPr>
            <a:xfrm rot="21600000">
              <a:off x="1488406" y="1094161"/>
              <a:ext cx="310105" cy="339903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</p:sp>
        <p:sp>
          <p:nvSpPr>
            <p:cNvPr id="50" name="Стрелка вправо 4"/>
            <p:cNvSpPr/>
            <p:nvPr/>
          </p:nvSpPr>
          <p:spPr>
            <a:xfrm>
              <a:off x="1488406" y="1162142"/>
              <a:ext cx="217074" cy="203941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500" kern="1200"/>
            </a:p>
          </p:txBody>
        </p:sp>
      </p:grpSp>
      <p:cxnSp>
        <p:nvCxnSpPr>
          <p:cNvPr id="51" name="Прямая соединительная линия 50"/>
          <p:cNvCxnSpPr/>
          <p:nvPr/>
        </p:nvCxnSpPr>
        <p:spPr>
          <a:xfrm>
            <a:off x="3786182" y="4714884"/>
            <a:ext cx="213523" cy="844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2" name="Скругленный прямоугольник 51"/>
          <p:cNvSpPr/>
          <p:nvPr/>
        </p:nvSpPr>
        <p:spPr>
          <a:xfrm>
            <a:off x="3995936" y="3356992"/>
            <a:ext cx="2928958" cy="357190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lvl="0" algn="ctr" defTabSz="533400">
              <a:lnSpc>
                <a:spcPct val="90000"/>
              </a:lnSpc>
              <a:spcAft>
                <a:spcPct val="35000"/>
              </a:spcAft>
            </a:pPr>
            <a:r>
              <a:rPr lang="ru-RU" sz="1400" b="1" dirty="0" smtClean="0">
                <a:solidFill>
                  <a:srgbClr val="002060"/>
                </a:solidFill>
              </a:rPr>
              <a:t>10 01 </a:t>
            </a:r>
            <a:r>
              <a:rPr lang="ru-RU" sz="1200" b="1" dirty="0" smtClean="0">
                <a:solidFill>
                  <a:srgbClr val="002060"/>
                </a:solidFill>
              </a:rPr>
              <a:t>Пенсионное обеспечение</a:t>
            </a:r>
            <a:endParaRPr lang="ru-RU" sz="1200" b="1" dirty="0">
              <a:solidFill>
                <a:srgbClr val="002060"/>
              </a:solidFill>
            </a:endParaRPr>
          </a:p>
        </p:txBody>
      </p:sp>
      <p:sp>
        <p:nvSpPr>
          <p:cNvPr id="53" name="Скругленный прямоугольник 52"/>
          <p:cNvSpPr/>
          <p:nvPr/>
        </p:nvSpPr>
        <p:spPr>
          <a:xfrm>
            <a:off x="4000496" y="4572008"/>
            <a:ext cx="2928958" cy="357190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10 04 </a:t>
            </a:r>
            <a:r>
              <a:rPr lang="ru-RU" sz="1200" b="1" dirty="0" smtClean="0">
                <a:solidFill>
                  <a:srgbClr val="002060"/>
                </a:solidFill>
              </a:rPr>
              <a:t>Охрана семьи и детства</a:t>
            </a:r>
            <a:endParaRPr lang="ru-RU" b="1" dirty="0">
              <a:solidFill>
                <a:srgbClr val="002060"/>
              </a:solidFill>
            </a:endParaRPr>
          </a:p>
        </p:txBody>
      </p:sp>
      <p:graphicFrame>
        <p:nvGraphicFramePr>
          <p:cNvPr id="60" name="Таблица 5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674670488"/>
              </p:ext>
            </p:extLst>
          </p:nvPr>
        </p:nvGraphicFramePr>
        <p:xfrm>
          <a:off x="7072330" y="1357298"/>
          <a:ext cx="1785950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887428"/>
                <a:gridCol w="898522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96 444,2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92 046,5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61" name="Таблица 6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312669197"/>
              </p:ext>
            </p:extLst>
          </p:nvPr>
        </p:nvGraphicFramePr>
        <p:xfrm>
          <a:off x="7081150" y="2143116"/>
          <a:ext cx="1777130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883045"/>
                <a:gridCol w="894085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21 865,4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21 136,7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63" name="Таблица 6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819917646"/>
              </p:ext>
            </p:extLst>
          </p:nvPr>
        </p:nvGraphicFramePr>
        <p:xfrm>
          <a:off x="7081150" y="3357562"/>
          <a:ext cx="1777130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883045"/>
                <a:gridCol w="894085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5 552,1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5 552,1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64" name="Таблица 6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381905360"/>
              </p:ext>
            </p:extLst>
          </p:nvPr>
        </p:nvGraphicFramePr>
        <p:xfrm>
          <a:off x="7081150" y="4000504"/>
          <a:ext cx="1777130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883045"/>
                <a:gridCol w="894085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23 389,0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22 344,6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65" name="Таблица 6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341057934"/>
              </p:ext>
            </p:extLst>
          </p:nvPr>
        </p:nvGraphicFramePr>
        <p:xfrm>
          <a:off x="7081150" y="4643446"/>
          <a:ext cx="1777130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883045"/>
                <a:gridCol w="894085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73 388,0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72 643,2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pic>
        <p:nvPicPr>
          <p:cNvPr id="70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28662" y="1214422"/>
            <a:ext cx="700093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2" name="Picture 1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00100" y="4000504"/>
            <a:ext cx="553776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49" name="Таблица 48"/>
          <p:cNvGraphicFramePr>
            <a:graphicFrameLocks noGrp="1"/>
          </p:cNvGraphicFramePr>
          <p:nvPr/>
        </p:nvGraphicFramePr>
        <p:xfrm>
          <a:off x="6929454" y="714356"/>
          <a:ext cx="2071702" cy="285752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1000132"/>
                <a:gridCol w="1071570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/>
                        <a:t>План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/>
                        <a:t>Исполнение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</a:tr>
            </a:tbl>
          </a:graphicData>
        </a:graphic>
      </p:graphicFrame>
      <p:sp>
        <p:nvSpPr>
          <p:cNvPr id="55" name="TextBox 20"/>
          <p:cNvSpPr txBox="1">
            <a:spLocks noChangeArrowheads="1"/>
          </p:cNvSpPr>
          <p:nvPr/>
        </p:nvSpPr>
        <p:spPr bwMode="auto">
          <a:xfrm>
            <a:off x="8001024" y="1071546"/>
            <a:ext cx="835639" cy="2615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100" dirty="0" smtClean="0">
                <a:latin typeface="Tahoma" pitchFamily="34" charset="0"/>
                <a:cs typeface="Tahoma" pitchFamily="34" charset="0"/>
              </a:rPr>
              <a:t>тыс. руб.</a:t>
            </a:r>
            <a:endParaRPr lang="ru-RU" sz="11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1428728" y="0"/>
            <a:ext cx="67151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ctr">
              <a:buNone/>
              <a:defRPr/>
            </a:pP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4.  Расходы бюджета муниципального образования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Заголовок 1"/>
          <p:cNvSpPr txBox="1">
            <a:spLocks/>
          </p:cNvSpPr>
          <p:nvPr/>
        </p:nvSpPr>
        <p:spPr>
          <a:xfrm>
            <a:off x="571472" y="1357298"/>
            <a:ext cx="2571768" cy="571504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</a:rPr>
              <a:t>1100</a:t>
            </a:r>
          </a:p>
          <a:p>
            <a:pPr algn="ctr">
              <a:defRPr/>
            </a:pPr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</a:rPr>
              <a:t>Физическая культура и спорт</a:t>
            </a:r>
            <a:endParaRPr lang="ru-RU" sz="1200" b="1" dirty="0">
              <a:solidFill>
                <a:srgbClr val="002060"/>
              </a:solidFill>
              <a:latin typeface="Arial" pitchFamily="34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4000496" y="1357298"/>
            <a:ext cx="2928958" cy="500066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1101 </a:t>
            </a:r>
            <a:r>
              <a:rPr lang="ru-RU" sz="1200" b="1" dirty="0" smtClean="0">
                <a:solidFill>
                  <a:srgbClr val="002060"/>
                </a:solidFill>
              </a:rPr>
              <a:t>Другие вопросы в области культуры, кинематографии</a:t>
            </a:r>
            <a:endParaRPr lang="ru-RU" b="1" dirty="0">
              <a:solidFill>
                <a:srgbClr val="002060"/>
              </a:solidFill>
            </a:endParaRPr>
          </a:p>
        </p:txBody>
      </p:sp>
      <p:grpSp>
        <p:nvGrpSpPr>
          <p:cNvPr id="2" name="Группа 29"/>
          <p:cNvGrpSpPr/>
          <p:nvPr/>
        </p:nvGrpSpPr>
        <p:grpSpPr>
          <a:xfrm>
            <a:off x="3214678" y="1428736"/>
            <a:ext cx="571504" cy="339903"/>
            <a:chOff x="1488406" y="1094161"/>
            <a:chExt cx="310105" cy="339903"/>
          </a:xfrm>
        </p:grpSpPr>
        <p:sp>
          <p:nvSpPr>
            <p:cNvPr id="31" name="Стрелка вправо 30"/>
            <p:cNvSpPr/>
            <p:nvPr/>
          </p:nvSpPr>
          <p:spPr>
            <a:xfrm rot="21600000">
              <a:off x="1488406" y="1094161"/>
              <a:ext cx="310105" cy="339903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Стрелка вправо 4"/>
            <p:cNvSpPr/>
            <p:nvPr/>
          </p:nvSpPr>
          <p:spPr>
            <a:xfrm>
              <a:off x="1488406" y="1162142"/>
              <a:ext cx="217074" cy="203941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500" kern="1200"/>
            </a:p>
          </p:txBody>
        </p:sp>
      </p:grpSp>
      <p:sp>
        <p:nvSpPr>
          <p:cNvPr id="29" name="Заголовок 1"/>
          <p:cNvSpPr txBox="1">
            <a:spLocks/>
          </p:cNvSpPr>
          <p:nvPr/>
        </p:nvSpPr>
        <p:spPr>
          <a:xfrm>
            <a:off x="571472" y="3286124"/>
            <a:ext cx="2571768" cy="857256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</a:rPr>
              <a:t>1300</a:t>
            </a:r>
          </a:p>
          <a:p>
            <a:pPr algn="ctr">
              <a:defRPr/>
            </a:pPr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</a:rPr>
              <a:t>Обслуживание государственного и муниципального долга</a:t>
            </a:r>
            <a:endParaRPr lang="ru-RU" sz="1200" b="1" dirty="0">
              <a:solidFill>
                <a:srgbClr val="002060"/>
              </a:solidFill>
              <a:latin typeface="Arial" pitchFamily="34" charset="0"/>
            </a:endParaRPr>
          </a:p>
        </p:txBody>
      </p:sp>
      <p:grpSp>
        <p:nvGrpSpPr>
          <p:cNvPr id="3" name="Группа 14"/>
          <p:cNvGrpSpPr/>
          <p:nvPr/>
        </p:nvGrpSpPr>
        <p:grpSpPr>
          <a:xfrm rot="16200000">
            <a:off x="3357159" y="5215345"/>
            <a:ext cx="1357322" cy="213524"/>
            <a:chOff x="4662659" y="2071677"/>
            <a:chExt cx="2554135" cy="214315"/>
          </a:xfrm>
        </p:grpSpPr>
        <p:cxnSp>
          <p:nvCxnSpPr>
            <p:cNvPr id="33" name="Прямая соединительная линия 32"/>
            <p:cNvCxnSpPr/>
            <p:nvPr/>
          </p:nvCxnSpPr>
          <p:spPr>
            <a:xfrm rot="10800000" flipH="1" flipV="1">
              <a:off x="4662659" y="2071677"/>
              <a:ext cx="2552547" cy="1588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Прямая соединительная линия 36"/>
            <p:cNvCxnSpPr/>
            <p:nvPr/>
          </p:nvCxnSpPr>
          <p:spPr>
            <a:xfrm rot="5400000">
              <a:off x="7108843" y="2178041"/>
              <a:ext cx="214314" cy="1588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1" name="Скругленный прямоугольник 40"/>
          <p:cNvSpPr/>
          <p:nvPr/>
        </p:nvSpPr>
        <p:spPr>
          <a:xfrm>
            <a:off x="4143372" y="5500702"/>
            <a:ext cx="2928958" cy="714380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14 03 </a:t>
            </a:r>
            <a:r>
              <a:rPr lang="ru-RU" sz="1200" b="1" dirty="0" smtClean="0">
                <a:solidFill>
                  <a:srgbClr val="002060"/>
                </a:solidFill>
              </a:rPr>
              <a:t>Прочие межбюджетные трансферты бюджетам общего характера</a:t>
            </a:r>
            <a:endParaRPr lang="ru-RU" b="1" dirty="0">
              <a:solidFill>
                <a:srgbClr val="002060"/>
              </a:solidFill>
            </a:endParaRPr>
          </a:p>
        </p:txBody>
      </p:sp>
      <p:grpSp>
        <p:nvGrpSpPr>
          <p:cNvPr id="4" name="Группа 29"/>
          <p:cNvGrpSpPr/>
          <p:nvPr/>
        </p:nvGrpSpPr>
        <p:grpSpPr>
          <a:xfrm>
            <a:off x="3286116" y="5286388"/>
            <a:ext cx="571504" cy="339903"/>
            <a:chOff x="1488406" y="1094161"/>
            <a:chExt cx="310105" cy="339903"/>
          </a:xfrm>
        </p:grpSpPr>
        <p:sp>
          <p:nvSpPr>
            <p:cNvPr id="46" name="Стрелка вправо 45"/>
            <p:cNvSpPr/>
            <p:nvPr/>
          </p:nvSpPr>
          <p:spPr>
            <a:xfrm rot="21600000">
              <a:off x="1488406" y="1094161"/>
              <a:ext cx="310105" cy="339903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</p:sp>
        <p:sp>
          <p:nvSpPr>
            <p:cNvPr id="50" name="Стрелка вправо 4"/>
            <p:cNvSpPr/>
            <p:nvPr/>
          </p:nvSpPr>
          <p:spPr>
            <a:xfrm>
              <a:off x="1488406" y="1162142"/>
              <a:ext cx="217074" cy="203941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500" kern="1200"/>
            </a:p>
          </p:txBody>
        </p:sp>
      </p:grpSp>
      <p:cxnSp>
        <p:nvCxnSpPr>
          <p:cNvPr id="51" name="Прямая соединительная линия 50"/>
          <p:cNvCxnSpPr/>
          <p:nvPr/>
        </p:nvCxnSpPr>
        <p:spPr>
          <a:xfrm>
            <a:off x="3929058" y="6000768"/>
            <a:ext cx="213523" cy="844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2" name="Скругленный прямоугольник 51"/>
          <p:cNvSpPr/>
          <p:nvPr/>
        </p:nvSpPr>
        <p:spPr>
          <a:xfrm>
            <a:off x="4143372" y="4286256"/>
            <a:ext cx="2928958" cy="928694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lvl="0" algn="ctr" defTabSz="533400">
              <a:lnSpc>
                <a:spcPct val="90000"/>
              </a:lnSpc>
              <a:spcAft>
                <a:spcPct val="35000"/>
              </a:spcAft>
            </a:pPr>
            <a:r>
              <a:rPr lang="ru-RU" sz="1400" b="1" dirty="0" smtClean="0">
                <a:solidFill>
                  <a:srgbClr val="002060"/>
                </a:solidFill>
              </a:rPr>
              <a:t>14 01 </a:t>
            </a:r>
            <a:r>
              <a:rPr lang="ru-RU" sz="1200" b="1" dirty="0" smtClean="0">
                <a:solidFill>
                  <a:srgbClr val="002060"/>
                </a:solidFill>
              </a:rPr>
              <a:t>Дотации на выравнивание бюджетной обеспеченности субъектов Российской Федерации и муниципальных образований </a:t>
            </a:r>
            <a:endParaRPr lang="ru-RU" sz="1200" b="1" dirty="0">
              <a:solidFill>
                <a:srgbClr val="002060"/>
              </a:solidFill>
            </a:endParaRPr>
          </a:p>
        </p:txBody>
      </p:sp>
      <p:sp>
        <p:nvSpPr>
          <p:cNvPr id="40" name="Заголовок 1"/>
          <p:cNvSpPr txBox="1">
            <a:spLocks/>
          </p:cNvSpPr>
          <p:nvPr/>
        </p:nvSpPr>
        <p:spPr>
          <a:xfrm>
            <a:off x="571472" y="2143116"/>
            <a:ext cx="2571768" cy="642942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</a:rPr>
              <a:t>1200</a:t>
            </a:r>
          </a:p>
          <a:p>
            <a:pPr algn="ctr">
              <a:defRPr/>
            </a:pPr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</a:rPr>
              <a:t>Средства массовой информации</a:t>
            </a:r>
            <a:endParaRPr lang="ru-RU" sz="1200" b="1" dirty="0">
              <a:solidFill>
                <a:srgbClr val="002060"/>
              </a:solidFill>
              <a:latin typeface="Arial" pitchFamily="34" charset="0"/>
            </a:endParaRPr>
          </a:p>
        </p:txBody>
      </p:sp>
      <p:grpSp>
        <p:nvGrpSpPr>
          <p:cNvPr id="5" name="Группа 29"/>
          <p:cNvGrpSpPr/>
          <p:nvPr/>
        </p:nvGrpSpPr>
        <p:grpSpPr>
          <a:xfrm>
            <a:off x="3214678" y="2357430"/>
            <a:ext cx="571504" cy="339903"/>
            <a:chOff x="1488406" y="1094161"/>
            <a:chExt cx="310105" cy="339903"/>
          </a:xfrm>
        </p:grpSpPr>
        <p:sp>
          <p:nvSpPr>
            <p:cNvPr id="43" name="Стрелка вправо 42"/>
            <p:cNvSpPr/>
            <p:nvPr/>
          </p:nvSpPr>
          <p:spPr>
            <a:xfrm rot="21600000">
              <a:off x="1488406" y="1094161"/>
              <a:ext cx="310105" cy="339903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</p:sp>
        <p:sp>
          <p:nvSpPr>
            <p:cNvPr id="45" name="Стрелка вправо 4"/>
            <p:cNvSpPr/>
            <p:nvPr/>
          </p:nvSpPr>
          <p:spPr>
            <a:xfrm>
              <a:off x="1488406" y="1162142"/>
              <a:ext cx="217074" cy="203941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500" kern="1200"/>
            </a:p>
          </p:txBody>
        </p:sp>
      </p:grpSp>
      <p:sp>
        <p:nvSpPr>
          <p:cNvPr id="47" name="Скругленный прямоугольник 46"/>
          <p:cNvSpPr/>
          <p:nvPr/>
        </p:nvSpPr>
        <p:spPr>
          <a:xfrm>
            <a:off x="4000496" y="2285992"/>
            <a:ext cx="2928958" cy="500066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lvl="0" algn="ctr" defTabSz="533400">
              <a:lnSpc>
                <a:spcPct val="90000"/>
              </a:lnSpc>
              <a:spcAft>
                <a:spcPct val="35000"/>
              </a:spcAft>
            </a:pPr>
            <a:r>
              <a:rPr lang="ru-RU" sz="1400" b="1" dirty="0" smtClean="0">
                <a:solidFill>
                  <a:srgbClr val="002060"/>
                </a:solidFill>
              </a:rPr>
              <a:t>12 02 </a:t>
            </a:r>
            <a:r>
              <a:rPr lang="ru-RU" sz="1200" b="1" dirty="0" smtClean="0">
                <a:solidFill>
                  <a:srgbClr val="002060"/>
                </a:solidFill>
              </a:rPr>
              <a:t>Периодическая печать и издательства</a:t>
            </a:r>
            <a:endParaRPr lang="ru-RU" sz="1200" b="1" dirty="0">
              <a:solidFill>
                <a:srgbClr val="002060"/>
              </a:solidFill>
            </a:endParaRPr>
          </a:p>
        </p:txBody>
      </p:sp>
      <p:cxnSp>
        <p:nvCxnSpPr>
          <p:cNvPr id="48" name="Прямая соединительная линия 47"/>
          <p:cNvCxnSpPr/>
          <p:nvPr/>
        </p:nvCxnSpPr>
        <p:spPr>
          <a:xfrm>
            <a:off x="3786182" y="2500306"/>
            <a:ext cx="213523" cy="844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>
            <a:off x="3786182" y="1571612"/>
            <a:ext cx="213523" cy="844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2" name="Скругленный прямоугольник 41"/>
          <p:cNvSpPr/>
          <p:nvPr/>
        </p:nvSpPr>
        <p:spPr>
          <a:xfrm>
            <a:off x="4071934" y="3429000"/>
            <a:ext cx="2928958" cy="500066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lvl="0" algn="ctr" defTabSz="533400">
              <a:lnSpc>
                <a:spcPct val="90000"/>
              </a:lnSpc>
              <a:spcAft>
                <a:spcPct val="35000"/>
              </a:spcAft>
            </a:pPr>
            <a:r>
              <a:rPr lang="ru-RU" sz="1400" b="1" dirty="0" smtClean="0">
                <a:solidFill>
                  <a:srgbClr val="002060"/>
                </a:solidFill>
              </a:rPr>
              <a:t>13 01 </a:t>
            </a:r>
            <a:r>
              <a:rPr lang="ru-RU" sz="1200" b="1" dirty="0" smtClean="0">
                <a:solidFill>
                  <a:srgbClr val="002060"/>
                </a:solidFill>
              </a:rPr>
              <a:t>Обслуживание государственного внутреннего и муниципального долга</a:t>
            </a:r>
            <a:endParaRPr lang="ru-RU" sz="1200" b="1" dirty="0">
              <a:solidFill>
                <a:srgbClr val="002060"/>
              </a:solidFill>
            </a:endParaRPr>
          </a:p>
        </p:txBody>
      </p:sp>
      <p:cxnSp>
        <p:nvCxnSpPr>
          <p:cNvPr id="49" name="Прямая соединительная линия 48"/>
          <p:cNvCxnSpPr/>
          <p:nvPr/>
        </p:nvCxnSpPr>
        <p:spPr>
          <a:xfrm>
            <a:off x="3786182" y="3643314"/>
            <a:ext cx="213523" cy="844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6" name="Группа 29"/>
          <p:cNvGrpSpPr/>
          <p:nvPr/>
        </p:nvGrpSpPr>
        <p:grpSpPr>
          <a:xfrm>
            <a:off x="3214678" y="3500438"/>
            <a:ext cx="571504" cy="339903"/>
            <a:chOff x="1488406" y="1094161"/>
            <a:chExt cx="310105" cy="339903"/>
          </a:xfrm>
        </p:grpSpPr>
        <p:sp>
          <p:nvSpPr>
            <p:cNvPr id="56" name="Стрелка вправо 55"/>
            <p:cNvSpPr/>
            <p:nvPr/>
          </p:nvSpPr>
          <p:spPr>
            <a:xfrm rot="21600000">
              <a:off x="1488406" y="1094161"/>
              <a:ext cx="310105" cy="339903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</p:sp>
        <p:sp>
          <p:nvSpPr>
            <p:cNvPr id="57" name="Стрелка вправо 4"/>
            <p:cNvSpPr/>
            <p:nvPr/>
          </p:nvSpPr>
          <p:spPr>
            <a:xfrm>
              <a:off x="1488406" y="1162142"/>
              <a:ext cx="217074" cy="203941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500" kern="1200"/>
            </a:p>
          </p:txBody>
        </p:sp>
      </p:grpSp>
      <p:sp>
        <p:nvSpPr>
          <p:cNvPr id="59" name="Заголовок 1"/>
          <p:cNvSpPr txBox="1">
            <a:spLocks/>
          </p:cNvSpPr>
          <p:nvPr/>
        </p:nvSpPr>
        <p:spPr>
          <a:xfrm>
            <a:off x="642910" y="4857760"/>
            <a:ext cx="2571768" cy="1214446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</a:rPr>
              <a:t>1400</a:t>
            </a:r>
          </a:p>
          <a:p>
            <a:pPr algn="ctr">
              <a:defRPr/>
            </a:pPr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</a:rPr>
              <a:t>Межбюджетные трансферты общего характера бюджетам субъектов Российской Федерации и муниципальных образований</a:t>
            </a:r>
            <a:endParaRPr lang="ru-RU" sz="1200" b="1" dirty="0">
              <a:solidFill>
                <a:srgbClr val="002060"/>
              </a:solidFill>
              <a:latin typeface="Arial" pitchFamily="34" charset="0"/>
            </a:endParaRPr>
          </a:p>
        </p:txBody>
      </p:sp>
      <p:graphicFrame>
        <p:nvGraphicFramePr>
          <p:cNvPr id="62" name="Таблица 6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062152433"/>
              </p:ext>
            </p:extLst>
          </p:nvPr>
        </p:nvGraphicFramePr>
        <p:xfrm>
          <a:off x="7081150" y="2428868"/>
          <a:ext cx="1848568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918542"/>
                <a:gridCol w="930026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8 517,5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8</a:t>
                      </a:r>
                      <a:r>
                        <a:rPr lang="ru-RU" sz="1200" b="1" baseline="0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007,5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63" name="Таблица 6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38413109"/>
              </p:ext>
            </p:extLst>
          </p:nvPr>
        </p:nvGraphicFramePr>
        <p:xfrm>
          <a:off x="7081150" y="1500174"/>
          <a:ext cx="1848568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918542"/>
                <a:gridCol w="930026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3 333,5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2 452,6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64" name="Таблица 6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216798921"/>
              </p:ext>
            </p:extLst>
          </p:nvPr>
        </p:nvGraphicFramePr>
        <p:xfrm>
          <a:off x="7081150" y="3571876"/>
          <a:ext cx="1848568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918542"/>
                <a:gridCol w="930026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20,0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0,0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65" name="Таблица 6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487845348"/>
              </p:ext>
            </p:extLst>
          </p:nvPr>
        </p:nvGraphicFramePr>
        <p:xfrm>
          <a:off x="7081150" y="4857760"/>
          <a:ext cx="1848568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918542"/>
                <a:gridCol w="930026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104 417,0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104 417,0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66" name="Таблица 6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068809731"/>
              </p:ext>
            </p:extLst>
          </p:nvPr>
        </p:nvGraphicFramePr>
        <p:xfrm>
          <a:off x="7081150" y="5857892"/>
          <a:ext cx="1920006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954039"/>
                <a:gridCol w="965967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10 541,8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8 264,0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pic>
        <p:nvPicPr>
          <p:cNvPr id="67" name="Picture 1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1538" y="1214422"/>
            <a:ext cx="500066" cy="469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8" name="Picture 1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42976" y="2000240"/>
            <a:ext cx="428628" cy="387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9" name="Picture 1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71538" y="3143248"/>
            <a:ext cx="533400" cy="442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0" name="Picture 1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00100" y="4643446"/>
            <a:ext cx="571504" cy="433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1" name="TextBox 70"/>
          <p:cNvSpPr txBox="1"/>
          <p:nvPr/>
        </p:nvSpPr>
        <p:spPr>
          <a:xfrm>
            <a:off x="7143768" y="6357958"/>
            <a:ext cx="928694" cy="276999"/>
          </a:xfrm>
          <a:prstGeom prst="rect">
            <a:avLst/>
          </a:prstGeom>
          <a:solidFill>
            <a:schemeClr val="bg1"/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12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1 761 392,2</a:t>
            </a:r>
          </a:p>
        </p:txBody>
      </p:sp>
      <p:sp>
        <p:nvSpPr>
          <p:cNvPr id="72" name="Заголовок 1"/>
          <p:cNvSpPr txBox="1">
            <a:spLocks/>
          </p:cNvSpPr>
          <p:nvPr/>
        </p:nvSpPr>
        <p:spPr>
          <a:xfrm>
            <a:off x="4929190" y="6500809"/>
            <a:ext cx="2071702" cy="214339"/>
          </a:xfrm>
          <a:prstGeom prst="rect">
            <a:avLst/>
          </a:prstGeom>
        </p:spPr>
        <p:txBody>
          <a:bodyPr vert="horz" anchor="ctr"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97" b="1" i="0" u="none" strike="noStrike" kern="1200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kumimoji="0" lang="ru-RU" sz="1600" b="1" i="0" u="none" strike="noStrike" kern="1200" cap="none" spc="0" normalizeH="0" baseline="0" noProof="0" dirty="0" smtClean="0">
                <a:ln w="6350">
                  <a:noFill/>
                </a:ln>
                <a:solidFill>
                  <a:srgbClr val="C00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Calibri"/>
                <a:ea typeface="Calibri"/>
                <a:cs typeface="Calibri"/>
              </a:rPr>
              <a:t>Всего расходов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97" b="1" i="0" u="none" strike="noStrike" kern="1200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kumimoji="0" lang="ru-RU" sz="1600" b="1" i="0" u="none" strike="noStrike" kern="1200" cap="none" spc="0" normalizeH="0" baseline="0" noProof="0" dirty="0" smtClean="0">
              <a:ln w="6350">
                <a:noFill/>
              </a:ln>
              <a:solidFill>
                <a:srgbClr val="C00000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Calibri"/>
              <a:ea typeface="Calibri"/>
              <a:cs typeface="Calibri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8072462" y="6357958"/>
            <a:ext cx="928694" cy="276999"/>
          </a:xfrm>
          <a:prstGeom prst="rect">
            <a:avLst/>
          </a:prstGeom>
          <a:solidFill>
            <a:schemeClr val="bg1"/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12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1 681 320,0</a:t>
            </a:r>
          </a:p>
        </p:txBody>
      </p:sp>
      <p:sp>
        <p:nvSpPr>
          <p:cNvPr id="54" name="Заголовок 1"/>
          <p:cNvSpPr>
            <a:spLocks noGrp="1"/>
          </p:cNvSpPr>
          <p:nvPr>
            <p:ph type="title"/>
          </p:nvPr>
        </p:nvSpPr>
        <p:spPr>
          <a:xfrm>
            <a:off x="1000100" y="214290"/>
            <a:ext cx="5786478" cy="965207"/>
          </a:xfrm>
        </p:spPr>
        <p:txBody>
          <a:bodyPr>
            <a:noAutofit/>
          </a:bodyPr>
          <a:lstStyle/>
          <a:p>
            <a:pPr>
              <a:defRPr sz="1197" b="1" i="0" u="none" strike="noStrike" kern="1200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ru-RU" sz="1600" dirty="0" smtClean="0">
                <a:solidFill>
                  <a:srgbClr val="C00000"/>
                </a:solidFill>
              </a:rPr>
              <a:t>Исполнение по подразделам классификации расходов  бюджета  муниципального образования  </a:t>
            </a:r>
            <a:br>
              <a:rPr lang="ru-RU" sz="1600" dirty="0" smtClean="0">
                <a:solidFill>
                  <a:srgbClr val="C00000"/>
                </a:solidFill>
              </a:rPr>
            </a:br>
            <a:r>
              <a:rPr lang="ru-RU" sz="1600" dirty="0" smtClean="0">
                <a:solidFill>
                  <a:srgbClr val="C00000"/>
                </a:solidFill>
              </a:rPr>
              <a:t>Усть-Абаканский район за 2021 год</a:t>
            </a:r>
          </a:p>
        </p:txBody>
      </p:sp>
      <p:graphicFrame>
        <p:nvGraphicFramePr>
          <p:cNvPr id="55" name="Таблица 54"/>
          <p:cNvGraphicFramePr>
            <a:graphicFrameLocks noGrp="1"/>
          </p:cNvGraphicFramePr>
          <p:nvPr/>
        </p:nvGraphicFramePr>
        <p:xfrm>
          <a:off x="6929454" y="714356"/>
          <a:ext cx="2000296" cy="285752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1000164"/>
                <a:gridCol w="1000132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/>
                        <a:t>План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/>
                        <a:t>Исполнение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</a:tr>
            </a:tbl>
          </a:graphicData>
        </a:graphic>
      </p:graphicFrame>
      <p:sp>
        <p:nvSpPr>
          <p:cNvPr id="53" name="TextBox 20"/>
          <p:cNvSpPr txBox="1">
            <a:spLocks noChangeArrowheads="1"/>
          </p:cNvSpPr>
          <p:nvPr/>
        </p:nvSpPr>
        <p:spPr bwMode="auto">
          <a:xfrm>
            <a:off x="8001024" y="1071546"/>
            <a:ext cx="835639" cy="2615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100" dirty="0" smtClean="0">
                <a:latin typeface="Tahoma" pitchFamily="34" charset="0"/>
                <a:cs typeface="Tahoma" pitchFamily="34" charset="0"/>
              </a:rPr>
              <a:t>тыс. руб.</a:t>
            </a:r>
            <a:endParaRPr lang="ru-RU" sz="11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1428728" y="0"/>
            <a:ext cx="67151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ctr">
              <a:buNone/>
              <a:defRPr/>
            </a:pP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4.  Расходы бюджета муниципального образования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ru-RU" dirty="0" smtClean="0">
                <a:solidFill>
                  <a:schemeClr val="tx1"/>
                </a:solidFill>
              </a:rPr>
              <a:t>Управление финансов и экономики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1E5C4E-6DA8-4A4B-8387-6EA77005CAB4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6" name="Рисунок 5" descr="Усть-АбаканскийМР-герб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42852"/>
            <a:ext cx="928694" cy="1051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1285852" y="214290"/>
            <a:ext cx="7643866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</a:p>
          <a:p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Отчет для граждан - это информационный ресурс, содержащий данные об исполнении бюджета за отчетный финансовый год, в доступной для широкого круга заинтересованных пользователей форме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. 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0" name="Рисунок 36" descr="x_37ac4ade.jpg"/>
          <p:cNvPicPr>
            <a:picLocks noChangeAspect="1"/>
          </p:cNvPicPr>
          <p:nvPr/>
        </p:nvPicPr>
        <p:blipFill>
          <a:blip r:embed="rId3" cstate="print"/>
          <a:srcRect l="5672" r="66949"/>
          <a:stretch>
            <a:fillRect/>
          </a:stretch>
        </p:blipFill>
        <p:spPr bwMode="auto">
          <a:xfrm>
            <a:off x="285720" y="1357298"/>
            <a:ext cx="928694" cy="1260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34" name="Picture 2" descr="https://www.nalog.ru/cdn/image/678569/origina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4876" y="3214686"/>
            <a:ext cx="4288960" cy="2857520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214282" y="3000372"/>
            <a:ext cx="428628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dirty="0" smtClean="0">
              <a:solidFill>
                <a:srgbClr val="663300"/>
              </a:solidFill>
            </a:endParaRPr>
          </a:p>
          <a:p>
            <a:pPr algn="ctr"/>
            <a:r>
              <a:rPr lang="ru-RU" sz="2000" b="1" dirty="0" smtClean="0">
                <a:solidFill>
                  <a:srgbClr val="663300"/>
                </a:solidFill>
              </a:rPr>
              <a:t>Отчет - состоит из источников и наборов данных, параметров и композиции элементов отчета муниципального образования на определенный период </a:t>
            </a:r>
          </a:p>
          <a:p>
            <a:pPr algn="ctr"/>
            <a:r>
              <a:rPr lang="ru-RU" sz="2000" b="1" dirty="0" smtClean="0">
                <a:solidFill>
                  <a:srgbClr val="663300"/>
                </a:solidFill>
              </a:rPr>
              <a:t>(отчетный финансовый год). </a:t>
            </a:r>
            <a:endParaRPr lang="ru-RU" sz="2000" b="1" dirty="0">
              <a:solidFill>
                <a:srgbClr val="663300"/>
              </a:solidFill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ru-RU" sz="1000" dirty="0" smtClean="0">
                <a:solidFill>
                  <a:schemeClr val="tx1"/>
                </a:solidFill>
              </a:rPr>
              <a:t>Управление финансов и экономики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1E5C4E-6DA8-4A4B-8387-6EA77005CAB4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30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428728" y="0"/>
            <a:ext cx="67151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ctr">
              <a:buNone/>
              <a:defRPr/>
            </a:pP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4.  Расходы бюджета муниципального образования</a:t>
            </a:r>
          </a:p>
        </p:txBody>
      </p:sp>
      <p:sp>
        <p:nvSpPr>
          <p:cNvPr id="16" name="Номер слайда 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41E5C4E-6DA8-4A4B-8387-6EA77005CAB4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18" name="Рисунок 17" descr="Усть-АбаканскийМР-герб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42852"/>
            <a:ext cx="928694" cy="1051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Box 18"/>
          <p:cNvSpPr txBox="1"/>
          <p:nvPr/>
        </p:nvSpPr>
        <p:spPr>
          <a:xfrm>
            <a:off x="1785918" y="500042"/>
            <a:ext cx="7000924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Доля программных расходов в общем объеме расходов бюджета Усть-Абаканского района в 2021 году</a:t>
            </a:r>
          </a:p>
        </p:txBody>
      </p:sp>
      <p:graphicFrame>
        <p:nvGraphicFramePr>
          <p:cNvPr id="20" name="Объект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047722249"/>
              </p:ext>
            </p:extLst>
          </p:nvPr>
        </p:nvGraphicFramePr>
        <p:xfrm>
          <a:off x="214282" y="1357298"/>
          <a:ext cx="6429420" cy="46434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21" name="Группа 23"/>
          <p:cNvGrpSpPr/>
          <p:nvPr/>
        </p:nvGrpSpPr>
        <p:grpSpPr>
          <a:xfrm>
            <a:off x="6143636" y="1285860"/>
            <a:ext cx="2714646" cy="785818"/>
            <a:chOff x="781856" y="395203"/>
            <a:chExt cx="2414421" cy="1356655"/>
          </a:xfrm>
        </p:grpSpPr>
        <p:sp>
          <p:nvSpPr>
            <p:cNvPr id="27" name="Прямоугольник 26"/>
            <p:cNvSpPr/>
            <p:nvPr/>
          </p:nvSpPr>
          <p:spPr>
            <a:xfrm>
              <a:off x="781856" y="395203"/>
              <a:ext cx="2298040" cy="1356655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Прямоугольник 27"/>
            <p:cNvSpPr/>
            <p:nvPr/>
          </p:nvSpPr>
          <p:spPr>
            <a:xfrm>
              <a:off x="781857" y="408122"/>
              <a:ext cx="2414420" cy="110228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b="1" kern="1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Всего расходов </a:t>
              </a:r>
            </a:p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b="1" kern="1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1 681 320,0 тыс. рублей</a:t>
              </a:r>
              <a:endParaRPr lang="ru-RU" b="1" kern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9" name="Прямоугольник 28"/>
          <p:cNvSpPr/>
          <p:nvPr/>
        </p:nvSpPr>
        <p:spPr>
          <a:xfrm>
            <a:off x="4572000" y="5072074"/>
            <a:ext cx="4286280" cy="120032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 Муниципальные программы – инструмент для достижения целей путем реализации задач и отдельных мероприятий</a:t>
            </a:r>
            <a:endParaRPr lang="ru-RU" b="1" dirty="0">
              <a:solidFill>
                <a:srgbClr val="663300"/>
              </a:solidFill>
            </a:endParaRPr>
          </a:p>
        </p:txBody>
      </p:sp>
      <p:graphicFrame>
        <p:nvGraphicFramePr>
          <p:cNvPr id="30" name="Диаграмма 29"/>
          <p:cNvGraphicFramePr/>
          <p:nvPr/>
        </p:nvGraphicFramePr>
        <p:xfrm>
          <a:off x="4571968" y="1196752"/>
          <a:ext cx="4572032" cy="43577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31" name="TextBox 20"/>
          <p:cNvSpPr txBox="1">
            <a:spLocks noChangeArrowheads="1"/>
          </p:cNvSpPr>
          <p:nvPr/>
        </p:nvSpPr>
        <p:spPr bwMode="auto">
          <a:xfrm>
            <a:off x="5940152" y="3645024"/>
            <a:ext cx="76655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96,9 %</a:t>
            </a:r>
            <a:endParaRPr lang="ru-RU" sz="1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Box 20"/>
          <p:cNvSpPr txBox="1">
            <a:spLocks noChangeArrowheads="1"/>
          </p:cNvSpPr>
          <p:nvPr/>
        </p:nvSpPr>
        <p:spPr bwMode="auto">
          <a:xfrm>
            <a:off x="5076056" y="2636912"/>
            <a:ext cx="6639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3,1 %</a:t>
            </a:r>
            <a:endParaRPr lang="ru-RU" sz="1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ru-RU" sz="1000" dirty="0" smtClean="0">
                <a:solidFill>
                  <a:schemeClr val="tx1"/>
                </a:solidFill>
              </a:rPr>
              <a:t>Управление финансов и экономики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1E5C4E-6DA8-4A4B-8387-6EA77005CAB4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31</a:t>
            </a:fld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6" name="Рисунок 5" descr="Усть-АбаканскийМР-герб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42852"/>
            <a:ext cx="928694" cy="1051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602792808"/>
              </p:ext>
            </p:extLst>
          </p:nvPr>
        </p:nvGraphicFramePr>
        <p:xfrm>
          <a:off x="857224" y="1000108"/>
          <a:ext cx="7858180" cy="5208376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4179726"/>
                <a:gridCol w="1110663"/>
                <a:gridCol w="1395699"/>
                <a:gridCol w="1172092"/>
              </a:tblGrid>
              <a:tr h="19918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lang="ru-RU" sz="12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28" marR="3728" marT="3728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План </a:t>
                      </a:r>
                      <a:endParaRPr lang="ru-RU" sz="12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28" marR="3728" marT="3728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Исполнение </a:t>
                      </a:r>
                      <a:endParaRPr lang="ru-RU" sz="1200" b="1" u="none" strike="noStrike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ctr"/>
                      <a:r>
                        <a:rPr lang="ru-RU" sz="1200" b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за 2021</a:t>
                      </a:r>
                      <a:r>
                        <a:rPr lang="ru-RU" sz="1200" b="1" u="none" strike="noStrike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lang="ru-RU" sz="12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28" marR="3728" marT="3728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Процент исполнения</a:t>
                      </a:r>
                      <a:endParaRPr lang="ru-RU" sz="12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28" marR="3728" marT="3728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547236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«Развитие агропромышленного комплекса Усть-Абаканского района и социальной сферы на </a:t>
                      </a:r>
                      <a:r>
                        <a:rPr lang="ru-RU" sz="1200" b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селе» 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28" marR="3728" marT="3728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99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42 254,3</a:t>
                      </a:r>
                      <a:endParaRPr lang="ru-RU" sz="1200" b="1" i="0" u="none" strike="noStrike" dirty="0">
                        <a:solidFill>
                          <a:srgbClr val="99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28" marR="3728" marT="37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99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40 646,9</a:t>
                      </a:r>
                      <a:endParaRPr lang="ru-RU" sz="1200" b="1" i="0" u="none" strike="noStrike" dirty="0">
                        <a:solidFill>
                          <a:srgbClr val="99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28" marR="3728" marT="37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99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96,2</a:t>
                      </a:r>
                      <a:endParaRPr lang="ru-RU" sz="1200" b="1" i="0" u="none" strike="noStrike" dirty="0">
                        <a:solidFill>
                          <a:srgbClr val="99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28" marR="3728" marT="3728" marB="0" anchor="b"/>
                </a:tc>
              </a:tr>
              <a:tr h="168537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программа«Развитие субъектов малого и среднего предпринимательства в Усть-Абаканском районе </a:t>
                      </a:r>
                      <a:r>
                        <a:rPr lang="ru-RU" sz="1200" b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на»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28" marR="3728" marT="3728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99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48,0</a:t>
                      </a:r>
                      <a:endParaRPr lang="ru-RU" sz="1200" b="1" i="0" u="none" strike="noStrike" dirty="0">
                        <a:solidFill>
                          <a:srgbClr val="99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28" marR="3728" marT="37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99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48,0</a:t>
                      </a:r>
                      <a:endParaRPr lang="ru-RU" sz="1200" b="1" i="0" u="none" strike="noStrike" dirty="0">
                        <a:solidFill>
                          <a:srgbClr val="99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28" marR="3728" marT="37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99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200" b="1" i="0" u="none" strike="noStrike" dirty="0">
                        <a:solidFill>
                          <a:srgbClr val="99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28" marR="3728" marT="3728" marB="0" anchor="b"/>
                </a:tc>
              </a:tr>
              <a:tr h="378604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"Развитие  образования  в  Усть-Абаканском </a:t>
                      </a:r>
                      <a:r>
                        <a:rPr lang="ru-RU" sz="1200" b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районе"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28" marR="3728" marT="3728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99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1 192 334,4</a:t>
                      </a:r>
                      <a:endParaRPr lang="ru-RU" sz="1200" b="1" i="0" u="none" strike="noStrike" dirty="0">
                        <a:solidFill>
                          <a:srgbClr val="99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28" marR="3728" marT="37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99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1 146 450,0</a:t>
                      </a:r>
                      <a:endParaRPr lang="ru-RU" sz="1200" b="1" i="0" u="none" strike="noStrike" dirty="0">
                        <a:solidFill>
                          <a:srgbClr val="99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28" marR="3728" marT="37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99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96,2</a:t>
                      </a:r>
                      <a:endParaRPr lang="ru-RU" sz="1200" b="1" i="0" u="none" strike="noStrike" dirty="0">
                        <a:solidFill>
                          <a:srgbClr val="99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28" marR="3728" marT="3728" marB="0" anchor="b"/>
                </a:tc>
              </a:tr>
              <a:tr h="444327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«Защита населения и территорий Усть-Абаканского района от чрезвычайных ситуаций, обеспечение пожарной безопасности и безопасности людей на водных </a:t>
                      </a:r>
                      <a:r>
                        <a:rPr lang="ru-RU" sz="1200" b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объектах»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28" marR="3728" marT="3728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99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7 316,2</a:t>
                      </a:r>
                      <a:endParaRPr lang="ru-RU" sz="1200" b="1" i="0" u="none" strike="noStrike" dirty="0">
                        <a:solidFill>
                          <a:srgbClr val="99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28" marR="3728" marT="37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99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7 089,1</a:t>
                      </a:r>
                      <a:endParaRPr lang="ru-RU" sz="1200" b="1" i="0" u="none" strike="noStrike" dirty="0">
                        <a:solidFill>
                          <a:srgbClr val="99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28" marR="3728" marT="37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99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96,9</a:t>
                      </a:r>
                      <a:endParaRPr lang="ru-RU" sz="1200" b="1" i="0" u="none" strike="noStrike" dirty="0">
                        <a:solidFill>
                          <a:srgbClr val="99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28" marR="3728" marT="3728" marB="0" anchor="b"/>
                </a:tc>
              </a:tr>
              <a:tr h="168537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«Культура Усть-Абаканского </a:t>
                      </a:r>
                      <a:r>
                        <a:rPr lang="ru-RU" sz="1200" b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района»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28" marR="3728" marT="3728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99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112 159,4</a:t>
                      </a:r>
                      <a:endParaRPr lang="ru-RU" sz="1200" b="1" i="0" u="none" strike="noStrike" dirty="0">
                        <a:solidFill>
                          <a:srgbClr val="99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28" marR="3728" marT="37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99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107 295,1</a:t>
                      </a:r>
                      <a:endParaRPr lang="ru-RU" sz="1200" b="1" i="0" u="none" strike="noStrike" dirty="0">
                        <a:solidFill>
                          <a:srgbClr val="99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28" marR="3728" marT="37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99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95,7</a:t>
                      </a:r>
                      <a:endParaRPr lang="ru-RU" sz="1200" b="1" i="0" u="none" strike="noStrike" dirty="0">
                        <a:solidFill>
                          <a:srgbClr val="99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28" marR="3728" marT="3728" marB="0" anchor="b"/>
                </a:tc>
              </a:tr>
              <a:tr h="168537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 "Развитие физической культуры и спорта в Усть-Абаканском районе  </a:t>
                      </a:r>
                      <a:r>
                        <a:rPr lang="ru-RU" sz="1200" b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"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28" marR="3728" marT="3728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99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9 532,5</a:t>
                      </a:r>
                      <a:endParaRPr lang="ru-RU" sz="1200" b="1" i="0" u="none" strike="noStrike" dirty="0">
                        <a:solidFill>
                          <a:srgbClr val="99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28" marR="3728" marT="37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99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8 007,1</a:t>
                      </a:r>
                      <a:endParaRPr lang="ru-RU" sz="1200" b="1" i="0" u="none" strike="noStrike" dirty="0">
                        <a:solidFill>
                          <a:srgbClr val="99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28" marR="3728" marT="37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99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84,0</a:t>
                      </a:r>
                      <a:endParaRPr lang="ru-RU" sz="1200" b="1" i="0" u="none" strike="noStrike" dirty="0">
                        <a:solidFill>
                          <a:srgbClr val="99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28" marR="3728" marT="3728" marB="0" anchor="b"/>
                </a:tc>
              </a:tr>
              <a:tr h="407100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«Социальная поддержка </a:t>
                      </a:r>
                      <a:r>
                        <a:rPr lang="ru-RU" sz="1200" b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граждан»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28" marR="3728" marT="3728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99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96 468,8</a:t>
                      </a:r>
                      <a:endParaRPr lang="ru-RU" sz="1200" b="1" i="0" u="none" strike="noStrike" dirty="0">
                        <a:solidFill>
                          <a:srgbClr val="99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28" marR="3728" marT="37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99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91 986,5</a:t>
                      </a:r>
                      <a:endParaRPr lang="ru-RU" sz="1200" b="1" i="0" u="none" strike="noStrike" dirty="0">
                        <a:solidFill>
                          <a:srgbClr val="99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28" marR="3728" marT="37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99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95,4</a:t>
                      </a:r>
                      <a:endParaRPr lang="ru-RU" sz="1200" b="1" i="0" u="none" strike="noStrike" dirty="0">
                        <a:solidFill>
                          <a:srgbClr val="99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28" marR="3728" marT="3728" marB="0" anchor="b"/>
                </a:tc>
              </a:tr>
              <a:tr h="91930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 «Развитие муниципального имущества в Усть-Абаканском районе»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28" marR="3728" marT="3728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99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29 831,3</a:t>
                      </a:r>
                      <a:endParaRPr lang="ru-RU" sz="1200" b="1" i="0" u="none" strike="noStrike" dirty="0">
                        <a:solidFill>
                          <a:srgbClr val="99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28" marR="3728" marT="37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99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24 774,9</a:t>
                      </a:r>
                      <a:endParaRPr lang="ru-RU" sz="1200" b="1" i="0" u="none" strike="noStrike" dirty="0">
                        <a:solidFill>
                          <a:srgbClr val="99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28" marR="3728" marT="37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99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83,1</a:t>
                      </a:r>
                      <a:endParaRPr lang="ru-RU" sz="1200" b="1" i="0" u="none" strike="noStrike" dirty="0">
                        <a:solidFill>
                          <a:srgbClr val="99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28" marR="3728" marT="3728" marB="0" anchor="b"/>
                </a:tc>
              </a:tr>
              <a:tr h="252807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«Противодействие незаконному обороту наркотиков, снижение масштабов наркотизации   населения в Усть-Абаканском районе </a:t>
                      </a:r>
                      <a:r>
                        <a:rPr lang="ru-RU" sz="1200" b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»</a:t>
                      </a:r>
                      <a:endParaRPr lang="ru-RU" sz="12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28" marR="3728" marT="37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99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21,0</a:t>
                      </a:r>
                      <a:endParaRPr lang="ru-RU" sz="1200" b="1" i="0" u="none" strike="noStrike" dirty="0">
                        <a:solidFill>
                          <a:srgbClr val="99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28" marR="3728" marT="37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99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20,9</a:t>
                      </a:r>
                      <a:endParaRPr lang="ru-RU" sz="1200" b="1" i="0" u="none" strike="noStrike" dirty="0">
                        <a:solidFill>
                          <a:srgbClr val="99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28" marR="3728" marT="3728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0" u="none" strike="noStrike" dirty="0" smtClean="0">
                          <a:solidFill>
                            <a:srgbClr val="99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99,6</a:t>
                      </a:r>
                      <a:endParaRPr lang="ru-RU" sz="1200" b="1" i="0" u="none" strike="noStrike" dirty="0">
                        <a:solidFill>
                          <a:srgbClr val="99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28" marR="3728" marT="3728" marB="0" anchor="b"/>
                </a:tc>
              </a:tr>
              <a:tr h="252807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«Обеспечение общественного порядка и противодействие преступности в Усть-Абаканском </a:t>
                      </a:r>
                      <a:r>
                        <a:rPr lang="ru-RU" sz="1200" b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районе» 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28" marR="3728" marT="3728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99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168,3</a:t>
                      </a:r>
                      <a:endParaRPr lang="ru-RU" sz="1200" b="1" i="0" u="none" strike="noStrike" dirty="0">
                        <a:solidFill>
                          <a:srgbClr val="99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28" marR="3728" marT="37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99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147,4</a:t>
                      </a:r>
                      <a:endParaRPr lang="ru-RU" sz="1200" b="1" i="0" u="none" strike="noStrike" dirty="0">
                        <a:solidFill>
                          <a:srgbClr val="99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28" marR="3728" marT="37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99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87,5</a:t>
                      </a:r>
                      <a:endParaRPr lang="ru-RU" sz="1200" b="1" i="0" u="none" strike="noStrike" dirty="0">
                        <a:solidFill>
                          <a:srgbClr val="99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28" marR="3728" marT="3728" marB="0" anchor="b"/>
                </a:tc>
              </a:tr>
            </a:tbl>
          </a:graphicData>
        </a:graphic>
      </p:graphicFrame>
      <p:sp>
        <p:nvSpPr>
          <p:cNvPr id="13" name="Заголовок 1"/>
          <p:cNvSpPr txBox="1">
            <a:spLocks/>
          </p:cNvSpPr>
          <p:nvPr/>
        </p:nvSpPr>
        <p:spPr bwMode="auto">
          <a:xfrm>
            <a:off x="1643042" y="142852"/>
            <a:ext cx="6357982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000" b="1" dirty="0" smtClean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Исполнение программной части бюджета </a:t>
            </a:r>
          </a:p>
          <a:p>
            <a:pPr algn="ctr"/>
            <a:r>
              <a:rPr lang="ru-RU" sz="2000" b="1" dirty="0" smtClean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МО Усть-Абаканский район</a:t>
            </a:r>
            <a:endParaRPr lang="ru-RU" sz="2000" b="1" dirty="0">
              <a:solidFill>
                <a:srgbClr val="008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4" name="TextBox 20"/>
          <p:cNvSpPr txBox="1">
            <a:spLocks noChangeArrowheads="1"/>
          </p:cNvSpPr>
          <p:nvPr/>
        </p:nvSpPr>
        <p:spPr bwMode="auto">
          <a:xfrm>
            <a:off x="7812360" y="692696"/>
            <a:ext cx="835639" cy="2615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100" dirty="0" smtClean="0">
                <a:latin typeface="Tahoma" pitchFamily="34" charset="0"/>
                <a:cs typeface="Tahoma" pitchFamily="34" charset="0"/>
              </a:rPr>
              <a:t>тыс. руб.</a:t>
            </a:r>
            <a:endParaRPr lang="ru-RU" sz="11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428728" y="0"/>
            <a:ext cx="67151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ctr">
              <a:buNone/>
              <a:defRPr/>
            </a:pP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4.  Расходы бюджета муниципального образования</a:t>
            </a:r>
          </a:p>
        </p:txBody>
      </p:sp>
      <p:pic>
        <p:nvPicPr>
          <p:cNvPr id="9" name="Picture 2" descr="http://tomsk-novosti.ru/wp-content/uploads/2014/10/Hozyajstvo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1357298"/>
            <a:ext cx="682995" cy="521274"/>
          </a:xfrm>
          <a:prstGeom prst="rect">
            <a:avLst/>
          </a:prstGeom>
          <a:noFill/>
        </p:spPr>
      </p:pic>
      <p:pic>
        <p:nvPicPr>
          <p:cNvPr id="10" name="Picture 2" descr="http://liman.astrobl.ru/sites/default/files/support_business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1916832"/>
            <a:ext cx="662733" cy="441822"/>
          </a:xfrm>
          <a:prstGeom prst="rect">
            <a:avLst/>
          </a:prstGeom>
          <a:noFill/>
        </p:spPr>
      </p:pic>
      <p:pic>
        <p:nvPicPr>
          <p:cNvPr id="24578" name="Picture 2" descr="http://kamensk.donland.ru/Data/Sites/22/media/jpg/%D1%8D%D0%BA%D0%BE%D0%BD%D0%BE%D0%BC%D0%B8%D0%BA%D0%B0/2018/%D1%80%D0%B0%D0%B7%D0%B2%D0%B8%D1%82%D0%B8%D0%B5%D0%BE%D0%B1%D1%80%D0%B0%D0%B7%D0%BE%D0%B2%D0%B0%D0%BD%D0%B8%D1%8F/kollaj_51200.jpg.1000x297x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142844" y="2500306"/>
            <a:ext cx="592352" cy="428628"/>
          </a:xfrm>
          <a:prstGeom prst="rect">
            <a:avLst/>
          </a:prstGeom>
          <a:noFill/>
        </p:spPr>
      </p:pic>
      <p:pic>
        <p:nvPicPr>
          <p:cNvPr id="15" name="Picture 4" descr="http://spektrsec.ru/assets/files/2014/08/61fh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2844" y="3000372"/>
            <a:ext cx="642942" cy="428628"/>
          </a:xfrm>
          <a:prstGeom prst="rect">
            <a:avLst/>
          </a:prstGeom>
          <a:noFill/>
        </p:spPr>
      </p:pic>
      <p:pic>
        <p:nvPicPr>
          <p:cNvPr id="16" name="Picture 141" descr="https://im3-tub-ru.yandex.net/i?id=f4676d7ee258797ea39f8a2cfb59284d&amp;n=33&amp;h=190&amp;w=25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42844" y="3500438"/>
            <a:ext cx="668509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4" descr="http://www.miasskiy.ru/wp-content/uploads/2016/04/sport_0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14282" y="4071942"/>
            <a:ext cx="571504" cy="443481"/>
          </a:xfrm>
          <a:prstGeom prst="rect">
            <a:avLst/>
          </a:prstGeom>
          <a:noFill/>
        </p:spPr>
      </p:pic>
      <p:pic>
        <p:nvPicPr>
          <p:cNvPr id="20" name="Picture 2" descr="https://im2-tub-ru.yandex.net/i?id=f7170fb97693802088fb9061ecfb87d9&amp;n=33&amp;h=215&amp;w=32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07504" y="5157192"/>
            <a:ext cx="644049" cy="428628"/>
          </a:xfrm>
          <a:prstGeom prst="rect">
            <a:avLst/>
          </a:prstGeom>
          <a:noFill/>
        </p:spPr>
      </p:pic>
      <p:pic>
        <p:nvPicPr>
          <p:cNvPr id="21" name="Picture 4" descr="http://ullica.ru/wp-content/uploads/2015/08/fotoanons1253f575615a6f4330abd1328a77fc5796bf46172653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flipH="1">
            <a:off x="179512" y="5733256"/>
            <a:ext cx="643276" cy="428627"/>
          </a:xfrm>
          <a:prstGeom prst="rect">
            <a:avLst/>
          </a:prstGeom>
          <a:noFill/>
        </p:spPr>
      </p:pic>
      <p:pic>
        <p:nvPicPr>
          <p:cNvPr id="22" name="Picture 6" descr="http://www.ipatovo.org/images/fin_progr_03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0" y="4509120"/>
            <a:ext cx="895785" cy="5715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ru-RU" sz="1000" dirty="0" smtClean="0">
                <a:solidFill>
                  <a:schemeClr val="tx1"/>
                </a:solidFill>
              </a:rPr>
              <a:t>Управление финансов и экономики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1E5C4E-6DA8-4A4B-8387-6EA77005CAB4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32</a:t>
            </a:fld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6" name="Рисунок 5" descr="Усть-АбаканскийМР-герб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42852"/>
            <a:ext cx="928694" cy="1051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205754340"/>
              </p:ext>
            </p:extLst>
          </p:nvPr>
        </p:nvGraphicFramePr>
        <p:xfrm>
          <a:off x="857224" y="1357298"/>
          <a:ext cx="7858180" cy="4305991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4179726"/>
                <a:gridCol w="1110663"/>
                <a:gridCol w="1395699"/>
                <a:gridCol w="1172092"/>
              </a:tblGrid>
              <a:tr h="19918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lang="ru-RU" sz="12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28" marR="3728" marT="3728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План </a:t>
                      </a:r>
                      <a:endParaRPr lang="ru-RU" sz="12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28" marR="3728" marT="3728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Исполнение </a:t>
                      </a:r>
                      <a:endParaRPr lang="ru-RU" sz="1200" b="1" u="none" strike="noStrike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ctr"/>
                      <a:r>
                        <a:rPr lang="ru-RU" sz="1200" b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за</a:t>
                      </a:r>
                      <a:r>
                        <a:rPr lang="ru-RU" sz="1200" b="1" u="none" strike="noStrike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2021 год</a:t>
                      </a:r>
                      <a:endParaRPr lang="ru-RU" sz="12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28" marR="3728" marT="3728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Процент исполнения</a:t>
                      </a:r>
                      <a:endParaRPr lang="ru-RU" sz="12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28" marR="3728" marT="3728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550086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«Развитие туризма в Усть-Абаканском </a:t>
                      </a:r>
                      <a:r>
                        <a:rPr lang="ru-RU" sz="1200" b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районе»</a:t>
                      </a:r>
                    </a:p>
                    <a:p>
                      <a:pPr algn="l" fontAlgn="b"/>
                      <a:endParaRPr lang="ru-RU" sz="12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28" marR="3728" marT="37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99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1 734,5</a:t>
                      </a:r>
                      <a:endParaRPr lang="ru-RU" sz="1200" b="1" i="0" u="none" strike="noStrike" dirty="0">
                        <a:solidFill>
                          <a:srgbClr val="99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28" marR="3728" marT="37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99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1 621,4</a:t>
                      </a:r>
                      <a:endParaRPr lang="ru-RU" sz="1200" b="1" i="0" u="none" strike="noStrike" dirty="0">
                        <a:solidFill>
                          <a:srgbClr val="99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28" marR="3728" marT="37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99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93,5</a:t>
                      </a:r>
                      <a:endParaRPr lang="ru-RU" sz="1200" b="1" i="0" u="none" strike="noStrike" dirty="0">
                        <a:solidFill>
                          <a:srgbClr val="99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28" marR="3728" marT="3728" marB="0" anchor="b"/>
                </a:tc>
              </a:tr>
              <a:tr h="168537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"Развитие транспортной системы Усть-Абаканского </a:t>
                      </a:r>
                      <a:r>
                        <a:rPr lang="ru-RU" sz="1200" b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района«</a:t>
                      </a:r>
                    </a:p>
                    <a:p>
                      <a:pPr algn="l" fontAlgn="t"/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28" marR="3728" marT="3728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99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42 560,2</a:t>
                      </a:r>
                      <a:endParaRPr lang="ru-RU" sz="1200" b="1" i="0" u="none" strike="noStrike" dirty="0">
                        <a:solidFill>
                          <a:srgbClr val="99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28" marR="3728" marT="37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99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38 542,9</a:t>
                      </a:r>
                      <a:endParaRPr lang="ru-RU" sz="1200" b="1" i="0" u="none" strike="noStrike" dirty="0">
                        <a:solidFill>
                          <a:srgbClr val="99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28" marR="3728" marT="37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99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90,6</a:t>
                      </a:r>
                      <a:endParaRPr lang="ru-RU" sz="1200" b="1" i="0" u="none" strike="noStrike" dirty="0">
                        <a:solidFill>
                          <a:srgbClr val="99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28" marR="3728" marT="3728" marB="0" anchor="b"/>
                </a:tc>
              </a:tr>
              <a:tr h="168537"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"Повышение эффективности управления муниципальными финансами Усть-Абаканского района</a:t>
                      </a:r>
                      <a:endParaRPr lang="ru-RU" sz="12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28" marR="3728" marT="3728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99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138 159,5</a:t>
                      </a:r>
                      <a:endParaRPr lang="ru-RU" sz="1200" b="1" i="0" u="none" strike="noStrike" dirty="0">
                        <a:solidFill>
                          <a:srgbClr val="99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28" marR="3728" marT="37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99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135 155,0</a:t>
                      </a:r>
                      <a:endParaRPr lang="ru-RU" sz="1200" b="1" i="0" u="none" strike="noStrike" dirty="0">
                        <a:solidFill>
                          <a:srgbClr val="99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28" marR="3728" marT="37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99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97,8</a:t>
                      </a:r>
                      <a:endParaRPr lang="ru-RU" sz="1200" b="1" i="0" u="none" strike="noStrike" dirty="0">
                        <a:solidFill>
                          <a:srgbClr val="99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28" marR="3728" marT="3728" marB="0" anchor="b"/>
                </a:tc>
              </a:tr>
              <a:tr h="215604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</a:t>
                      </a:r>
                      <a:r>
                        <a:rPr lang="ru-RU" sz="1200" b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Жилище» </a:t>
                      </a:r>
                    </a:p>
                    <a:p>
                      <a:pPr algn="l" fontAlgn="t"/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28" marR="3728" marT="3728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99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2 800,4</a:t>
                      </a:r>
                      <a:endParaRPr lang="ru-RU" sz="1200" b="1" i="0" u="none" strike="noStrike" dirty="0">
                        <a:solidFill>
                          <a:srgbClr val="99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28" marR="3728" marT="37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99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2 800,4</a:t>
                      </a:r>
                      <a:endParaRPr lang="ru-RU" sz="1200" b="1" i="0" u="none" strike="noStrike" dirty="0">
                        <a:solidFill>
                          <a:srgbClr val="99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28" marR="3728" marT="37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99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200" b="1" i="0" u="none" strike="noStrike" dirty="0">
                        <a:solidFill>
                          <a:srgbClr val="99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28" marR="3728" marT="3728" marB="0" anchor="b"/>
                </a:tc>
              </a:tr>
              <a:tr h="168537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«Улучшение условий и охраны труда в Усть-Абаканском районе»</a:t>
                      </a:r>
                    </a:p>
                    <a:p>
                      <a:pPr algn="l" fontAlgn="t"/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28" marR="3728" marT="3728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99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4 459,4</a:t>
                      </a:r>
                      <a:endParaRPr lang="ru-RU" sz="1200" b="1" i="0" u="none" strike="noStrike" dirty="0">
                        <a:solidFill>
                          <a:srgbClr val="99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28" marR="3728" marT="37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99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3 850,8</a:t>
                      </a:r>
                      <a:endParaRPr lang="ru-RU" sz="1200" b="1" i="0" u="none" strike="noStrike" dirty="0">
                        <a:solidFill>
                          <a:srgbClr val="99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28" marR="3728" marT="37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99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86,4</a:t>
                      </a:r>
                      <a:endParaRPr lang="ru-RU" sz="1200" b="1" i="0" u="none" strike="noStrike" dirty="0">
                        <a:solidFill>
                          <a:srgbClr val="99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28" marR="3728" marT="3728" marB="0" anchor="b"/>
                </a:tc>
              </a:tr>
              <a:tr h="168537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«Комплексная программа  модернизации и реформирования жилищно-коммунального хозяйства в Усть-Абаканском </a:t>
                      </a:r>
                      <a:r>
                        <a:rPr lang="ru-RU" sz="1200" b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районе» </a:t>
                      </a:r>
                    </a:p>
                    <a:p>
                      <a:pPr algn="l" fontAlgn="t"/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28" marR="3728" marT="3728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99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23 748,7</a:t>
                      </a:r>
                      <a:endParaRPr lang="ru-RU" sz="1200" b="1" i="0" u="none" strike="noStrike" dirty="0">
                        <a:solidFill>
                          <a:srgbClr val="99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28" marR="3728" marT="37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99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20 323,9</a:t>
                      </a:r>
                      <a:endParaRPr lang="ru-RU" sz="1200" b="1" i="0" u="none" strike="noStrike" dirty="0">
                        <a:solidFill>
                          <a:srgbClr val="99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28" marR="3728" marT="37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99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85,6</a:t>
                      </a:r>
                      <a:endParaRPr lang="ru-RU" sz="1200" b="1" i="0" u="none" strike="noStrike" dirty="0">
                        <a:solidFill>
                          <a:srgbClr val="99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28" marR="3728" marT="3728" marB="0" anchor="b"/>
                </a:tc>
              </a:tr>
              <a:tr h="168537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«Развитие торговли в Усть-Абаканском </a:t>
                      </a:r>
                      <a:r>
                        <a:rPr lang="ru-RU" sz="1200" b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районе»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28" marR="3728" marT="3728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99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107,0</a:t>
                      </a:r>
                      <a:endParaRPr lang="ru-RU" sz="1200" b="1" i="0" u="none" strike="noStrike" dirty="0">
                        <a:solidFill>
                          <a:srgbClr val="99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28" marR="3728" marT="37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99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75,4</a:t>
                      </a:r>
                      <a:endParaRPr lang="ru-RU" sz="1200" b="1" i="0" u="none" strike="noStrike" dirty="0">
                        <a:solidFill>
                          <a:srgbClr val="99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28" marR="3728" marT="37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99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70,5</a:t>
                      </a:r>
                      <a:endParaRPr lang="ru-RU" sz="1200" b="1" i="0" u="none" strike="noStrike" dirty="0">
                        <a:solidFill>
                          <a:srgbClr val="99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28" marR="3728" marT="3728" marB="0" anchor="b"/>
                </a:tc>
              </a:tr>
              <a:tr h="25280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ИТОГО:</a:t>
                      </a:r>
                      <a:endParaRPr lang="ru-RU" sz="12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28" marR="3728" marT="3728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99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1 703 703,9</a:t>
                      </a:r>
                      <a:endParaRPr lang="ru-RU" sz="1200" b="1" i="0" u="none" strike="noStrike" dirty="0">
                        <a:solidFill>
                          <a:srgbClr val="99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28" marR="3728" marT="3728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99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1 628 835,7</a:t>
                      </a:r>
                      <a:endParaRPr lang="ru-RU" sz="1200" b="1" i="0" u="none" strike="noStrike" dirty="0">
                        <a:solidFill>
                          <a:srgbClr val="99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28" marR="3728" marT="3728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99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95,6</a:t>
                      </a:r>
                      <a:endParaRPr lang="ru-RU" sz="1200" b="1" i="0" u="none" strike="noStrike" dirty="0">
                        <a:solidFill>
                          <a:srgbClr val="99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28" marR="3728" marT="3728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3" name="Заголовок 1"/>
          <p:cNvSpPr txBox="1">
            <a:spLocks/>
          </p:cNvSpPr>
          <p:nvPr/>
        </p:nvSpPr>
        <p:spPr bwMode="auto">
          <a:xfrm>
            <a:off x="1643042" y="357166"/>
            <a:ext cx="6357982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000" b="1" dirty="0" smtClean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Исполнение программной части бюджета </a:t>
            </a:r>
          </a:p>
          <a:p>
            <a:pPr algn="ctr"/>
            <a:r>
              <a:rPr lang="ru-RU" sz="2000" b="1" dirty="0" smtClean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МО Усть-Абаканский район</a:t>
            </a:r>
            <a:endParaRPr lang="ru-RU" sz="2000" b="1" dirty="0">
              <a:solidFill>
                <a:srgbClr val="008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7" name="TextBox 20"/>
          <p:cNvSpPr txBox="1">
            <a:spLocks noChangeArrowheads="1"/>
          </p:cNvSpPr>
          <p:nvPr/>
        </p:nvSpPr>
        <p:spPr bwMode="auto">
          <a:xfrm>
            <a:off x="7786710" y="1000108"/>
            <a:ext cx="835639" cy="2615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100" dirty="0" smtClean="0">
                <a:latin typeface="Tahoma" pitchFamily="34" charset="0"/>
                <a:cs typeface="Tahoma" pitchFamily="34" charset="0"/>
              </a:rPr>
              <a:t>тыс. руб.</a:t>
            </a:r>
            <a:endParaRPr lang="ru-RU" sz="11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428728" y="0"/>
            <a:ext cx="67151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ctr">
              <a:buNone/>
              <a:defRPr/>
            </a:pP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4.  Расходы бюджета муниципального образования</a:t>
            </a:r>
          </a:p>
        </p:txBody>
      </p:sp>
      <p:pic>
        <p:nvPicPr>
          <p:cNvPr id="9" name="Рисунок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700808"/>
            <a:ext cx="500066" cy="397341"/>
          </a:xfrm>
          <a:prstGeom prst="rect">
            <a:avLst/>
          </a:prstGeom>
          <a:solidFill>
            <a:schemeClr val="accent1"/>
          </a:solidFill>
          <a:ln w="38100">
            <a:solidFill>
              <a:srgbClr val="92D050"/>
            </a:solidFill>
            <a:miter lim="800000"/>
            <a:headEnd/>
            <a:tailEnd/>
          </a:ln>
        </p:spPr>
      </p:pic>
      <p:pic>
        <p:nvPicPr>
          <p:cNvPr id="10" name="Picture 4" descr="http://zauralonline.ru/images/photos/big/cb836be22e344034cb26226533c72a3f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2204864"/>
            <a:ext cx="616448" cy="443012"/>
          </a:xfrm>
          <a:prstGeom prst="rect">
            <a:avLst/>
          </a:prstGeom>
          <a:noFill/>
        </p:spPr>
      </p:pic>
      <p:pic>
        <p:nvPicPr>
          <p:cNvPr id="15" name="Picture 2" descr="https://im2-tub-ru.yandex.net/i?id=b179a50e7c45e04c8cf695f564ed3512&amp;n=33&amp;h=215&amp;w=32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3356992"/>
            <a:ext cx="532754" cy="354558"/>
          </a:xfrm>
          <a:prstGeom prst="rect">
            <a:avLst/>
          </a:prstGeom>
          <a:noFill/>
        </p:spPr>
      </p:pic>
      <p:pic>
        <p:nvPicPr>
          <p:cNvPr id="17" name="Picture 2" descr="http://misanec.ru/wp-content/uploads/2015/08/zhkh.jpe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9512" y="4293096"/>
            <a:ext cx="571504" cy="500061"/>
          </a:xfrm>
          <a:prstGeom prst="rect">
            <a:avLst/>
          </a:prstGeom>
          <a:noFill/>
        </p:spPr>
      </p:pic>
      <p:pic>
        <p:nvPicPr>
          <p:cNvPr id="19" name="Рисунок 18" descr="http://www.orel-adm.ru/images/stories/torg.jpg"/>
          <p:cNvPicPr/>
          <p:nvPr/>
        </p:nvPicPr>
        <p:blipFill>
          <a:blip r:embed="rId7" cstate="print"/>
          <a:srcRect l="35275" t="27130" r="33939" b="28924"/>
          <a:stretch>
            <a:fillRect/>
          </a:stretch>
        </p:blipFill>
        <p:spPr bwMode="auto">
          <a:xfrm>
            <a:off x="179512" y="4797152"/>
            <a:ext cx="572074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4" descr="http://appliftonews.ru/img/collection/b/96@2x.jpg?1392145240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79512" y="2780928"/>
            <a:ext cx="642942" cy="482534"/>
          </a:xfrm>
          <a:prstGeom prst="rect">
            <a:avLst/>
          </a:prstGeom>
          <a:noFill/>
        </p:spPr>
      </p:pic>
      <p:pic>
        <p:nvPicPr>
          <p:cNvPr id="26626" name="Picture 2" descr="https://fs01.cap.ru/www21-11/gkan/news/2021/12/22/5e01f3f7-f83c-4908-8126-3798e46ccc41/710e034d196e0231af9cbb35efe0e.jpg"/>
          <p:cNvPicPr>
            <a:picLocks noChangeAspect="1" noChangeArrowheads="1"/>
          </p:cNvPicPr>
          <p:nvPr/>
        </p:nvPicPr>
        <p:blipFill>
          <a:blip r:embed="rId9" cstate="print"/>
          <a:srcRect l="13891" r="9711"/>
          <a:stretch>
            <a:fillRect/>
          </a:stretch>
        </p:blipFill>
        <p:spPr bwMode="auto">
          <a:xfrm>
            <a:off x="107504" y="3717032"/>
            <a:ext cx="720080" cy="5642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ru-RU" sz="1000" dirty="0" smtClean="0">
                <a:solidFill>
                  <a:schemeClr val="tx1"/>
                </a:solidFill>
              </a:rPr>
              <a:t>Управление финансов и экономики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1E5C4E-6DA8-4A4B-8387-6EA77005CAB4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33</a:t>
            </a:fld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6" name="Рисунок 5" descr="Усть-АбаканскийМР-герб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42852"/>
            <a:ext cx="928694" cy="1051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1500166" y="642918"/>
            <a:ext cx="7000924" cy="922114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000" b="1" dirty="0" smtClean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"Развитие  образования  в  Усть-Абаканском районе» – 1 146 450,0 тыс. руб.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 rot="5400000">
            <a:off x="7503950" y="2068686"/>
            <a:ext cx="281355" cy="1588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flipV="1">
            <a:off x="2071670" y="1928802"/>
            <a:ext cx="0" cy="216024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flipV="1">
            <a:off x="2071670" y="1928802"/>
            <a:ext cx="5572164" cy="2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3857620" y="2143116"/>
            <a:ext cx="1872208" cy="1815882"/>
          </a:xfrm>
          <a:prstGeom prst="rect">
            <a:avLst/>
          </a:prstGeom>
          <a:solidFill>
            <a:srgbClr val="FFFFCC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Подпрограмма</a:t>
            </a: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«Развитие системы дополнительного образования детей, выявления и поддержки одаренных детей и молодежи»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643702" y="2214554"/>
            <a:ext cx="1925902" cy="738664"/>
          </a:xfrm>
          <a:prstGeom prst="rect">
            <a:avLst/>
          </a:prstGeom>
          <a:solidFill>
            <a:srgbClr val="FFFFCC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Подпрограмма</a:t>
            </a: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«Патриотическое воспитание граждан»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 flipV="1">
            <a:off x="4714876" y="1928802"/>
            <a:ext cx="0" cy="216022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1142976" y="2143116"/>
            <a:ext cx="1714512" cy="1815882"/>
          </a:xfrm>
          <a:prstGeom prst="rect">
            <a:avLst/>
          </a:prstGeom>
          <a:solidFill>
            <a:srgbClr val="FFFFCC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Подпрограмма </a:t>
            </a: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«Развитие дошкольного, </a:t>
            </a: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начального общего, основного общего, среднего общего образования» 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1000100" y="4071942"/>
            <a:ext cx="2062178" cy="35719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spcFirstLastPara="0" vert="horz" wrap="square" lIns="91440" tIns="91440" rIns="91440" bIns="91440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1 083 935,6 </a:t>
            </a:r>
            <a:r>
              <a:rPr lang="ru-RU" sz="1400" b="1" kern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тыс. рублей</a:t>
            </a:r>
            <a:endParaRPr lang="ru-RU" sz="140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3786182" y="4071942"/>
            <a:ext cx="2062178" cy="35719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spcFirstLastPara="0" vert="horz" wrap="square" lIns="91440" tIns="91440" rIns="91440" bIns="91440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62 271,3 </a:t>
            </a:r>
            <a:r>
              <a:rPr lang="ru-RU" sz="1400" b="1" kern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тыс. рублей</a:t>
            </a:r>
            <a:endParaRPr lang="ru-RU" sz="140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6572264" y="3071810"/>
            <a:ext cx="2062178" cy="35719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spcFirstLastPara="0" vert="horz" wrap="square" lIns="91440" tIns="91440" rIns="91440" bIns="91440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b="1" kern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243,1 тыс. рублей</a:t>
            </a:r>
            <a:endParaRPr lang="ru-RU" sz="140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2" name="Рисунок 3" descr=" дополнит образ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7620" y="4572008"/>
            <a:ext cx="1507213" cy="11430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3" name="Рисунок 2" descr="воспитатель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4572008"/>
            <a:ext cx="1643074" cy="130222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4" name="Picture 2" descr="http://sch1421uv.mskobr.ru/images/patriot_vos%281%2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86578" y="3643314"/>
            <a:ext cx="1714512" cy="128588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5" name="Рисунок 4" descr="школа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071670" y="4586521"/>
            <a:ext cx="1546592" cy="127137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1" name="Прямоугольник 20"/>
          <p:cNvSpPr/>
          <p:nvPr/>
        </p:nvSpPr>
        <p:spPr>
          <a:xfrm>
            <a:off x="1428728" y="142852"/>
            <a:ext cx="67151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ctr">
              <a:buNone/>
              <a:defRPr/>
            </a:pP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4.  Расходы бюджета муниципального образования</a:t>
            </a:r>
          </a:p>
        </p:txBody>
      </p:sp>
      <p:pic>
        <p:nvPicPr>
          <p:cNvPr id="26626" name="Picture 2" descr="http://drabiv-rda.gov.ua/upload/image_for_news/big/bl142240347271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429256" y="4572008"/>
            <a:ext cx="1285884" cy="122480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6628" name="Picture 4" descr="http://rabuny.edu.minskregion.by/gallery/123/9286_html_m25b1f245.gi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429388" y="5072074"/>
            <a:ext cx="1539419" cy="15001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ru-RU" sz="1000" dirty="0" smtClean="0">
                <a:solidFill>
                  <a:schemeClr val="tx1"/>
                </a:solidFill>
              </a:rPr>
              <a:t>Управление финансов и экономики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1E5C4E-6DA8-4A4B-8387-6EA77005CAB4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34</a:t>
            </a:fld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6" name="Рисунок 5" descr="Усть-АбаканскийМР-герб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142852"/>
            <a:ext cx="928694" cy="1051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1714480" y="785794"/>
            <a:ext cx="6500858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Динамика расходов на образование за 2019-2021 годы</a:t>
            </a:r>
          </a:p>
        </p:txBody>
      </p:sp>
      <p:graphicFrame>
        <p:nvGraphicFramePr>
          <p:cNvPr id="15" name="Диаграмма 14"/>
          <p:cNvGraphicFramePr/>
          <p:nvPr>
            <p:extLst>
              <p:ext uri="{D42A27DB-BD31-4B8C-83A1-F6EECF244321}">
                <p14:modId xmlns:p14="http://schemas.microsoft.com/office/powerpoint/2010/main" xmlns="" val="3499961174"/>
              </p:ext>
            </p:extLst>
          </p:nvPr>
        </p:nvGraphicFramePr>
        <p:xfrm>
          <a:off x="4572000" y="1285860"/>
          <a:ext cx="4357718" cy="39290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0" y="5589240"/>
            <a:ext cx="925252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Дошкольное образование               Общее образование</a:t>
            </a: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Дополнительное  образование</a:t>
            </a: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Молодежная политика и оздоровление детей         Прочие мероприятия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929190" y="5643578"/>
            <a:ext cx="144016" cy="14401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2357422" y="5643578"/>
            <a:ext cx="144016" cy="144016"/>
          </a:xfrm>
          <a:prstGeom prst="rect">
            <a:avLst/>
          </a:prstGeom>
          <a:solidFill>
            <a:srgbClr val="19D7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5500694" y="6143644"/>
            <a:ext cx="144016" cy="144016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1714480" y="6072206"/>
            <a:ext cx="144016" cy="14401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TextBox 20"/>
          <p:cNvSpPr txBox="1">
            <a:spLocks noChangeArrowheads="1"/>
          </p:cNvSpPr>
          <p:nvPr/>
        </p:nvSpPr>
        <p:spPr bwMode="auto">
          <a:xfrm>
            <a:off x="571472" y="1928802"/>
            <a:ext cx="835639" cy="2615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100" dirty="0" smtClean="0">
                <a:latin typeface="Tahoma" pitchFamily="34" charset="0"/>
                <a:cs typeface="Tahoma" pitchFamily="34" charset="0"/>
              </a:rPr>
              <a:t>тыс. руб.</a:t>
            </a:r>
            <a:endParaRPr lang="ru-RU" sz="11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428728" y="0"/>
            <a:ext cx="67151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ctr">
              <a:buNone/>
              <a:defRPr/>
            </a:pP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4.  Расходы бюджета муниципального образования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3214678" y="5857892"/>
            <a:ext cx="144016" cy="144016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24" name="Диаграмма 23"/>
          <p:cNvGraphicFramePr/>
          <p:nvPr>
            <p:extLst>
              <p:ext uri="{D42A27DB-BD31-4B8C-83A1-F6EECF244321}">
                <p14:modId xmlns="" xmlns:p14="http://schemas.microsoft.com/office/powerpoint/2010/main" val="1128089435"/>
              </p:ext>
            </p:extLst>
          </p:nvPr>
        </p:nvGraphicFramePr>
        <p:xfrm>
          <a:off x="285720" y="1785926"/>
          <a:ext cx="4752528" cy="36724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ru-RU" sz="1000" dirty="0" smtClean="0">
                <a:solidFill>
                  <a:schemeClr val="tx1"/>
                </a:solidFill>
              </a:rPr>
              <a:t>Управление финансов и экономики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1E5C4E-6DA8-4A4B-8387-6EA77005CAB4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35</a:t>
            </a:fld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6" name="Рисунок 5" descr="Усть-АбаканскийМР-герб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42852"/>
            <a:ext cx="928694" cy="1051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3" name="Диаграмма 4"/>
          <p:cNvGraphicFramePr>
            <a:graphicFrameLocks/>
          </p:cNvGraphicFramePr>
          <p:nvPr/>
        </p:nvGraphicFramePr>
        <p:xfrm>
          <a:off x="214282" y="2500306"/>
          <a:ext cx="4127500" cy="3470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4" name="Диаграмма 5"/>
          <p:cNvGraphicFramePr>
            <a:graphicFrameLocks/>
          </p:cNvGraphicFramePr>
          <p:nvPr/>
        </p:nvGraphicFramePr>
        <p:xfrm>
          <a:off x="5000628" y="3214686"/>
          <a:ext cx="3892547" cy="32353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5" name="TextBox 4"/>
          <p:cNvSpPr txBox="1">
            <a:spLocks noChangeArrowheads="1"/>
          </p:cNvSpPr>
          <p:nvPr/>
        </p:nvSpPr>
        <p:spPr bwMode="auto">
          <a:xfrm>
            <a:off x="428596" y="1785926"/>
            <a:ext cx="378618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400" dirty="0">
                <a:latin typeface="+mj-lt"/>
              </a:rPr>
              <a:t>Численность воспитанников в дошкольных образовательных учреждениях района</a:t>
            </a:r>
          </a:p>
        </p:txBody>
      </p:sp>
      <p:sp>
        <p:nvSpPr>
          <p:cNvPr id="16" name="TextBox 7"/>
          <p:cNvSpPr txBox="1">
            <a:spLocks noChangeArrowheads="1"/>
          </p:cNvSpPr>
          <p:nvPr/>
        </p:nvSpPr>
        <p:spPr bwMode="auto">
          <a:xfrm>
            <a:off x="4572000" y="2357430"/>
            <a:ext cx="4286250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400" dirty="0">
                <a:latin typeface="+mj-lt"/>
              </a:rPr>
              <a:t>Расходы местного бюджета на обеспечение общедоступного и бесплатного дошкольного образования</a:t>
            </a:r>
          </a:p>
        </p:txBody>
      </p:sp>
      <p:sp>
        <p:nvSpPr>
          <p:cNvPr id="18" name="TextBox 9"/>
          <p:cNvSpPr txBox="1">
            <a:spLocks noChangeArrowheads="1"/>
          </p:cNvSpPr>
          <p:nvPr/>
        </p:nvSpPr>
        <p:spPr bwMode="auto">
          <a:xfrm>
            <a:off x="8143868" y="3214686"/>
            <a:ext cx="100013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400" dirty="0">
                <a:latin typeface="+mj-lt"/>
              </a:rPr>
              <a:t>млн.руб</a:t>
            </a:r>
            <a:r>
              <a:rPr lang="ru-RU" sz="1100" dirty="0">
                <a:latin typeface="+mj-lt"/>
              </a:rPr>
              <a:t>.</a:t>
            </a:r>
          </a:p>
        </p:txBody>
      </p:sp>
      <p:sp>
        <p:nvSpPr>
          <p:cNvPr id="19" name="TextBox 2"/>
          <p:cNvSpPr txBox="1">
            <a:spLocks noChangeArrowheads="1"/>
          </p:cNvSpPr>
          <p:nvPr/>
        </p:nvSpPr>
        <p:spPr bwMode="auto">
          <a:xfrm>
            <a:off x="1285852" y="285728"/>
            <a:ext cx="4214842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endParaRPr lang="ru-RU" sz="1400" dirty="0" smtClean="0">
              <a:latin typeface="+mj-lt"/>
            </a:endParaRPr>
          </a:p>
          <a:p>
            <a:pPr>
              <a:defRPr/>
            </a:pPr>
            <a:endParaRPr lang="ru-RU" sz="1400" dirty="0" smtClean="0">
              <a:latin typeface="+mj-lt"/>
            </a:endParaRPr>
          </a:p>
          <a:p>
            <a:pPr>
              <a:defRPr/>
            </a:pPr>
            <a:r>
              <a:rPr lang="ru-RU" sz="1400" dirty="0" smtClean="0">
                <a:latin typeface="+mj-lt"/>
              </a:rPr>
              <a:t>Сеть </a:t>
            </a:r>
            <a:r>
              <a:rPr lang="ru-RU" sz="1400" dirty="0">
                <a:latin typeface="+mj-lt"/>
              </a:rPr>
              <a:t>образовательных учреждений, реализующих в районе программу дошкольного образования, в настоящее время включает </a:t>
            </a:r>
            <a:r>
              <a:rPr lang="ru-RU" sz="1400" dirty="0" smtClean="0">
                <a:latin typeface="+mj-lt"/>
              </a:rPr>
              <a:t>9 </a:t>
            </a:r>
            <a:r>
              <a:rPr lang="ru-RU" sz="1400" dirty="0">
                <a:latin typeface="+mj-lt"/>
              </a:rPr>
              <a:t>учреждений.</a:t>
            </a:r>
          </a:p>
        </p:txBody>
      </p:sp>
      <p:pic>
        <p:nvPicPr>
          <p:cNvPr id="3078" name="Picture 6" descr="http://googlik.info/doshkolniki/detskij_sad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00694" y="142852"/>
            <a:ext cx="3254912" cy="2171491"/>
          </a:xfrm>
          <a:prstGeom prst="rect">
            <a:avLst/>
          </a:prstGeom>
          <a:noFill/>
        </p:spPr>
      </p:pic>
      <p:sp>
        <p:nvSpPr>
          <p:cNvPr id="17" name="Заголовок 1"/>
          <p:cNvSpPr txBox="1">
            <a:spLocks/>
          </p:cNvSpPr>
          <p:nvPr/>
        </p:nvSpPr>
        <p:spPr bwMode="auto">
          <a:xfrm>
            <a:off x="1285852" y="285728"/>
            <a:ext cx="4071966" cy="41038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lnSpc>
                <a:spcPct val="80000"/>
              </a:lnSpc>
            </a:pPr>
            <a:r>
              <a:rPr lang="ru-RU" sz="20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ДОШКОЛЬНОЕ образование</a:t>
            </a:r>
            <a:endParaRPr lang="ru-RU" sz="2000" b="1" i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Calibri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714480" y="0"/>
            <a:ext cx="67151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ctr">
              <a:buNone/>
              <a:defRPr/>
            </a:pP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4.  Расходы бюджета муниципального образования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Усть-АбаканскийМР-герб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16632"/>
            <a:ext cx="928694" cy="1051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1428728" y="142852"/>
            <a:ext cx="4572032" cy="35719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>
              <a:lnSpc>
                <a:spcPct val="80000"/>
              </a:lnSpc>
            </a:pPr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Дошкольное образование</a:t>
            </a:r>
            <a:endParaRPr lang="ru-RU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214414" y="571480"/>
            <a:ext cx="78220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На развитие дошкольного образования направлено – 184 607,5 тыс. руб.,</a:t>
            </a:r>
          </a:p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 том числе: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60" name="Picture 4" descr="http://www.s.061.ua/section/newsInternalIcon/upload/images/news/icon/000/006/093/rem_det_159b92223422f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00760" y="1142984"/>
            <a:ext cx="2912836" cy="1500198"/>
          </a:xfrm>
          <a:prstGeom prst="rect">
            <a:avLst/>
          </a:prstGeom>
          <a:noFill/>
        </p:spPr>
      </p:pic>
      <p:pic>
        <p:nvPicPr>
          <p:cNvPr id="19462" name="Picture 6" descr="http://kids.cooperation.ru/upload/medialibrary/6d6/650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00760" y="2786058"/>
            <a:ext cx="2928958" cy="1857388"/>
          </a:xfrm>
          <a:prstGeom prst="rect">
            <a:avLst/>
          </a:prstGeom>
          <a:noFill/>
        </p:spPr>
      </p:pic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541491882"/>
              </p:ext>
            </p:extLst>
          </p:nvPr>
        </p:nvGraphicFramePr>
        <p:xfrm>
          <a:off x="179512" y="1196752"/>
          <a:ext cx="5760640" cy="5517670"/>
        </p:xfrm>
        <a:graphic>
          <a:graphicData uri="http://schemas.openxmlformats.org/drawingml/2006/table">
            <a:tbl>
              <a:tblPr/>
              <a:tblGrid>
                <a:gridCol w="4862878"/>
                <a:gridCol w="897762"/>
              </a:tblGrid>
              <a:tr h="76445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5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Капитальный </a:t>
                      </a:r>
                      <a:r>
                        <a:rPr lang="ru-RU" sz="115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ремонт </a:t>
                      </a:r>
                      <a:r>
                        <a:rPr lang="ru-RU" sz="115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 муниципальных дошкольных учреждениях </a:t>
                      </a:r>
                      <a:endParaRPr lang="ru-RU" sz="1150" b="1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50" i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(ПСД на </a:t>
                      </a:r>
                      <a:r>
                        <a:rPr lang="ru-RU" sz="1150" i="1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кап.ремонт</a:t>
                      </a:r>
                      <a:r>
                        <a:rPr lang="ru-RU" sz="1150" i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150" i="1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</a:t>
                      </a:r>
                      <a:r>
                        <a:rPr lang="ru-RU" sz="1150" i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/с Ромашка ; </a:t>
                      </a:r>
                      <a:r>
                        <a:rPr lang="ru-RU" sz="1150" i="1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Кап.ремонт</a:t>
                      </a:r>
                      <a:r>
                        <a:rPr lang="ru-RU" sz="1150" i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здания </a:t>
                      </a:r>
                      <a:r>
                        <a:rPr lang="ru-RU" sz="1150" i="1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</a:t>
                      </a:r>
                      <a:r>
                        <a:rPr lang="ru-RU" sz="1150" i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/с Ромашка -;                                                                                                                                   </a:t>
                      </a:r>
                      <a:r>
                        <a:rPr lang="ru-RU" sz="1150" i="1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Кап.ремонт</a:t>
                      </a:r>
                      <a:r>
                        <a:rPr lang="ru-RU" sz="1150" i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150" i="1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отмостки</a:t>
                      </a:r>
                      <a:r>
                        <a:rPr lang="ru-RU" sz="1150" i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150" i="1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</a:t>
                      </a:r>
                      <a:r>
                        <a:rPr lang="ru-RU" sz="1150" i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/с Радуга; </a:t>
                      </a:r>
                      <a:r>
                        <a:rPr lang="ru-RU" sz="1150" i="1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Кап.ремонт</a:t>
                      </a:r>
                      <a:r>
                        <a:rPr lang="ru-RU" sz="1150" i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полов </a:t>
                      </a:r>
                      <a:r>
                        <a:rPr lang="ru-RU" sz="1150" i="1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</a:t>
                      </a:r>
                      <a:r>
                        <a:rPr lang="ru-RU" sz="1150" i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/с Радуга ;</a:t>
                      </a:r>
                      <a:r>
                        <a:rPr lang="ru-RU" sz="1150" i="1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Кап.ремонт</a:t>
                      </a:r>
                      <a:r>
                        <a:rPr lang="ru-RU" sz="1150" i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кровли </a:t>
                      </a:r>
                      <a:r>
                        <a:rPr lang="ru-RU" sz="1150" i="1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</a:t>
                      </a:r>
                      <a:r>
                        <a:rPr lang="ru-RU" sz="1150" i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/с Ромашка;                                                                                                                                      </a:t>
                      </a:r>
                      <a:endParaRPr lang="ru-RU" sz="115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5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4 889,2</a:t>
                      </a:r>
                      <a:endParaRPr lang="ru-RU" sz="115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346946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5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Мероприятия </a:t>
                      </a:r>
                      <a:r>
                        <a:rPr lang="ru-RU" sz="115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по развитию дошкольного образования </a:t>
                      </a:r>
                      <a:r>
                        <a:rPr lang="ru-RU" sz="1150" b="0" i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50" b="0" i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(Замена окон: </a:t>
                      </a:r>
                      <a:r>
                        <a:rPr lang="ru-RU" sz="1150" b="0" i="1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</a:t>
                      </a:r>
                      <a:r>
                        <a:rPr lang="ru-RU" sz="1150" b="0" i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/с </a:t>
                      </a:r>
                      <a:r>
                        <a:rPr lang="ru-RU" sz="1150" b="0" i="1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Рябинушка</a:t>
                      </a:r>
                      <a:r>
                        <a:rPr lang="ru-RU" sz="1150" b="0" i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, </a:t>
                      </a:r>
                      <a:r>
                        <a:rPr lang="ru-RU" sz="1150" b="0" i="1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</a:t>
                      </a:r>
                      <a:r>
                        <a:rPr lang="ru-RU" sz="1150" b="0" i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/</a:t>
                      </a:r>
                      <a:r>
                        <a:rPr lang="ru-RU" sz="1150" b="0" i="1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</a:t>
                      </a:r>
                      <a:r>
                        <a:rPr lang="ru-RU" sz="1150" b="0" i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Ласточка; Замена пожар. лестниц (</a:t>
                      </a:r>
                      <a:r>
                        <a:rPr lang="ru-RU" sz="1150" b="0" i="1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</a:t>
                      </a:r>
                      <a:r>
                        <a:rPr lang="ru-RU" sz="1150" b="0" i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/с Ромашка) ; Установка </a:t>
                      </a:r>
                      <a:r>
                        <a:rPr lang="ru-RU" sz="1150" b="0" i="1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противожарных</a:t>
                      </a:r>
                      <a:r>
                        <a:rPr lang="ru-RU" sz="1150" b="0" i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дверей, люков (</a:t>
                      </a:r>
                      <a:r>
                        <a:rPr lang="ru-RU" sz="1150" b="0" i="1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</a:t>
                      </a:r>
                      <a:r>
                        <a:rPr lang="ru-RU" sz="1150" b="0" i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/с Ласточка, </a:t>
                      </a:r>
                      <a:r>
                        <a:rPr lang="ru-RU" sz="1150" b="0" i="1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</a:t>
                      </a:r>
                      <a:r>
                        <a:rPr lang="ru-RU" sz="1150" b="0" i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/с </a:t>
                      </a:r>
                      <a:r>
                        <a:rPr lang="ru-RU" sz="1150" b="0" i="1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Рябинушка</a:t>
                      </a:r>
                      <a:r>
                        <a:rPr lang="ru-RU" sz="1150" b="0" i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, </a:t>
                      </a:r>
                      <a:r>
                        <a:rPr lang="ru-RU" sz="1150" b="0" i="1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</a:t>
                      </a:r>
                      <a:r>
                        <a:rPr lang="ru-RU" sz="1150" b="0" i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/</a:t>
                      </a:r>
                      <a:r>
                        <a:rPr lang="ru-RU" sz="1150" b="0" i="1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</a:t>
                      </a:r>
                      <a:r>
                        <a:rPr lang="ru-RU" sz="1150" b="0" i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Родничок); Замена , дверей (</a:t>
                      </a:r>
                      <a:r>
                        <a:rPr lang="ru-RU" sz="1150" b="0" i="1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</a:t>
                      </a:r>
                      <a:r>
                        <a:rPr lang="ru-RU" sz="1150" b="0" i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/с </a:t>
                      </a:r>
                      <a:r>
                        <a:rPr lang="ru-RU" sz="1150" b="0" i="1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Рябинушка</a:t>
                      </a:r>
                      <a:r>
                        <a:rPr lang="ru-RU" sz="1150" b="0" i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, </a:t>
                      </a:r>
                      <a:r>
                        <a:rPr lang="ru-RU" sz="1150" b="0" i="1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</a:t>
                      </a:r>
                      <a:r>
                        <a:rPr lang="ru-RU" sz="1150" b="0" i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/</a:t>
                      </a:r>
                      <a:r>
                        <a:rPr lang="ru-RU" sz="1150" b="0" i="1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</a:t>
                      </a:r>
                      <a:r>
                        <a:rPr lang="ru-RU" sz="1150" b="0" i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;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Приобретение мебели в группы </a:t>
                      </a:r>
                      <a:r>
                        <a:rPr lang="ru-RU" sz="1150" b="0" i="1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</a:t>
                      </a:r>
                      <a:r>
                        <a:rPr lang="ru-RU" sz="1150" b="0" i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/с ; Санитарная безопасность: приобретение оборудования и инвентаря для пищеблоков; Монтаж кнопки тревожной сигнализации; Проект орг.зоны </a:t>
                      </a:r>
                      <a:r>
                        <a:rPr lang="ru-RU" sz="1150" b="0" i="1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сан.охраны</a:t>
                      </a:r>
                      <a:r>
                        <a:rPr lang="ru-RU" sz="1150" b="0" i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(</a:t>
                      </a:r>
                      <a:r>
                        <a:rPr lang="ru-RU" sz="1150" b="0" i="1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</a:t>
                      </a:r>
                      <a:r>
                        <a:rPr lang="ru-RU" sz="1150" b="0" i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/с Калинка); Определение кат. помещения по </a:t>
                      </a:r>
                      <a:r>
                        <a:rPr lang="ru-RU" sz="1150" b="0" i="1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взрыво-пожарн</a:t>
                      </a:r>
                      <a:r>
                        <a:rPr lang="ru-RU" sz="1150" b="0" i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. </a:t>
                      </a:r>
                      <a:r>
                        <a:rPr lang="ru-RU" sz="1150" b="0" i="1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</a:t>
                      </a:r>
                      <a:r>
                        <a:rPr lang="ru-RU" sz="1150" b="0" i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/с;                                                                                                                                                                                Приобретение огнетушителей, </a:t>
                      </a:r>
                      <a:r>
                        <a:rPr lang="ru-RU" sz="1150" b="0" i="1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против.знаков</a:t>
                      </a:r>
                      <a:r>
                        <a:rPr lang="ru-RU" sz="1150" b="0" i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, ГДЗК ; Испытание пожарных кранов и лестниц, огражден.кровли; Изготовление плана эвакуации (</a:t>
                      </a:r>
                      <a:r>
                        <a:rPr lang="ru-RU" sz="1150" b="0" i="1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</a:t>
                      </a:r>
                      <a:r>
                        <a:rPr lang="ru-RU" sz="1150" b="0" i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/с </a:t>
                      </a:r>
                      <a:r>
                        <a:rPr lang="ru-RU" sz="1150" b="0" i="1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Рябинушка</a:t>
                      </a:r>
                      <a:r>
                        <a:rPr lang="ru-RU" sz="1150" b="0" i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); </a:t>
                      </a:r>
                      <a:r>
                        <a:rPr lang="ru-RU" sz="1150" b="0" i="1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Огнезащит.обраб.кровли</a:t>
                      </a:r>
                      <a:r>
                        <a:rPr lang="ru-RU" sz="1150" b="0" i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; Проверка качества огнезащитной обработки </a:t>
                      </a:r>
                      <a:r>
                        <a:rPr lang="ru-RU" sz="1150" b="0" i="1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дерев.конструкций</a:t>
                      </a:r>
                      <a:r>
                        <a:rPr lang="ru-RU" sz="1150" b="0" i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; Ремонт отопления (</a:t>
                      </a:r>
                      <a:r>
                        <a:rPr lang="ru-RU" sz="1150" b="0" i="1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</a:t>
                      </a:r>
                      <a:r>
                        <a:rPr lang="ru-RU" sz="1150" b="0" i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/с Родничок, </a:t>
                      </a:r>
                      <a:r>
                        <a:rPr lang="ru-RU" sz="1150" b="0" i="1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</a:t>
                      </a:r>
                      <a:r>
                        <a:rPr lang="ru-RU" sz="1150" b="0" i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/с Ласточка,  </a:t>
                      </a:r>
                      <a:r>
                        <a:rPr lang="ru-RU" sz="1150" b="0" i="1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</a:t>
                      </a:r>
                      <a:r>
                        <a:rPr lang="ru-RU" sz="1150" b="0" i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/с </a:t>
                      </a:r>
                      <a:r>
                        <a:rPr lang="ru-RU" sz="1150" b="0" i="1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Аленушка</a:t>
                      </a:r>
                      <a:r>
                        <a:rPr lang="ru-RU" sz="1150" b="0" i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); Ремонт канализации (</a:t>
                      </a:r>
                      <a:r>
                        <a:rPr lang="ru-RU" sz="1150" b="0" i="1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</a:t>
                      </a:r>
                      <a:r>
                        <a:rPr lang="ru-RU" sz="1150" b="0" i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/с Ромашка); Установка, дооборудование Пожарной Сигнализации (</a:t>
                      </a:r>
                      <a:r>
                        <a:rPr lang="ru-RU" sz="1150" b="0" i="1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</a:t>
                      </a:r>
                      <a:r>
                        <a:rPr lang="ru-RU" sz="1150" b="0" i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/с </a:t>
                      </a:r>
                      <a:r>
                        <a:rPr lang="ru-RU" sz="1150" b="0" i="1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Рябинушка</a:t>
                      </a:r>
                      <a:r>
                        <a:rPr lang="ru-RU" sz="1150" b="0" i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); Обучение по антитеррору ; ПСД на АУПС (</a:t>
                      </a:r>
                      <a:r>
                        <a:rPr lang="ru-RU" sz="1150" b="0" i="1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</a:t>
                      </a:r>
                      <a:r>
                        <a:rPr lang="ru-RU" sz="1150" b="0" i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/с Рябинушка-9, </a:t>
                      </a:r>
                      <a:r>
                        <a:rPr lang="ru-RU" sz="1150" b="0" i="1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</a:t>
                      </a:r>
                      <a:r>
                        <a:rPr lang="ru-RU" sz="1150" b="0" i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/с </a:t>
                      </a:r>
                      <a:r>
                        <a:rPr lang="ru-RU" sz="1150" b="0" i="1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Ромашка;д</a:t>
                      </a:r>
                      <a:r>
                        <a:rPr lang="ru-RU" sz="1150" b="0" i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/</a:t>
                      </a:r>
                      <a:r>
                        <a:rPr lang="ru-RU" sz="1150" b="0" i="1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</a:t>
                      </a:r>
                      <a:r>
                        <a:rPr lang="ru-RU" sz="1150" b="0" i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Ласточка); Ремонт помещений  (полы </a:t>
                      </a:r>
                      <a:r>
                        <a:rPr lang="ru-RU" sz="1150" b="0" i="1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пищ.блок</a:t>
                      </a:r>
                      <a:r>
                        <a:rPr lang="ru-RU" sz="1150" b="0" i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)., Оборудование на участок; </a:t>
                      </a:r>
                      <a:r>
                        <a:rPr lang="ru-RU" sz="1150" b="0" i="1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портивный</a:t>
                      </a:r>
                      <a:r>
                        <a:rPr lang="ru-RU" sz="1150" b="0" i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инвентарь (</a:t>
                      </a:r>
                      <a:r>
                        <a:rPr lang="ru-RU" sz="1150" b="0" i="1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</a:t>
                      </a:r>
                      <a:r>
                        <a:rPr lang="ru-RU" sz="1150" b="0" i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/с Ласточка);                                                                                                                                                                     Оборудование в </a:t>
                      </a:r>
                      <a:r>
                        <a:rPr lang="ru-RU" sz="1150" b="0" i="1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муз.зал</a:t>
                      </a:r>
                      <a:r>
                        <a:rPr lang="ru-RU" sz="1150" b="0" i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.;Приобретение мебели в группу; Приобретение оборудования в гладильную; </a:t>
                      </a:r>
                      <a:r>
                        <a:rPr lang="ru-RU" sz="1150" b="0" i="1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Дооборуд.видеонаблюдения</a:t>
                      </a:r>
                      <a:r>
                        <a:rPr lang="ru-RU" sz="1150" b="0" i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; Стенды;                                                                                                                                                                   Монтаж оповещения; Приобретение пианино (</a:t>
                      </a:r>
                      <a:r>
                        <a:rPr lang="ru-RU" sz="1150" b="0" i="1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</a:t>
                      </a:r>
                      <a:r>
                        <a:rPr lang="ru-RU" sz="1150" b="0" i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/с Калинка). </a:t>
                      </a:r>
                      <a:endParaRPr lang="ru-RU" sz="1150" b="0" i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1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5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6 331,8</a:t>
                      </a:r>
                      <a:endParaRPr lang="ru-RU" sz="115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1EB"/>
                    </a:solidFill>
                  </a:tcPr>
                </a:tc>
              </a:tr>
              <a:tr h="51133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50" b="1" i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Расходы на выполнение муниципального</a:t>
                      </a:r>
                      <a:r>
                        <a:rPr lang="ru-RU" sz="1150" b="1" i="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150" b="1" i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задания</a:t>
                      </a:r>
                      <a:r>
                        <a:rPr lang="ru-RU" sz="1150" b="1" i="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150" b="0" i="1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(о</a:t>
                      </a:r>
                      <a:r>
                        <a:rPr lang="ru-RU" sz="1150" b="0" i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беспечение деятельности подведомственных учреждений)</a:t>
                      </a:r>
                      <a:endParaRPr lang="ru-RU" sz="1150" b="0" i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5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172 745,8</a:t>
                      </a:r>
                      <a:endParaRPr lang="ru-RU" sz="115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51133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50" b="1" i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Прочие</a:t>
                      </a:r>
                      <a:r>
                        <a:rPr lang="ru-RU" sz="1150" b="1" i="1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расходы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50" b="0" i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земельный налог за участок под строительство детского сада с.Калинино;</a:t>
                      </a:r>
                      <a:r>
                        <a:rPr lang="ru-RU" sz="1150" b="0" i="1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расходы на охрану труда в учреждениях.</a:t>
                      </a:r>
                      <a:endParaRPr lang="ru-RU" sz="1150" b="0" i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5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640,7</a:t>
                      </a:r>
                      <a:endParaRPr lang="ru-RU" sz="115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pic>
        <p:nvPicPr>
          <p:cNvPr id="23554" name="Picture 2" descr="http://itd1.mycdn.me/image?id=861478383483&amp;t=20&amp;plc=WEB&amp;tkn=*WeSCrg2Czozki4dLL434PlFaqP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2160" y="4725144"/>
            <a:ext cx="2952328" cy="19682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Усть-АбаканскийМР-герб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16632"/>
            <a:ext cx="928694" cy="1051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1428728" y="142852"/>
            <a:ext cx="3214710" cy="35719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lnSpc>
                <a:spcPct val="80000"/>
              </a:lnSpc>
            </a:pPr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Общее образование</a:t>
            </a:r>
            <a:endParaRPr lang="ru-RU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331640" y="476672"/>
            <a:ext cx="75724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На развитие начального общего, основного общего и среднего образования направлено 875 213,0 тыс. руб., в том числе: 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122815861"/>
              </p:ext>
            </p:extLst>
          </p:nvPr>
        </p:nvGraphicFramePr>
        <p:xfrm>
          <a:off x="0" y="1124744"/>
          <a:ext cx="7092280" cy="5493823"/>
        </p:xfrm>
        <a:graphic>
          <a:graphicData uri="http://schemas.openxmlformats.org/drawingml/2006/table">
            <a:tbl>
              <a:tblPr/>
              <a:tblGrid>
                <a:gridCol w="6190605"/>
                <a:gridCol w="901675"/>
              </a:tblGrid>
              <a:tr h="52546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Создание новых мест в общеобразовательных организациях в рамках национального</a:t>
                      </a:r>
                      <a:r>
                        <a:rPr lang="ru-RU" sz="10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проекта </a:t>
                      </a: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«Современная школа»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i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(Окончание строительства школы в д. Чапаево )</a:t>
                      </a:r>
                      <a:endParaRPr lang="ru-RU" sz="1000" b="1" i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615" marR="44615" marT="22308" marB="22308">
                    <a:lnL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62</a:t>
                      </a:r>
                      <a:r>
                        <a:rPr lang="ru-RU" sz="1100" b="1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314,5</a:t>
                      </a:r>
                      <a:endParaRPr lang="ru-RU" sz="11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615" marR="44615" marT="22308" marB="22308" anchor="ctr">
                    <a:lnL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197341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Создание условия для обеспечения современного качества образования</a:t>
                      </a:r>
                      <a:r>
                        <a:rPr lang="ru-RU" sz="1000" b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i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Приобретение малых архитектурных форм на участок </a:t>
                      </a:r>
                      <a:r>
                        <a:rPr lang="ru-RU" sz="1000" i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</a:t>
                      </a:r>
                      <a:r>
                        <a:rPr lang="ru-RU" sz="1000" i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/с; Обучение </a:t>
                      </a:r>
                      <a:r>
                        <a:rPr lang="ru-RU" sz="1000" i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пож-тех</a:t>
                      </a:r>
                      <a:r>
                        <a:rPr lang="ru-RU" sz="1000" i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минимум; Аттестация, обучение кочегаров; Ремонт освещения, электрооборудования ;Санитарная безопасность: приобретение оборудования и инвентаря для медицинских кабинетов; Санитарная безопасность: приобретение оборудования и инвентаря для пищеблоков; Приобретение школьной мебели;  Антитеррористическая безопасность: монтаж системы контроля;  Антитеррористическая безопасность: установка систем видеонаблюдения ; Ремонт кровли; Ремонт крылец (ОШИ); Монтаж ТС;  Замена уличного освещения; </a:t>
                      </a:r>
                      <a:r>
                        <a:rPr lang="ru-RU" sz="1000" i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Гос.пошлина</a:t>
                      </a:r>
                      <a:r>
                        <a:rPr lang="ru-RU" sz="1000" i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за лицензирование ;  Замена окон, дверей ; Монтаж оповещения; </a:t>
                      </a:r>
                      <a:r>
                        <a:rPr lang="ru-RU" sz="1000" i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Лок.вычислит.сеть</a:t>
                      </a:r>
                      <a:r>
                        <a:rPr lang="ru-RU" sz="1000" i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;  Ремонт ограждения; Монтаж </a:t>
                      </a:r>
                      <a:r>
                        <a:rPr lang="ru-RU" sz="1000" i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вход.группы</a:t>
                      </a:r>
                      <a:r>
                        <a:rPr lang="ru-RU" sz="1000" i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; Установка </a:t>
                      </a:r>
                      <a:r>
                        <a:rPr lang="ru-RU" sz="1000" i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противожарных</a:t>
                      </a:r>
                      <a:r>
                        <a:rPr lang="ru-RU" sz="1000" i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дверей, люков; Приобретение мебели в столовую Огнезащитная обработка кровли; Проверка качества </a:t>
                      </a:r>
                      <a:r>
                        <a:rPr lang="ru-RU" sz="1000" i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огн.обработки</a:t>
                      </a:r>
                      <a:r>
                        <a:rPr lang="ru-RU" sz="1000" i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; Приобретение огнетушителей, против. знаков, ГДЗК, </a:t>
                      </a:r>
                      <a:r>
                        <a:rPr lang="ru-RU" sz="1000" i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пож.рукавов</a:t>
                      </a:r>
                      <a:r>
                        <a:rPr lang="ru-RU" sz="1000" i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; Монтаж перил;  </a:t>
                      </a:r>
                      <a:r>
                        <a:rPr lang="ru-RU" sz="1000" i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Устройствово</a:t>
                      </a:r>
                      <a:r>
                        <a:rPr lang="ru-RU" sz="1000" i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козырьков ; Приобретение мебели в группу </a:t>
                      </a:r>
                      <a:r>
                        <a:rPr lang="ru-RU" sz="1000" i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</a:t>
                      </a:r>
                      <a:r>
                        <a:rPr lang="ru-RU" sz="1000" i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/с ; Ремонт помещений (</a:t>
                      </a:r>
                      <a:r>
                        <a:rPr lang="ru-RU" sz="1000" i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пищ.блок</a:t>
                      </a:r>
                      <a:r>
                        <a:rPr lang="ru-RU" sz="1000" i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</a:t>
                      </a:r>
                      <a:r>
                        <a:rPr lang="ru-RU" sz="1000" i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столовая,полы</a:t>
                      </a:r>
                      <a:r>
                        <a:rPr lang="ru-RU" sz="1000" i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в </a:t>
                      </a:r>
                      <a:r>
                        <a:rPr lang="ru-RU" sz="1000" i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спорт.зале</a:t>
                      </a:r>
                      <a:r>
                        <a:rPr lang="ru-RU" sz="1000" i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); Ремонт отопления ; ПСД и монтаж вентиляции ;  Монтаж подиумов; Проверка </a:t>
                      </a:r>
                      <a:r>
                        <a:rPr lang="ru-RU" sz="1000" i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смет.док</a:t>
                      </a:r>
                      <a:r>
                        <a:rPr lang="ru-RU" sz="1000" i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 на ремонт ;  Монтаж пандуса ;  ПСД на АУПС ;  Монтаж АУПС;  Ремонт системы холодного водоснабжения; Устройство септика ; Изготовление тех.паспорта ;   Гидрогеологическое заключение ;   Обучение по антитеррору; Определение категории помещений по </a:t>
                      </a:r>
                      <a:r>
                        <a:rPr lang="ru-RU" sz="1000" i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вз-пож</a:t>
                      </a:r>
                      <a:r>
                        <a:rPr lang="ru-RU" sz="1000" i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.; Испытание пожарных кранов и лестниц, </a:t>
                      </a:r>
                      <a:r>
                        <a:rPr lang="ru-RU" sz="1000" i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огражд.кровли</a:t>
                      </a:r>
                      <a:r>
                        <a:rPr lang="ru-RU" sz="1000" i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; Приобретение Источника Бесперебойного Питания; Проведение конкурса "Учитель года" ; Конкурсы по ИКТ.</a:t>
                      </a:r>
                      <a:endParaRPr lang="ru-RU" sz="1000" b="0" i="1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615" marR="44615" marT="22308" marB="22308">
                    <a:lnL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43 017,7</a:t>
                      </a:r>
                      <a:endParaRPr lang="ru-RU" sz="11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615" marR="44615" marT="22308" marB="22308" anchor="ctr">
                    <a:lnL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</a:tr>
              <a:tr h="29550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Капитальный ремонт в муниципальных учреждениях, в том числе проектно-сметная документация</a:t>
                      </a:r>
                      <a:endParaRPr lang="ru-RU" sz="1000" b="1" i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615" marR="44615" marT="22308" marB="22308">
                    <a:lnL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12 821,7</a:t>
                      </a:r>
                      <a:endParaRPr lang="ru-RU" sz="11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615" marR="44615" marT="22308" marB="22308" anchor="ctr">
                    <a:lnL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81255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i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Расходы на выполнение муниципального</a:t>
                      </a:r>
                      <a:r>
                        <a:rPr lang="ru-RU" sz="1000" b="1" i="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000" b="1" i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задания</a:t>
                      </a:r>
                      <a:r>
                        <a:rPr lang="ru-RU" sz="1000" b="1" i="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000" b="0" i="1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(о</a:t>
                      </a:r>
                      <a:r>
                        <a:rPr lang="ru-RU" sz="1000" b="0" i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беспечение деятельности подведомственных общеобразовательных учреждений), выплата вознаграждения за классное руководство )</a:t>
                      </a:r>
                    </a:p>
                  </a:txBody>
                  <a:tcPr marL="44615" marR="44615" marT="22308" marB="22308">
                    <a:lnL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713</a:t>
                      </a:r>
                      <a:r>
                        <a:rPr lang="ru-RU" sz="1100" b="1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091,0</a:t>
                      </a:r>
                      <a:endParaRPr lang="ru-RU" sz="11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615" marR="44615" marT="22308" marB="22308" anchor="ctr">
                    <a:lnL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</a:tr>
              <a:tr h="36458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b="1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Строительство, реконструкция объектов муниципальной собственности, в том числе разработка проектно-сметной документации</a:t>
                      </a:r>
                    </a:p>
                  </a:txBody>
                  <a:tcPr marL="44615" marR="44615" marT="22308" marB="22308">
                    <a:lnL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7 220,7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615" marR="44615" marT="22308" marB="22308" anchor="ctr">
                    <a:lnL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9931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Создание в общеобразовательных организациях, расположенных в сельской местности, условий для занятий физической культурой и спортом в рамках </a:t>
                      </a:r>
                      <a:r>
                        <a:rPr lang="ru-RU" sz="1000" b="1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Регионального проекта Республики Хакасия «Успех каждого ребенка» </a:t>
                      </a:r>
                      <a:endParaRPr lang="ru-RU" sz="1000" b="0" i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615" marR="44615" marT="22308" marB="22308">
                    <a:lnL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2 461,4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615" marR="44615" marT="22308" marB="22308" anchor="ctr">
                    <a:lnL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25468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Реализация мероприятий по предоставлению школьного питания,</a:t>
                      </a:r>
                      <a:r>
                        <a:rPr lang="ru-RU" sz="10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в т.ч. предоставление бесплатного горячего питания обучающихся, получающих начальное общее образование в  муниципальных образовательных организациях</a:t>
                      </a:r>
                      <a:endParaRPr lang="ru-RU" sz="10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615" marR="44615" marT="22308" marB="22308">
                    <a:lnL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32 760,0</a:t>
                      </a:r>
                    </a:p>
                  </a:txBody>
                  <a:tcPr marL="44615" marR="44615" marT="22308" marB="22308" anchor="ctr">
                    <a:lnL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</a:tr>
              <a:tr h="264315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i="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Расходы на охрану труда в учреждениях</a:t>
                      </a:r>
                      <a:endParaRPr lang="ru-RU" sz="1000" b="1" i="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615" marR="44615" marT="22308" marB="22308">
                    <a:lnL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1 526,0</a:t>
                      </a:r>
                    </a:p>
                  </a:txBody>
                  <a:tcPr marL="44615" marR="44615" marT="22308" marB="22308" anchor="ctr">
                    <a:lnL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6" name="Picture 2" descr="http://oldgazeta19.ru/files/news/f8/fa/shkol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99784" y="980728"/>
            <a:ext cx="1944216" cy="1630769"/>
          </a:xfrm>
          <a:prstGeom prst="rect">
            <a:avLst/>
          </a:prstGeom>
          <a:noFill/>
        </p:spPr>
      </p:pic>
      <p:pic>
        <p:nvPicPr>
          <p:cNvPr id="17" name="Picture 4" descr="http://vestikavkaza.ru/upload/2016-08-22/21651250237ff2baee14e80fe045360c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64288" y="2708920"/>
            <a:ext cx="1877747" cy="1728192"/>
          </a:xfrm>
          <a:prstGeom prst="rect">
            <a:avLst/>
          </a:prstGeom>
          <a:noFill/>
        </p:spPr>
      </p:pic>
      <p:pic>
        <p:nvPicPr>
          <p:cNvPr id="10" name="Picture 2" descr="http://www.bala-kkk.kz/sites/default/files/upload/images/5415-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64288" y="4653136"/>
            <a:ext cx="1979712" cy="16561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ru-RU" sz="1000" dirty="0" smtClean="0">
                <a:solidFill>
                  <a:schemeClr val="tx1"/>
                </a:solidFill>
              </a:rPr>
              <a:t>Управление финансов и экономики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1E5C4E-6DA8-4A4B-8387-6EA77005CAB4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38</a:t>
            </a:fld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6" name="Рисунок 5" descr="Усть-АбаканскийМР-герб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42852"/>
            <a:ext cx="928694" cy="1051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"/>
          <p:cNvSpPr txBox="1">
            <a:spLocks noChangeArrowheads="1"/>
          </p:cNvSpPr>
          <p:nvPr/>
        </p:nvSpPr>
        <p:spPr bwMode="auto">
          <a:xfrm>
            <a:off x="1143001" y="142875"/>
            <a:ext cx="4500570" cy="2215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	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системе </a:t>
            </a: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дополнительного</a:t>
            </a:r>
          </a:p>
          <a:p>
            <a:pPr algn="just">
              <a:defRPr/>
            </a:pP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образования </a:t>
            </a:r>
            <a:r>
              <a:rPr lang="ru-RU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осуществляют </a:t>
            </a:r>
            <a:endParaRPr lang="ru-RU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деятельность </a:t>
            </a:r>
          </a:p>
          <a:p>
            <a:pPr algn="just">
              <a:defRPr/>
            </a:pP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 муниципальных</a:t>
            </a:r>
          </a:p>
          <a:p>
            <a:pPr algn="just">
              <a:defRPr/>
            </a:pP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учреждения</a:t>
            </a:r>
            <a:r>
              <a:rPr lang="ru-RU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</a:p>
        </p:txBody>
      </p:sp>
      <p:graphicFrame>
        <p:nvGraphicFramePr>
          <p:cNvPr id="14" name="Диаграмма 4"/>
          <p:cNvGraphicFramePr>
            <a:graphicFrameLocks/>
          </p:cNvGraphicFramePr>
          <p:nvPr/>
        </p:nvGraphicFramePr>
        <p:xfrm>
          <a:off x="500034" y="3286124"/>
          <a:ext cx="3571900" cy="2857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5" name="Диаграмма 5"/>
          <p:cNvGraphicFramePr>
            <a:graphicFrameLocks/>
          </p:cNvGraphicFramePr>
          <p:nvPr/>
        </p:nvGraphicFramePr>
        <p:xfrm>
          <a:off x="4714876" y="3357562"/>
          <a:ext cx="3606795" cy="28781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6" name="TextBox 9"/>
          <p:cNvSpPr txBox="1">
            <a:spLocks noChangeArrowheads="1"/>
          </p:cNvSpPr>
          <p:nvPr/>
        </p:nvSpPr>
        <p:spPr bwMode="auto">
          <a:xfrm>
            <a:off x="8143900" y="2928934"/>
            <a:ext cx="10001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400" dirty="0">
                <a:latin typeface="+mj-lt"/>
              </a:rPr>
              <a:t>млн.руб</a:t>
            </a:r>
            <a:r>
              <a:rPr lang="ru-RU" sz="1100" dirty="0">
                <a:latin typeface="+mj-lt"/>
              </a:rPr>
              <a:t>.</a:t>
            </a:r>
          </a:p>
        </p:txBody>
      </p:sp>
      <p:sp>
        <p:nvSpPr>
          <p:cNvPr id="17" name="TextBox 4"/>
          <p:cNvSpPr txBox="1">
            <a:spLocks noChangeArrowheads="1"/>
          </p:cNvSpPr>
          <p:nvPr/>
        </p:nvSpPr>
        <p:spPr bwMode="auto">
          <a:xfrm>
            <a:off x="214282" y="2857496"/>
            <a:ext cx="378618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200" b="1" dirty="0">
                <a:latin typeface="+mj-lt"/>
              </a:rPr>
              <a:t>Численность </a:t>
            </a:r>
            <a:r>
              <a:rPr lang="ru-RU" sz="1200" b="1" dirty="0" smtClean="0">
                <a:latin typeface="+mj-lt"/>
              </a:rPr>
              <a:t>обучающихся</a:t>
            </a:r>
            <a:endParaRPr lang="ru-RU" sz="1200" b="1" dirty="0">
              <a:latin typeface="+mj-lt"/>
            </a:endParaRPr>
          </a:p>
        </p:txBody>
      </p:sp>
      <p:sp>
        <p:nvSpPr>
          <p:cNvPr id="18" name="TextBox 7"/>
          <p:cNvSpPr txBox="1">
            <a:spLocks noChangeArrowheads="1"/>
          </p:cNvSpPr>
          <p:nvPr/>
        </p:nvSpPr>
        <p:spPr bwMode="auto">
          <a:xfrm>
            <a:off x="4286248" y="2857496"/>
            <a:ext cx="42862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200" b="1" dirty="0">
                <a:latin typeface="+mj-lt"/>
              </a:rPr>
              <a:t>Расходы местного бюджета на обеспечение </a:t>
            </a:r>
            <a:r>
              <a:rPr lang="ru-RU" sz="1200" b="1" dirty="0" smtClean="0">
                <a:latin typeface="+mj-lt"/>
              </a:rPr>
              <a:t>дополнительного образования</a:t>
            </a:r>
            <a:endParaRPr lang="ru-RU" sz="1200" b="1" dirty="0">
              <a:latin typeface="+mj-lt"/>
            </a:endParaRPr>
          </a:p>
        </p:txBody>
      </p:sp>
      <p:pic>
        <p:nvPicPr>
          <p:cNvPr id="1026" name="Picture 2" descr="http://afisha.a42.ru/uploads/posters/9b/9bfb6140-f7d3-11e5-9729-21be545a395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58016" y="785794"/>
            <a:ext cx="2145235" cy="1428760"/>
          </a:xfrm>
          <a:prstGeom prst="rect">
            <a:avLst/>
          </a:prstGeom>
          <a:noFill/>
        </p:spPr>
      </p:pic>
      <p:pic>
        <p:nvPicPr>
          <p:cNvPr id="1030" name="Picture 6" descr="https://www.tyuiu.ru/wp-content/uploads/2016/10/dekada-spornta.jpe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14810" y="1357298"/>
            <a:ext cx="1847805" cy="1385854"/>
          </a:xfrm>
          <a:prstGeom prst="rect">
            <a:avLst/>
          </a:prstGeom>
          <a:noFill/>
        </p:spPr>
      </p:pic>
      <p:pic>
        <p:nvPicPr>
          <p:cNvPr id="1032" name="Picture 8" descr="http://rasskazovogorono.68edu.ru/wp-content/uploads/2016/04/ddt-thumbnail-01-1-672x37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14876" y="142852"/>
            <a:ext cx="2064788" cy="1143008"/>
          </a:xfrm>
          <a:prstGeom prst="rect">
            <a:avLst/>
          </a:prstGeom>
          <a:noFill/>
        </p:spPr>
      </p:pic>
      <p:sp>
        <p:nvSpPr>
          <p:cNvPr id="19" name="Заголовок 1"/>
          <p:cNvSpPr txBox="1">
            <a:spLocks/>
          </p:cNvSpPr>
          <p:nvPr/>
        </p:nvSpPr>
        <p:spPr bwMode="auto">
          <a:xfrm>
            <a:off x="1285852" y="214290"/>
            <a:ext cx="2786082" cy="571504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lnSpc>
                <a:spcPct val="80000"/>
              </a:lnSpc>
            </a:pPr>
            <a:r>
              <a:rPr lang="ru-RU" sz="20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ДОПОЛНИТЕЛЬНОЕ образование</a:t>
            </a:r>
            <a:endParaRPr lang="ru-RU" sz="2000" b="1" i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Усть-АбаканскийМР-герб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42852"/>
            <a:ext cx="757318" cy="857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1428728" y="142852"/>
            <a:ext cx="4943472" cy="35719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lnSpc>
                <a:spcPct val="80000"/>
              </a:lnSpc>
            </a:pPr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ДОПОЛНИТЕЛЬНОЕ образование</a:t>
            </a:r>
            <a:endParaRPr lang="ru-RU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331640" y="476672"/>
            <a:ext cx="75724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На развитие системы дополнительного образования направлено </a:t>
            </a:r>
          </a:p>
          <a:p>
            <a:pPr algn="just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70 975,6 тыс. руб., в том числе: 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122815861"/>
              </p:ext>
            </p:extLst>
          </p:nvPr>
        </p:nvGraphicFramePr>
        <p:xfrm>
          <a:off x="251520" y="1124744"/>
          <a:ext cx="5868144" cy="5609426"/>
        </p:xfrm>
        <a:graphic>
          <a:graphicData uri="http://schemas.openxmlformats.org/drawingml/2006/table">
            <a:tbl>
              <a:tblPr/>
              <a:tblGrid>
                <a:gridCol w="5113217"/>
                <a:gridCol w="754927"/>
              </a:tblGrid>
              <a:tr h="914421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Создание условия для обеспечения современного качества образования</a:t>
                      </a:r>
                      <a:r>
                        <a:rPr lang="ru-RU" sz="1100" b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 i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Замена дверей </a:t>
                      </a:r>
                      <a:r>
                        <a:rPr lang="ru-RU" sz="1100" i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ЦДО;Огнезащитная</a:t>
                      </a:r>
                      <a:r>
                        <a:rPr lang="ru-RU" sz="1100" i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обработка ЦДО; Ремонт туалета ЦДО;                                                                                                                                                                           Монтаж вентиляции ЦДО; Облучатели ЦДО; Обучение </a:t>
                      </a:r>
                      <a:r>
                        <a:rPr lang="ru-RU" sz="1100" i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ЦДО;Пож-тех</a:t>
                      </a:r>
                      <a:r>
                        <a:rPr lang="ru-RU" sz="1100" i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 минимум ЦДО; ИБП ЦДО; Стулья в актовый зал ЦДО; Учебная мебель ЦДО; Монтаж оповещения ЦДО; Монтаж ТС ЦДО; Ремонт </a:t>
                      </a:r>
                      <a:r>
                        <a:rPr lang="ru-RU" sz="1100" i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спорт.зала</a:t>
                      </a:r>
                      <a:r>
                        <a:rPr lang="ru-RU" sz="1100" i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ДК "Дружба»; </a:t>
                      </a:r>
                      <a:endParaRPr lang="ru-RU" sz="1100" b="0" i="1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615" marR="44615" marT="22308" marB="22308">
                    <a:lnL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i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948,5</a:t>
                      </a:r>
                      <a:endParaRPr lang="ru-RU" sz="1100" b="1" i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615" marR="44615" marT="22308" marB="22308" anchor="ctr">
                    <a:lnL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</a:tr>
              <a:tr h="212991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b="1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Выявление и поддержка одаренных детей и талантливой молодежи: Участие обучающихся (команд школьников) и их сопровождающих (руководителей) в республиканских, межрегиональных, всероссийских учебно-тренировочных сборах, спортивных соревнованиях, школах для одаренных детей и других международных и всероссийских мероприятиях</a:t>
                      </a:r>
                      <a:r>
                        <a:rPr lang="ru-RU" sz="1100" i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в том числе: Участие обучающихся (команд школьников) и их сопровождающих (руководителей) в республиканских, межрегиональных, всероссийских учебно-тренировочных сборах, спортивных соревнованиях, школах для одаренных детей и других международных и всероссийских мероприятиях, в том числе: Поездка в г. Новосибирск спортсменов; Поездка в </a:t>
                      </a:r>
                      <a:r>
                        <a:rPr lang="ru-RU" sz="1100" i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Горноалтайск</a:t>
                      </a:r>
                      <a:r>
                        <a:rPr lang="ru-RU" sz="1100" i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спортсменов </a:t>
                      </a:r>
                      <a:r>
                        <a:rPr lang="ru-RU" sz="1100" i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У-Абаканская</a:t>
                      </a:r>
                      <a:r>
                        <a:rPr lang="ru-RU" sz="1100" i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СОШ;                                                                                                            Районные олимпиады и конкурсы, праздники для школьников и дошкольников; Поощрительные выплаты выпускникам - медалистам;  Награждение выпускников.</a:t>
                      </a:r>
                      <a:endParaRPr lang="ru-RU" sz="1100" b="1" i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615" marR="44615" marT="22308" marB="22308">
                    <a:lnL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i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911,0</a:t>
                      </a:r>
                      <a:endParaRPr lang="ru-RU" sz="1100" b="1" i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615" marR="44615" marT="22308" marB="22308" anchor="ctr">
                    <a:lnL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93496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i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Функционирование модели персонифицированного финансирования дополнительного образования детей</a:t>
                      </a:r>
                      <a:endParaRPr lang="ru-RU" sz="1100" b="0" i="1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615" marR="44615" marT="22308" marB="22308">
                    <a:lnL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i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1 413,7</a:t>
                      </a:r>
                      <a:endParaRPr lang="ru-RU" sz="1100" b="1" i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615" marR="44615" marT="22308" marB="22308" anchor="ctr">
                    <a:lnL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93496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i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Расходы на выполнение муниципального</a:t>
                      </a:r>
                      <a:r>
                        <a:rPr lang="ru-RU" sz="1100" b="1" i="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100" b="1" i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задания</a:t>
                      </a:r>
                      <a:r>
                        <a:rPr lang="ru-RU" sz="1100" b="1" i="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100" b="0" i="1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(о</a:t>
                      </a:r>
                      <a:r>
                        <a:rPr lang="ru-RU" sz="1100" b="0" i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беспечение деятельности подведомственных учреждений)</a:t>
                      </a:r>
                    </a:p>
                  </a:txBody>
                  <a:tcPr marL="44615" marR="44615" marT="22308" marB="22308">
                    <a:lnL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i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59 664,0</a:t>
                      </a:r>
                      <a:endParaRPr lang="ru-RU" sz="1100" b="1" i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615" marR="44615" marT="22308" marB="22308" anchor="ctr">
                    <a:lnL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</a:tr>
              <a:tr h="567138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Создание условий для занятий физической культурой и спортом,</a:t>
                      </a:r>
                      <a:r>
                        <a:rPr lang="ru-RU" sz="1100" b="0" i="1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о</a:t>
                      </a:r>
                      <a:r>
                        <a:rPr lang="ru-RU" sz="1100" b="0" i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беспечение развития отрасли физической культуры и спорта , укрепление материально-технической базы </a:t>
                      </a:r>
                    </a:p>
                  </a:txBody>
                  <a:tcPr marL="44615" marR="44615" marT="22308" marB="22308">
                    <a:lnL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i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4 534,8</a:t>
                      </a:r>
                      <a:endParaRPr lang="ru-RU" sz="1100" b="1" i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615" marR="44615" marT="22308" marB="22308" anchor="ctr">
                    <a:lnL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</a:tr>
              <a:tr h="249622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i="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Расходы на охрану труда в учреждениях</a:t>
                      </a:r>
                      <a:endParaRPr lang="ru-RU" sz="1100" b="1" i="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615" marR="44615" marT="22308" marB="22308">
                    <a:lnL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i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442,6</a:t>
                      </a:r>
                      <a:endParaRPr lang="ru-RU" sz="1100" b="1" i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615" marR="44615" marT="22308" marB="22308" anchor="ctr">
                    <a:lnL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00179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i="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Капитальный ремонт в муниципальных учреждениях,</a:t>
                      </a:r>
                      <a:endParaRPr lang="ru-RU" sz="1100" b="1" i="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615" marR="44615" marT="22308" marB="22308">
                    <a:lnL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i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456,0</a:t>
                      </a:r>
                      <a:endParaRPr lang="ru-RU" sz="1100" b="1" i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615" marR="44615" marT="22308" marB="22308" anchor="ctr">
                    <a:lnL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567138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Реализация проектов комплексного развития сельских территорий (</a:t>
                      </a:r>
                      <a:r>
                        <a:rPr lang="ru-RU" sz="1100" b="0" i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гос.эксперитиза</a:t>
                      </a:r>
                      <a:r>
                        <a:rPr lang="ru-RU" sz="1100" b="0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сметной стоимости МБУДО "Усть-Абаканская ЦДО»; изготовление ПСД на строительство школы искусств)</a:t>
                      </a:r>
                    </a:p>
                  </a:txBody>
                  <a:tcPr marL="44615" marR="44615" marT="22308" marB="22308">
                    <a:lnL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i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2 605,0</a:t>
                      </a:r>
                      <a:endParaRPr lang="ru-RU" sz="1100" b="1" i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615" marR="44615" marT="22308" marB="22308" anchor="ctr">
                    <a:lnL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0" name="Picture 2" descr="http://afisha.a42.ru/uploads/posters/9b/9bfb6140-f7d3-11e5-9729-21be545a395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72200" y="908720"/>
            <a:ext cx="2577705" cy="1716792"/>
          </a:xfrm>
          <a:prstGeom prst="rect">
            <a:avLst/>
          </a:prstGeom>
          <a:noFill/>
        </p:spPr>
      </p:pic>
      <p:pic>
        <p:nvPicPr>
          <p:cNvPr id="11" name="Picture 6" descr="https://www.tyuiu.ru/wp-content/uploads/2016/10/dekada-spornta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72200" y="2708920"/>
            <a:ext cx="2592288" cy="1944216"/>
          </a:xfrm>
          <a:prstGeom prst="rect">
            <a:avLst/>
          </a:prstGeom>
          <a:noFill/>
        </p:spPr>
      </p:pic>
      <p:pic>
        <p:nvPicPr>
          <p:cNvPr id="13" name="Picture 8" descr="http://900igr.net/up/datas/174327/00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72200" y="4725144"/>
            <a:ext cx="2592288" cy="194421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1E5C4E-6DA8-4A4B-8387-6EA77005CAB4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" name="Прямоугольник 2"/>
          <p:cNvSpPr>
            <a:spLocks noGrp="1" noChangeArrowheads="1"/>
          </p:cNvSpPr>
          <p:nvPr>
            <p:ph idx="1"/>
          </p:nvPr>
        </p:nvSpPr>
        <p:spPr bwMode="auto">
          <a:xfrm>
            <a:off x="642910" y="500042"/>
            <a:ext cx="8229600" cy="596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None/>
            </a:pPr>
            <a:r>
              <a:rPr lang="ru-RU" sz="1800" b="1" i="1" dirty="0" smtClean="0"/>
              <a:t>Исполнение бюджета</a:t>
            </a:r>
          </a:p>
          <a:p>
            <a:pPr algn="ctr">
              <a:buNone/>
            </a:pPr>
            <a:endParaRPr lang="ru-RU" sz="800" b="1" i="1" dirty="0" smtClean="0"/>
          </a:p>
          <a:p>
            <a:pPr>
              <a:buNone/>
            </a:pPr>
            <a:r>
              <a:rPr lang="ru-RU" sz="1800" b="1" i="1" dirty="0" smtClean="0"/>
              <a:t>Исполнение бюджета </a:t>
            </a:r>
            <a:r>
              <a:rPr lang="ru-RU" sz="1800" b="1" i="1" dirty="0" smtClean="0">
                <a:solidFill>
                  <a:srgbClr val="7030A0"/>
                </a:solidFill>
              </a:rPr>
              <a:t>– процесс сбора и учета доходов и осуществление расходов на основе сводной бюджетной росписи и кассового плана. </a:t>
            </a:r>
          </a:p>
          <a:p>
            <a:pPr>
              <a:buNone/>
            </a:pPr>
            <a:r>
              <a:rPr lang="ru-RU" sz="1800" b="1" i="1" dirty="0" smtClean="0"/>
              <a:t>Исполнение бюджета </a:t>
            </a:r>
            <a:r>
              <a:rPr lang="ru-RU" sz="1800" b="1" i="1" dirty="0" smtClean="0">
                <a:solidFill>
                  <a:srgbClr val="7030A0"/>
                </a:solidFill>
              </a:rPr>
              <a:t>- это этап бюджетного процесса, который начинается с момента утверждения решения о бюджете и продолжается в течении финансового года. Существуют этапы этого процесса: </a:t>
            </a:r>
          </a:p>
          <a:p>
            <a:pPr>
              <a:buFontTx/>
              <a:buChar char="-"/>
            </a:pPr>
            <a:r>
              <a:rPr lang="ru-RU" sz="1800" b="1" i="1" dirty="0" smtClean="0"/>
              <a:t>исполнение бюджета по доходам </a:t>
            </a:r>
            <a:r>
              <a:rPr lang="ru-RU" sz="1800" b="1" i="1" dirty="0" smtClean="0">
                <a:solidFill>
                  <a:srgbClr val="7030A0"/>
                </a:solidFill>
              </a:rPr>
              <a:t>- обеспечение своевременного и полного поступления в бюджет налогов, сборов, доходов от использования имущества и других обязательных платежей, в соответствии с утвержденным планом.</a:t>
            </a:r>
          </a:p>
          <a:p>
            <a:pPr>
              <a:buFontTx/>
              <a:buChar char="-"/>
            </a:pPr>
            <a:r>
              <a:rPr lang="ru-RU" sz="1800" b="1" i="1" dirty="0" smtClean="0"/>
              <a:t>исполнение бюджета по расходам </a:t>
            </a:r>
            <a:r>
              <a:rPr lang="ru-RU" sz="1800" b="1" i="1" dirty="0" smtClean="0">
                <a:solidFill>
                  <a:srgbClr val="7030A0"/>
                </a:solidFill>
              </a:rPr>
              <a:t>- финансирование мероприятий, предусмотренных решением о бюджете, в пределах утвержденных сумм с целью исполнения принятых расходных обязательств.</a:t>
            </a:r>
          </a:p>
          <a:p>
            <a:pPr>
              <a:buNone/>
            </a:pPr>
            <a:r>
              <a:rPr lang="ru-RU" sz="1800" b="1" i="1" dirty="0" smtClean="0">
                <a:solidFill>
                  <a:srgbClr val="7030A0"/>
                </a:solidFill>
              </a:rPr>
              <a:t>       Годовой отчет об исполнении бюджета предоставляется в Совет депутатов Усть-Абаканского района. По результатам рассмотрения отчета об исполнении бюджета Совет депутатов Усть-Абаканского района принимает решение об его утверждении.</a:t>
            </a:r>
            <a:endParaRPr lang="ru-RU" sz="1800" b="1" i="1" dirty="0" smtClean="0">
              <a:solidFill>
                <a:srgbClr val="7030A0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6" name="Рисунок 5" descr="Усть-АбаканскийМР-герб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5" y="71414"/>
            <a:ext cx="857256" cy="970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ru-RU" sz="1000" dirty="0" smtClean="0">
                <a:solidFill>
                  <a:schemeClr val="tx1"/>
                </a:solidFill>
              </a:rPr>
              <a:t>Управление финансов и экономики</a:t>
            </a:r>
            <a:endParaRPr lang="ru-RU" sz="1000" dirty="0">
              <a:solidFill>
                <a:schemeClr val="tx1"/>
              </a:solidFill>
            </a:endParaRPr>
          </a:p>
        </p:txBody>
      </p:sp>
      <p:pic>
        <p:nvPicPr>
          <p:cNvPr id="10" name="Рисунок 9" descr="http://images.myshared.ru/9/940438/slide_1.jpg"/>
          <p:cNvPicPr/>
          <p:nvPr/>
        </p:nvPicPr>
        <p:blipFill>
          <a:blip r:embed="rId3" cstate="print"/>
          <a:srcRect l="13615" t="28401" r="11929" b="16468"/>
          <a:stretch>
            <a:fillRect/>
          </a:stretch>
        </p:blipFill>
        <p:spPr bwMode="auto">
          <a:xfrm>
            <a:off x="1857356" y="285728"/>
            <a:ext cx="1500198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Усть-АбаканскийМР-герб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42852"/>
            <a:ext cx="928694" cy="1051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Заголовок 1"/>
          <p:cNvSpPr txBox="1">
            <a:spLocks/>
          </p:cNvSpPr>
          <p:nvPr/>
        </p:nvSpPr>
        <p:spPr bwMode="auto">
          <a:xfrm>
            <a:off x="1214414" y="285728"/>
            <a:ext cx="7572428" cy="5000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2400" b="1" dirty="0" smtClean="0">
                <a:ln/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Расходы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Культуру –  113 183,2 тыс. рублей</a:t>
            </a:r>
            <a:endParaRPr lang="ru-RU" sz="2400" b="1" i="1" dirty="0" smtClean="0">
              <a:ln/>
              <a:cs typeface="Arial" charset="0"/>
            </a:endParaRPr>
          </a:p>
        </p:txBody>
      </p:sp>
      <p:pic>
        <p:nvPicPr>
          <p:cNvPr id="28" name="Picture 2" descr="http://www.tatary-urala.ru/images/93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5929322" y="4857760"/>
            <a:ext cx="2643206" cy="17145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6" name="Picture 8" descr="http://adi19.ru/wp-content/uploads/2014/03/sib-g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57884" y="1071546"/>
            <a:ext cx="2714644" cy="16731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736680279"/>
              </p:ext>
            </p:extLst>
          </p:nvPr>
        </p:nvGraphicFramePr>
        <p:xfrm>
          <a:off x="179512" y="1340769"/>
          <a:ext cx="5429288" cy="5199532"/>
        </p:xfrm>
        <a:graphic>
          <a:graphicData uri="http://schemas.openxmlformats.org/drawingml/2006/table">
            <a:tbl>
              <a:tblPr/>
              <a:tblGrid>
                <a:gridCol w="4572032"/>
                <a:gridCol w="857256"/>
              </a:tblGrid>
              <a:tr h="394621">
                <a:tc>
                  <a:txBody>
                    <a:bodyPr/>
                    <a:lstStyle/>
                    <a:p>
                      <a:pPr lvl="0">
                        <a:buClr>
                          <a:srgbClr val="FF0000"/>
                        </a:buClr>
                      </a:pPr>
                      <a:r>
                        <a:rPr lang="ru-RU" sz="115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Обеспечение деятельности учреждений  культуры (Дома культуры, Музеи,  ЦБС, МРЦ)</a:t>
                      </a:r>
                      <a:endParaRPr lang="ru-RU" sz="1150" b="1" i="1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615" marR="44615" marT="22308" marB="22308">
                    <a:lnL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50" b="1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52 164,7</a:t>
                      </a:r>
                      <a:endParaRPr lang="ru-RU" sz="1150" b="1" i="1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615" marR="44615" marT="22308" marB="22308" anchor="ctr">
                    <a:lnL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39462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5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Капитальный ремонт в муниципальных учреждениях, в том числе проектно-сметная документация</a:t>
                      </a:r>
                      <a:endParaRPr lang="ru-RU" sz="1150" b="1" i="1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615" marR="44615" marT="22308" marB="22308">
                    <a:lnL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50" b="1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2 736,8</a:t>
                      </a:r>
                      <a:endParaRPr lang="ru-RU" sz="1150" b="1" i="1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615" marR="44615" marT="22308" marB="22308" anchor="ctr">
                    <a:lnL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1297959">
                <a:tc>
                  <a:txBody>
                    <a:bodyPr/>
                    <a:lstStyle/>
                    <a:p>
                      <a:pPr lvl="0" algn="just">
                        <a:buClr>
                          <a:srgbClr val="FF0000"/>
                        </a:buClr>
                      </a:pPr>
                      <a:r>
                        <a:rPr lang="ru-RU" sz="115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Мероприятия по поддержки и развитию культуры, искусства , сохранение культурных ценностей</a:t>
                      </a:r>
                      <a:r>
                        <a:rPr lang="ru-RU" sz="115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15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ru-RU" sz="1150" b="0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организация и проведение культмассовых мероприятий, укрепление материально-технической базы муниципальных учреждений культуры в том числе приобретение звукового и световое оборудования танцевальных костюмов и обуви, комплектование книжного фонда, проведение капитальных</a:t>
                      </a:r>
                      <a:r>
                        <a:rPr lang="ru-RU" sz="1150" b="0" i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150" b="0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 текущих ремонтов</a:t>
                      </a:r>
                      <a:r>
                        <a:rPr lang="ru-RU" sz="1150" b="0" i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учреждений культуры</a:t>
                      </a:r>
                      <a:r>
                        <a:rPr lang="ru-RU" sz="1150" b="0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ru-RU" sz="1150" b="0" i="1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615" marR="44615" marT="22308" marB="22308">
                    <a:lnL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1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5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16 430,4</a:t>
                      </a:r>
                      <a:endParaRPr lang="ru-RU" sz="1150" b="1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615" marR="44615" marT="22308" marB="22308" anchor="ctr">
                    <a:lnL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1EB"/>
                    </a:solidFill>
                  </a:tcPr>
                </a:tc>
              </a:tr>
              <a:tr h="746338">
                <a:tc>
                  <a:txBody>
                    <a:bodyPr/>
                    <a:lstStyle/>
                    <a:p>
                      <a:pPr lvl="0" algn="just">
                        <a:buClr>
                          <a:srgbClr val="FF0000"/>
                        </a:buClr>
                      </a:pPr>
                      <a:r>
                        <a:rPr lang="ru-RU" sz="1150" b="1" i="0" u="none" strike="noStrike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Государственная поддержка отрасли культуры в рамках регионального проекта «Культурная среда» </a:t>
                      </a:r>
                      <a:r>
                        <a:rPr lang="ru-RU" sz="1150" b="0" i="0" u="none" strike="noStrike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 капитальный ремонт</a:t>
                      </a:r>
                      <a:r>
                        <a:rPr lang="ru-RU" sz="1150" b="0" i="0" u="none" strike="noStrike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учреждений культуры, </a:t>
                      </a:r>
                      <a:r>
                        <a:rPr lang="ru-RU" sz="1150" b="0" i="0" u="none" strike="noStrike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создание модельной муниципальной библиотеки) </a:t>
                      </a:r>
                      <a:endParaRPr lang="ru-RU" sz="1150" b="0" i="1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615" marR="44615" marT="22308" marB="22308">
                    <a:lnL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1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50" b="1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17</a:t>
                      </a:r>
                      <a:r>
                        <a:rPr lang="ru-RU" sz="1150" b="1" i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430,0</a:t>
                      </a:r>
                      <a:endParaRPr lang="ru-RU" sz="1150" b="1" i="1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615" marR="44615" marT="22308" marB="22308" anchor="ctr">
                    <a:lnL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1EB"/>
                    </a:solidFill>
                  </a:tcPr>
                </a:tc>
              </a:tr>
              <a:tr h="218762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5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Обеспечение безопасности музейного фонда и развитие музеев</a:t>
                      </a:r>
                      <a:endParaRPr lang="ru-RU" sz="1150" b="1" i="1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615" marR="44615" marT="22308" marB="22308">
                    <a:lnL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50" b="1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179,4</a:t>
                      </a:r>
                      <a:endParaRPr lang="ru-RU" sz="1150" b="1" i="1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615" marR="44615" marT="22308" marB="22308" anchor="ctr">
                    <a:lnL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394621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50" b="1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Содействие формирования туристической инфраструктуры и материально-технической базы</a:t>
                      </a:r>
                      <a:endParaRPr lang="ru-RU" sz="1150" b="1" i="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615" marR="44615" marT="22308" marB="22308">
                    <a:lnL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50" b="1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234,2</a:t>
                      </a:r>
                      <a:endParaRPr lang="ru-RU" sz="1150" b="1" i="1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615" marR="44615" marT="22308" marB="22308" anchor="ctr">
                    <a:lnL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394621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5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Развитие и поддержка народного творчества, гармонизация отношений в </a:t>
                      </a:r>
                      <a:r>
                        <a:rPr lang="ru-RU" sz="115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Усть-Абаканском</a:t>
                      </a:r>
                      <a:r>
                        <a:rPr lang="ru-RU" sz="115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районе</a:t>
                      </a:r>
                      <a:endParaRPr lang="ru-RU" sz="1150" b="1" i="1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615" marR="44615" marT="22308" marB="22308">
                    <a:lnL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50" b="1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242,6</a:t>
                      </a:r>
                      <a:endParaRPr lang="ru-RU" sz="1150" b="1" i="1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615" marR="44615" marT="22308" marB="22308" anchor="ctr">
                    <a:lnL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259738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5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Мероприятия в области молодежной политики</a:t>
                      </a:r>
                      <a:endParaRPr lang="ru-RU" sz="1150" b="1" i="1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615" marR="44615" marT="22308" marB="22308">
                    <a:lnL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1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50" b="1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432,0</a:t>
                      </a:r>
                      <a:endParaRPr lang="ru-RU" sz="1150" b="1" i="1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615" marR="44615" marT="22308" marB="22308" anchor="ctr">
                    <a:lnL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1EB"/>
                    </a:solidFill>
                  </a:tcPr>
                </a:tc>
              </a:tr>
              <a:tr h="22786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50" b="1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Обеспечение реализации муниципальной программы </a:t>
                      </a:r>
                      <a:r>
                        <a:rPr lang="ru-RU" sz="1150" b="0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(обеспечение деятельности УКМПСТ)</a:t>
                      </a:r>
                    </a:p>
                  </a:txBody>
                  <a:tcPr marL="44615" marR="44615" marT="22308" marB="22308">
                    <a:lnL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50" b="1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20 862,6</a:t>
                      </a:r>
                      <a:endParaRPr lang="ru-RU" sz="1150" b="1" i="1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615" marR="44615" marT="22308" marB="22308" anchor="ctr">
                    <a:lnL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254270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50" b="1" i="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Расходы на охрану труда в учреждениях</a:t>
                      </a:r>
                      <a:endParaRPr lang="ru-RU" sz="1150" b="1" i="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615" marR="44615" marT="22308" marB="22308">
                    <a:lnL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1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50" b="1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353,2</a:t>
                      </a:r>
                      <a:endParaRPr lang="ru-RU" sz="1150" b="1" i="1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615" marR="44615" marT="22308" marB="22308" anchor="ctr">
                    <a:lnL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1EB"/>
                    </a:solidFill>
                  </a:tcPr>
                </a:tc>
              </a:tr>
              <a:tr h="445671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50" b="1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Реализация проектов комплексного развития сельских территорий (</a:t>
                      </a:r>
                      <a:r>
                        <a:rPr lang="ru-RU" sz="1150" b="0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изготовление ПСД на строительство библиотеки )</a:t>
                      </a:r>
                    </a:p>
                  </a:txBody>
                  <a:tcPr marL="44615" marR="44615" marT="22308" marB="22308">
                    <a:lnL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1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50" b="1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2 117,3</a:t>
                      </a:r>
                      <a:endParaRPr lang="ru-RU" sz="1150" b="1" i="1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615" marR="44615" marT="22308" marB="22308" anchor="ctr">
                    <a:lnL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1EB"/>
                    </a:solidFill>
                  </a:tcPr>
                </a:tc>
              </a:tr>
            </a:tbl>
          </a:graphicData>
        </a:graphic>
      </p:graphicFrame>
      <p:pic>
        <p:nvPicPr>
          <p:cNvPr id="15" name="Picture 2" descr="C:\Users\КЕРШМ\Desktop\H8QmVy_C8hQ.jpg"/>
          <p:cNvPicPr>
            <a:picLocks noChangeAspect="1" noChangeArrowheads="1"/>
          </p:cNvPicPr>
          <p:nvPr/>
        </p:nvPicPr>
        <p:blipFill>
          <a:blip r:embed="rId5" cstate="print"/>
          <a:srcRect l="-1181" t="9974" r="19783" b="15748"/>
          <a:stretch>
            <a:fillRect/>
          </a:stretch>
        </p:blipFill>
        <p:spPr bwMode="auto">
          <a:xfrm>
            <a:off x="6429388" y="3000372"/>
            <a:ext cx="2481921" cy="15716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ru-RU" sz="1000" dirty="0" smtClean="0">
                <a:solidFill>
                  <a:schemeClr val="tx1"/>
                </a:solidFill>
              </a:rPr>
              <a:t>Управление финансов и экономики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1E5C4E-6DA8-4A4B-8387-6EA77005CAB4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41</a:t>
            </a:fld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6" name="Рисунок 5" descr="Усть-АбаканскийМР-герб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42852"/>
            <a:ext cx="928694" cy="1051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1714480" y="785794"/>
            <a:ext cx="6500858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Динамика расходов на культуру за 2019-2021 годы</a:t>
            </a:r>
          </a:p>
        </p:txBody>
      </p:sp>
      <p:graphicFrame>
        <p:nvGraphicFramePr>
          <p:cNvPr id="14" name="Диаграмма 13"/>
          <p:cNvGraphicFramePr/>
          <p:nvPr/>
        </p:nvGraphicFramePr>
        <p:xfrm>
          <a:off x="214282" y="1428736"/>
          <a:ext cx="4929222" cy="39581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5" name="Диаграмма 14"/>
          <p:cNvGraphicFramePr/>
          <p:nvPr/>
        </p:nvGraphicFramePr>
        <p:xfrm>
          <a:off x="4572000" y="1285860"/>
          <a:ext cx="4357718" cy="39290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2267744" y="5589240"/>
            <a:ext cx="26432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Культура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5076056" y="5661248"/>
            <a:ext cx="144016" cy="144016"/>
          </a:xfrm>
          <a:prstGeom prst="rect">
            <a:avLst/>
          </a:prstGeom>
          <a:solidFill>
            <a:srgbClr val="7585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2915816" y="5661248"/>
            <a:ext cx="144016" cy="14401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4932040" y="5589240"/>
            <a:ext cx="37444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Другие вопросы в области культуры, кинематографии</a:t>
            </a:r>
          </a:p>
        </p:txBody>
      </p:sp>
      <p:sp>
        <p:nvSpPr>
          <p:cNvPr id="23" name="TextBox 20"/>
          <p:cNvSpPr txBox="1">
            <a:spLocks noChangeArrowheads="1"/>
          </p:cNvSpPr>
          <p:nvPr/>
        </p:nvSpPr>
        <p:spPr bwMode="auto">
          <a:xfrm>
            <a:off x="500034" y="1714488"/>
            <a:ext cx="835639" cy="2615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100" dirty="0" smtClean="0">
                <a:latin typeface="Tahoma" pitchFamily="34" charset="0"/>
                <a:cs typeface="Tahoma" pitchFamily="34" charset="0"/>
              </a:rPr>
              <a:t>тыс. руб.</a:t>
            </a:r>
            <a:endParaRPr lang="ru-RU" sz="11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428728" y="0"/>
            <a:ext cx="67151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ctr">
              <a:buNone/>
              <a:defRPr/>
            </a:pP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4.  Расходы бюджета муниципального образования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Содержимое 4"/>
          <p:cNvSpPr>
            <a:spLocks noGrp="1"/>
          </p:cNvSpPr>
          <p:nvPr>
            <p:ph idx="1"/>
          </p:nvPr>
        </p:nvSpPr>
        <p:spPr>
          <a:xfrm>
            <a:off x="2123728" y="404664"/>
            <a:ext cx="4248472" cy="840725"/>
          </a:xfrm>
          <a:prstGeom prst="flowChartMultidocumen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rmAutofit fontScale="40000" lnSpcReduction="20000"/>
          </a:bodyPr>
          <a:lstStyle/>
          <a:p>
            <a:pPr algn="ctr">
              <a:buFont typeface="Wingdings 2" panose="05020102010507070707" pitchFamily="18" charset="2"/>
              <a:buNone/>
              <a:defRPr/>
            </a:pPr>
            <a:endParaRPr lang="ru-RU" dirty="0" smtClean="0">
              <a:solidFill>
                <a:srgbClr val="000000"/>
              </a:solidFill>
            </a:endParaRPr>
          </a:p>
          <a:p>
            <a:pPr algn="ctr">
              <a:buFont typeface="Wingdings 2" panose="05020102010507070707" pitchFamily="18" charset="2"/>
              <a:buNone/>
              <a:defRPr/>
            </a:pPr>
            <a:r>
              <a:rPr lang="ru-RU" sz="3500" b="1" dirty="0" smtClean="0">
                <a:solidFill>
                  <a:srgbClr val="000000"/>
                </a:solidFill>
                <a:latin typeface="+mj-lt"/>
              </a:rPr>
              <a:t>Дорожное </a:t>
            </a:r>
            <a:r>
              <a:rPr lang="ru-RU" sz="3500" b="1" dirty="0">
                <a:solidFill>
                  <a:srgbClr val="000000"/>
                </a:solidFill>
                <a:latin typeface="+mj-lt"/>
              </a:rPr>
              <a:t>хозяйство </a:t>
            </a:r>
            <a:r>
              <a:rPr lang="ru-RU" sz="3500" b="1" dirty="0" smtClean="0">
                <a:solidFill>
                  <a:srgbClr val="000000"/>
                </a:solidFill>
                <a:latin typeface="+mj-lt"/>
              </a:rPr>
              <a:t> </a:t>
            </a:r>
            <a:endParaRPr lang="ru-RU" sz="3500" b="1" dirty="0">
              <a:solidFill>
                <a:srgbClr val="000000"/>
              </a:solidFill>
              <a:latin typeface="+mj-lt"/>
            </a:endParaRPr>
          </a:p>
          <a:p>
            <a:pPr algn="ctr">
              <a:buFont typeface="Wingdings 2" panose="05020102010507070707" pitchFamily="18" charset="2"/>
              <a:buNone/>
              <a:defRPr/>
            </a:pPr>
            <a:r>
              <a:rPr lang="ru-RU" sz="3500" b="1" dirty="0" smtClean="0">
                <a:solidFill>
                  <a:srgbClr val="000000"/>
                </a:solidFill>
                <a:latin typeface="+mj-lt"/>
              </a:rPr>
              <a:t>37 696,0 тыс. </a:t>
            </a:r>
            <a:r>
              <a:rPr lang="ru-RU" sz="3500" b="1" dirty="0">
                <a:solidFill>
                  <a:srgbClr val="000000"/>
                </a:solidFill>
                <a:latin typeface="+mj-lt"/>
              </a:rPr>
              <a:t>руб.</a:t>
            </a:r>
          </a:p>
          <a:p>
            <a:pPr algn="ctr"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1E5C4E-6DA8-4A4B-8387-6EA77005CAB4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42</a:t>
            </a:fld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6" name="Рисунок 5" descr="Усть-АбаканскийМР-герб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142852"/>
            <a:ext cx="928694" cy="1051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Box 17"/>
          <p:cNvSpPr txBox="1"/>
          <p:nvPr/>
        </p:nvSpPr>
        <p:spPr>
          <a:xfrm>
            <a:off x="1428728" y="142852"/>
            <a:ext cx="7358114" cy="369332"/>
          </a:xfrm>
          <a:prstGeom prst="rect">
            <a:avLst/>
          </a:prstGeom>
          <a:effectLst>
            <a:softEdge rad="31750"/>
          </a:effectLst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Расходы на дорожное хозяйство в 2021 году</a:t>
            </a: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251520" y="1268760"/>
            <a:ext cx="6589396" cy="54006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endParaRPr lang="ru-RU" sz="1400" b="1" dirty="0" smtClean="0">
              <a:solidFill>
                <a:schemeClr val="accent5"/>
              </a:solidFill>
            </a:endParaRPr>
          </a:p>
          <a:p>
            <a:pPr>
              <a:defRPr/>
            </a:pPr>
            <a:endParaRPr lang="ru-RU" sz="1400" b="1" dirty="0" smtClean="0">
              <a:solidFill>
                <a:schemeClr val="accent5"/>
              </a:solidFill>
            </a:endParaRPr>
          </a:p>
          <a:p>
            <a:pPr>
              <a:defRPr/>
            </a:pPr>
            <a:endParaRPr lang="ru-RU" sz="1400" b="1" dirty="0" smtClean="0">
              <a:solidFill>
                <a:schemeClr val="accent5"/>
              </a:solidFill>
            </a:endParaRPr>
          </a:p>
          <a:p>
            <a:pPr>
              <a:defRPr/>
            </a:pPr>
            <a:endParaRPr lang="ru-RU" sz="1400" b="1" dirty="0" smtClean="0">
              <a:solidFill>
                <a:schemeClr val="accent5"/>
              </a:solidFill>
            </a:endParaRPr>
          </a:p>
          <a:p>
            <a:pPr>
              <a:defRPr/>
            </a:pPr>
            <a:endParaRPr lang="ru-RU" sz="1400" b="1" dirty="0" smtClean="0">
              <a:solidFill>
                <a:schemeClr val="accent5"/>
              </a:solidFill>
            </a:endParaRPr>
          </a:p>
          <a:p>
            <a:pPr>
              <a:defRPr/>
            </a:pPr>
            <a:endParaRPr lang="ru-RU" sz="1400" b="1" dirty="0" smtClean="0">
              <a:solidFill>
                <a:schemeClr val="accent5"/>
              </a:solidFill>
            </a:endParaRPr>
          </a:p>
          <a:p>
            <a:pPr>
              <a:defRPr/>
            </a:pPr>
            <a:r>
              <a:rPr lang="ru-RU" sz="1000" b="1" dirty="0" smtClean="0">
                <a:solidFill>
                  <a:srgbClr val="7030A0"/>
                </a:solidFill>
              </a:rPr>
              <a:t>Мероприятия по обеспечению сохранности существующей сети автомобильных дорог общего пользования местного значения </a:t>
            </a:r>
            <a:r>
              <a:rPr lang="ru-RU" sz="1000" b="1" smtClean="0">
                <a:solidFill>
                  <a:srgbClr val="7030A0"/>
                </a:solidFill>
              </a:rPr>
              <a:t>– </a:t>
            </a:r>
            <a:r>
              <a:rPr lang="ru-RU" sz="1000" b="1" smtClean="0">
                <a:solidFill>
                  <a:schemeClr val="accent2">
                    <a:lumMod val="75000"/>
                  </a:schemeClr>
                </a:solidFill>
              </a:rPr>
              <a:t>14 723,6 тыс.руб</a:t>
            </a:r>
            <a:r>
              <a:rPr lang="ru-RU" sz="1000" b="1" dirty="0" smtClean="0">
                <a:solidFill>
                  <a:schemeClr val="accent3"/>
                </a:solidFill>
              </a:rPr>
              <a:t>. </a:t>
            </a:r>
            <a:r>
              <a:rPr lang="ru-RU" sz="1000" dirty="0" smtClean="0">
                <a:solidFill>
                  <a:schemeClr val="tx1"/>
                </a:solidFill>
              </a:rPr>
              <a:t>(Содержание автомобильных дорог общего пользования местного значения, расположенных вне границ населенных пунктов в границах Усть-Абаканского района общей протяженностью 40 км (</a:t>
            </a:r>
            <a:r>
              <a:rPr lang="ru-RU" sz="1000" dirty="0" err="1" smtClean="0">
                <a:solidFill>
                  <a:schemeClr val="tx1"/>
                </a:solidFill>
              </a:rPr>
              <a:t>аал</a:t>
            </a:r>
            <a:r>
              <a:rPr lang="ru-RU" sz="1000" dirty="0" smtClean="0">
                <a:solidFill>
                  <a:schemeClr val="tx1"/>
                </a:solidFill>
              </a:rPr>
              <a:t> </a:t>
            </a:r>
            <a:r>
              <a:rPr lang="ru-RU" sz="1000" dirty="0" err="1" smtClean="0">
                <a:solidFill>
                  <a:schemeClr val="tx1"/>
                </a:solidFill>
              </a:rPr>
              <a:t>Чарков</a:t>
            </a:r>
            <a:r>
              <a:rPr lang="ru-RU" sz="1000" dirty="0" smtClean="0">
                <a:solidFill>
                  <a:schemeClr val="tx1"/>
                </a:solidFill>
              </a:rPr>
              <a:t> - </a:t>
            </a:r>
            <a:r>
              <a:rPr lang="ru-RU" sz="1000" dirty="0" err="1" smtClean="0">
                <a:solidFill>
                  <a:schemeClr val="tx1"/>
                </a:solidFill>
              </a:rPr>
              <a:t>аал</a:t>
            </a:r>
            <a:r>
              <a:rPr lang="ru-RU" sz="1000" dirty="0" smtClean="0">
                <a:solidFill>
                  <a:schemeClr val="tx1"/>
                </a:solidFill>
              </a:rPr>
              <a:t> </a:t>
            </a:r>
            <a:r>
              <a:rPr lang="ru-RU" sz="1000" dirty="0" err="1" smtClean="0">
                <a:solidFill>
                  <a:schemeClr val="tx1"/>
                </a:solidFill>
              </a:rPr>
              <a:t>Ах-Хол</a:t>
            </a:r>
            <a:r>
              <a:rPr lang="ru-RU" sz="1000" dirty="0" smtClean="0">
                <a:solidFill>
                  <a:schemeClr val="tx1"/>
                </a:solidFill>
              </a:rPr>
              <a:t> - </a:t>
            </a:r>
            <a:r>
              <a:rPr lang="ru-RU" sz="1000" dirty="0" err="1" smtClean="0">
                <a:solidFill>
                  <a:schemeClr val="tx1"/>
                </a:solidFill>
              </a:rPr>
              <a:t>аал</a:t>
            </a:r>
            <a:r>
              <a:rPr lang="ru-RU" sz="1000" dirty="0" smtClean="0">
                <a:solidFill>
                  <a:schemeClr val="tx1"/>
                </a:solidFill>
              </a:rPr>
              <a:t> Майский - 30,5 км; Подъезд к </a:t>
            </a:r>
            <a:r>
              <a:rPr lang="ru-RU" sz="1000" dirty="0" err="1" smtClean="0">
                <a:solidFill>
                  <a:schemeClr val="tx1"/>
                </a:solidFill>
              </a:rPr>
              <a:t>аал</a:t>
            </a:r>
            <a:r>
              <a:rPr lang="ru-RU" sz="1000" dirty="0" smtClean="0">
                <a:solidFill>
                  <a:schemeClr val="tx1"/>
                </a:solidFill>
              </a:rPr>
              <a:t> Бейка - 4,5 км; </a:t>
            </a:r>
            <a:r>
              <a:rPr lang="ru-RU" sz="1000" dirty="0" err="1" smtClean="0">
                <a:solidFill>
                  <a:schemeClr val="tx1"/>
                </a:solidFill>
              </a:rPr>
              <a:t>аал</a:t>
            </a:r>
            <a:r>
              <a:rPr lang="ru-RU" sz="1000" dirty="0" smtClean="0">
                <a:solidFill>
                  <a:schemeClr val="tx1"/>
                </a:solidFill>
              </a:rPr>
              <a:t> </a:t>
            </a:r>
            <a:r>
              <a:rPr lang="ru-RU" sz="1000" dirty="0" err="1" smtClean="0">
                <a:solidFill>
                  <a:schemeClr val="tx1"/>
                </a:solidFill>
              </a:rPr>
              <a:t>Чарков</a:t>
            </a:r>
            <a:r>
              <a:rPr lang="ru-RU" sz="1000" dirty="0" smtClean="0">
                <a:solidFill>
                  <a:schemeClr val="tx1"/>
                </a:solidFill>
              </a:rPr>
              <a:t> - </a:t>
            </a:r>
            <a:r>
              <a:rPr lang="ru-RU" sz="1000" dirty="0" err="1" smtClean="0">
                <a:solidFill>
                  <a:schemeClr val="tx1"/>
                </a:solidFill>
              </a:rPr>
              <a:t>аал</a:t>
            </a:r>
            <a:r>
              <a:rPr lang="ru-RU" sz="1000" dirty="0" smtClean="0">
                <a:solidFill>
                  <a:schemeClr val="tx1"/>
                </a:solidFill>
              </a:rPr>
              <a:t> </a:t>
            </a:r>
            <a:r>
              <a:rPr lang="ru-RU" sz="1000" dirty="0" err="1" smtClean="0">
                <a:solidFill>
                  <a:schemeClr val="tx1"/>
                </a:solidFill>
              </a:rPr>
              <a:t>Уйбат</a:t>
            </a:r>
            <a:r>
              <a:rPr lang="ru-RU" sz="1000" dirty="0" smtClean="0">
                <a:solidFill>
                  <a:schemeClr val="tx1"/>
                </a:solidFill>
              </a:rPr>
              <a:t> - 5 км) ;Содержание автомобильных дорог общего пользования местного значения, расположенных вне границ населенных пунктов в границах Усть-Абаканского района общей протяженностью 14 км (Подъезд к п. Ильича - 9,2 км; </a:t>
            </a:r>
            <a:r>
              <a:rPr lang="ru-RU" sz="1000" dirty="0" err="1" smtClean="0">
                <a:solidFill>
                  <a:schemeClr val="tx1"/>
                </a:solidFill>
              </a:rPr>
              <a:t>аал</a:t>
            </a:r>
            <a:r>
              <a:rPr lang="ru-RU" sz="1000" dirty="0" smtClean="0">
                <a:solidFill>
                  <a:schemeClr val="tx1"/>
                </a:solidFill>
              </a:rPr>
              <a:t> </a:t>
            </a:r>
            <a:r>
              <a:rPr lang="ru-RU" sz="1000" dirty="0" err="1" smtClean="0">
                <a:solidFill>
                  <a:schemeClr val="tx1"/>
                </a:solidFill>
              </a:rPr>
              <a:t>Доможаков</a:t>
            </a:r>
            <a:r>
              <a:rPr lang="ru-RU" sz="1000" dirty="0" smtClean="0">
                <a:solidFill>
                  <a:schemeClr val="tx1"/>
                </a:solidFill>
              </a:rPr>
              <a:t> - </a:t>
            </a:r>
            <a:r>
              <a:rPr lang="ru-RU" sz="1000" dirty="0" err="1" smtClean="0">
                <a:solidFill>
                  <a:schemeClr val="tx1"/>
                </a:solidFill>
              </a:rPr>
              <a:t>аал</a:t>
            </a:r>
            <a:r>
              <a:rPr lang="ru-RU" sz="1000" dirty="0" smtClean="0">
                <a:solidFill>
                  <a:schemeClr val="tx1"/>
                </a:solidFill>
              </a:rPr>
              <a:t> Трояков - 2,3 км; </a:t>
            </a:r>
            <a:r>
              <a:rPr lang="ru-RU" sz="1000" dirty="0" err="1" smtClean="0">
                <a:solidFill>
                  <a:schemeClr val="tx1"/>
                </a:solidFill>
              </a:rPr>
              <a:t>аал</a:t>
            </a:r>
            <a:r>
              <a:rPr lang="ru-RU" sz="1000" dirty="0" smtClean="0">
                <a:solidFill>
                  <a:schemeClr val="tx1"/>
                </a:solidFill>
              </a:rPr>
              <a:t> Райков - </a:t>
            </a:r>
            <a:r>
              <a:rPr lang="ru-RU" sz="1000" dirty="0" err="1" smtClean="0">
                <a:solidFill>
                  <a:schemeClr val="tx1"/>
                </a:solidFill>
              </a:rPr>
              <a:t>аал</a:t>
            </a:r>
            <a:r>
              <a:rPr lang="ru-RU" sz="1000" dirty="0" smtClean="0">
                <a:solidFill>
                  <a:schemeClr val="tx1"/>
                </a:solidFill>
              </a:rPr>
              <a:t> </a:t>
            </a:r>
            <a:r>
              <a:rPr lang="ru-RU" sz="1000" dirty="0" err="1" smtClean="0">
                <a:solidFill>
                  <a:schemeClr val="tx1"/>
                </a:solidFill>
              </a:rPr>
              <a:t>Баинов</a:t>
            </a:r>
            <a:r>
              <a:rPr lang="ru-RU" sz="1000" dirty="0" smtClean="0">
                <a:solidFill>
                  <a:schemeClr val="tx1"/>
                </a:solidFill>
              </a:rPr>
              <a:t> - 2,5 км); Содержание автомобильных дорог общего пользования местного значения, расположенных вне границ населенных пунктов в границах Усть-Абаканского района общей протяженностью 12,8 км (с. Зеленое - д. Заря - 11 км; Подъезд к д. </a:t>
            </a:r>
            <a:r>
              <a:rPr lang="ru-RU" sz="1000" dirty="0" err="1" smtClean="0">
                <a:solidFill>
                  <a:schemeClr val="tx1"/>
                </a:solidFill>
              </a:rPr>
              <a:t>Зарпя</a:t>
            </a:r>
            <a:r>
              <a:rPr lang="ru-RU" sz="1000" dirty="0" smtClean="0">
                <a:solidFill>
                  <a:schemeClr val="tx1"/>
                </a:solidFill>
              </a:rPr>
              <a:t> - 1,8 км);Содержание автомобильных дорог местного значения в границах муниципального образования Чарковский сельсовет; Усть-Бюрский сельсовет ; Содержание автомобильных дорог местного значения в границах муниципального образования  </a:t>
            </a:r>
            <a:r>
              <a:rPr lang="ru-RU" sz="1000" dirty="0" err="1" smtClean="0">
                <a:solidFill>
                  <a:schemeClr val="tx1"/>
                </a:solidFill>
              </a:rPr>
              <a:t>Вершино-Биджинский</a:t>
            </a:r>
            <a:r>
              <a:rPr lang="ru-RU" sz="1000" dirty="0" smtClean="0">
                <a:solidFill>
                  <a:schemeClr val="tx1"/>
                </a:solidFill>
              </a:rPr>
              <a:t> сельсовет ; Московский сельсовет; Содержание автомобильных дорог местного значения в границах муниципального образования Доможаковский сельсовет. Ямочный ремонт  (1030,34 м2) асфальтобетонного покрытия проезжей части автомобильных дорог местного значения </a:t>
            </a:r>
            <a:r>
              <a:rPr lang="ru-RU" sz="1000" dirty="0" err="1" smtClean="0">
                <a:solidFill>
                  <a:schemeClr val="tx1"/>
                </a:solidFill>
              </a:rPr>
              <a:t>Доможаковского</a:t>
            </a:r>
            <a:r>
              <a:rPr lang="ru-RU" sz="1000" dirty="0" smtClean="0">
                <a:solidFill>
                  <a:schemeClr val="tx1"/>
                </a:solidFill>
              </a:rPr>
              <a:t>, </a:t>
            </a:r>
            <a:r>
              <a:rPr lang="ru-RU" sz="1000" dirty="0" err="1" smtClean="0">
                <a:solidFill>
                  <a:schemeClr val="tx1"/>
                </a:solidFill>
              </a:rPr>
              <a:t>Чарковского</a:t>
            </a:r>
            <a:r>
              <a:rPr lang="ru-RU" sz="1000" dirty="0" smtClean="0">
                <a:solidFill>
                  <a:schemeClr val="tx1"/>
                </a:solidFill>
              </a:rPr>
              <a:t>, </a:t>
            </a:r>
            <a:r>
              <a:rPr lang="ru-RU" sz="1000" dirty="0" err="1" smtClean="0">
                <a:solidFill>
                  <a:schemeClr val="tx1"/>
                </a:solidFill>
              </a:rPr>
              <a:t>Вершино-Биджинского</a:t>
            </a:r>
            <a:r>
              <a:rPr lang="ru-RU" sz="1000" dirty="0" smtClean="0">
                <a:solidFill>
                  <a:schemeClr val="tx1"/>
                </a:solidFill>
              </a:rPr>
              <a:t>, </a:t>
            </a:r>
            <a:r>
              <a:rPr lang="ru-RU" sz="1000" dirty="0" err="1" smtClean="0">
                <a:solidFill>
                  <a:schemeClr val="tx1"/>
                </a:solidFill>
              </a:rPr>
              <a:t>Усть-Бюрского</a:t>
            </a:r>
            <a:r>
              <a:rPr lang="ru-RU" sz="1000" dirty="0" smtClean="0">
                <a:solidFill>
                  <a:schemeClr val="tx1"/>
                </a:solidFill>
              </a:rPr>
              <a:t>, Московского сельсоветов); Ремонтное профилирование автомобильных дорог местного значения - (1,129 км), в том числе:  д.Ковыльная ул. Школьная (0,149 км) ;с. </a:t>
            </a:r>
            <a:r>
              <a:rPr lang="ru-RU" sz="1000" dirty="0" err="1" smtClean="0">
                <a:solidFill>
                  <a:schemeClr val="tx1"/>
                </a:solidFill>
              </a:rPr>
              <a:t>Вершино-Биджа</a:t>
            </a:r>
            <a:r>
              <a:rPr lang="ru-RU" sz="1000" dirty="0" smtClean="0">
                <a:solidFill>
                  <a:schemeClr val="tx1"/>
                </a:solidFill>
              </a:rPr>
              <a:t> (ул. Колхозная (0,200 км), ул. Зеленая (0,320 км), ул. Герасимова (0,460 км). Ремонт 4,67 км автомобильных дорог, в том числе: Подъезд к </a:t>
            </a:r>
            <a:r>
              <a:rPr lang="ru-RU" sz="1000" dirty="0" err="1" smtClean="0">
                <a:solidFill>
                  <a:schemeClr val="tx1"/>
                </a:solidFill>
              </a:rPr>
              <a:t>ст.Ташеба</a:t>
            </a:r>
            <a:r>
              <a:rPr lang="ru-RU" sz="1000" dirty="0" smtClean="0">
                <a:solidFill>
                  <a:schemeClr val="tx1"/>
                </a:solidFill>
              </a:rPr>
              <a:t> (1,1 км);Подъезд к </a:t>
            </a:r>
            <a:r>
              <a:rPr lang="ru-RU" sz="1000" dirty="0" err="1" smtClean="0">
                <a:solidFill>
                  <a:schemeClr val="tx1"/>
                </a:solidFill>
              </a:rPr>
              <a:t>аалу</a:t>
            </a:r>
            <a:r>
              <a:rPr lang="ru-RU" sz="1000" dirty="0" smtClean="0">
                <a:solidFill>
                  <a:schemeClr val="tx1"/>
                </a:solidFill>
              </a:rPr>
              <a:t> Бейка; </a:t>
            </a:r>
            <a:r>
              <a:rPr lang="ru-RU" sz="1000" dirty="0" err="1" smtClean="0">
                <a:solidFill>
                  <a:schemeClr val="tx1"/>
                </a:solidFill>
              </a:rPr>
              <a:t>с.Вершино-Биджа</a:t>
            </a:r>
            <a:r>
              <a:rPr lang="ru-RU" sz="1000" dirty="0" smtClean="0">
                <a:solidFill>
                  <a:schemeClr val="tx1"/>
                </a:solidFill>
              </a:rPr>
              <a:t> (ул. Николаева (0,570 км); ул. Заречная (0,380 км);  с. </a:t>
            </a:r>
            <a:r>
              <a:rPr lang="ru-RU" sz="1000" dirty="0" err="1" smtClean="0">
                <a:solidFill>
                  <a:schemeClr val="tx1"/>
                </a:solidFill>
              </a:rPr>
              <a:t>Усть-Бюр</a:t>
            </a:r>
            <a:r>
              <a:rPr lang="ru-RU" sz="1000" dirty="0" smtClean="0">
                <a:solidFill>
                  <a:schemeClr val="tx1"/>
                </a:solidFill>
              </a:rPr>
              <a:t> ул. Кирпичная (0,780 км), проезд </a:t>
            </a:r>
            <a:r>
              <a:rPr lang="ru-RU" sz="1000" dirty="0" err="1" smtClean="0">
                <a:solidFill>
                  <a:schemeClr val="tx1"/>
                </a:solidFill>
              </a:rPr>
              <a:t>Кирпиченский</a:t>
            </a:r>
            <a:r>
              <a:rPr lang="ru-RU" sz="1000" dirty="0" smtClean="0">
                <a:solidFill>
                  <a:schemeClr val="tx1"/>
                </a:solidFill>
              </a:rPr>
              <a:t> (в границах от ул. Кирова (район моста) до улицы Кирпичная д.9) (0,820 км); с. Московское ул. Мира (0,900 км) ; п. Расцвет подъезд к ул. Придорожная . Ремонт тротуара с. </a:t>
            </a:r>
            <a:r>
              <a:rPr lang="ru-RU" sz="1000" dirty="0" err="1" smtClean="0">
                <a:solidFill>
                  <a:schemeClr val="tx1"/>
                </a:solidFill>
              </a:rPr>
              <a:t>Усть-Бюр</a:t>
            </a:r>
            <a:r>
              <a:rPr lang="ru-RU" sz="1000" dirty="0" smtClean="0">
                <a:solidFill>
                  <a:schemeClr val="tx1"/>
                </a:solidFill>
              </a:rPr>
              <a:t> (0,258 км),Укладка </a:t>
            </a:r>
            <a:r>
              <a:rPr lang="ru-RU" sz="1000" dirty="0" err="1" smtClean="0">
                <a:solidFill>
                  <a:schemeClr val="tx1"/>
                </a:solidFill>
              </a:rPr>
              <a:t>георешетки</a:t>
            </a:r>
            <a:r>
              <a:rPr lang="ru-RU" sz="1000" dirty="0" smtClean="0">
                <a:solidFill>
                  <a:schemeClr val="tx1"/>
                </a:solidFill>
              </a:rPr>
              <a:t> (откос дорожного полотна); Нанесение вновь и восстановление  изношенной горизонтальной дорожной разметки ; Проверка сметной документации на ремонт автомобильной дороги с. Зеленое - д. Заря, участок км 10+500 - км 11+000; Разработка проекта парковки с. Московское. .</a:t>
            </a:r>
          </a:p>
          <a:p>
            <a:pPr>
              <a:defRPr/>
            </a:pPr>
            <a:r>
              <a:rPr lang="ru-RU" sz="1000" dirty="0" smtClean="0">
                <a:solidFill>
                  <a:schemeClr val="tx1"/>
                </a:solidFill>
              </a:rPr>
              <a:t>                                                                                     </a:t>
            </a:r>
          </a:p>
          <a:p>
            <a:pPr>
              <a:defRPr/>
            </a:pPr>
            <a:r>
              <a:rPr lang="ru-RU" sz="1000" b="1" dirty="0" smtClean="0">
                <a:solidFill>
                  <a:srgbClr val="7030A0"/>
                </a:solidFill>
              </a:rPr>
              <a:t>Иные межбюджетные трансферты бюджетам поселений на  содержание, капитальный ремонт и строительство дорог общего пользования, в том числе разработка проектно-сметной документации – </a:t>
            </a:r>
            <a:r>
              <a:rPr lang="ru-RU" sz="1000" b="1" dirty="0" smtClean="0">
                <a:solidFill>
                  <a:srgbClr val="C00000"/>
                </a:solidFill>
              </a:rPr>
              <a:t>19 737,5 тыс.руб.</a:t>
            </a:r>
          </a:p>
          <a:p>
            <a:pPr>
              <a:defRPr/>
            </a:pPr>
            <a:endParaRPr lang="ru-RU" sz="1000" b="1" dirty="0" smtClean="0">
              <a:solidFill>
                <a:srgbClr val="C00000"/>
              </a:solidFill>
            </a:endParaRPr>
          </a:p>
          <a:p>
            <a:pPr>
              <a:defRPr/>
            </a:pPr>
            <a:r>
              <a:rPr lang="ru-RU" sz="1000" b="1" dirty="0" smtClean="0">
                <a:solidFill>
                  <a:srgbClr val="7030A0"/>
                </a:solidFill>
              </a:rPr>
              <a:t>Капитальный ремонт, ремонт автомобильных дорог общего пользования местного значения городских округов и поселений, малых и отдельных сел Республики Хакасия, а также на капитальный ремонт, ремонт искусственных сооружений (в том числе на разработку проектной документации) – </a:t>
            </a:r>
            <a:r>
              <a:rPr lang="ru-RU" sz="1000" b="1" dirty="0" smtClean="0">
                <a:solidFill>
                  <a:schemeClr val="accent2">
                    <a:lumMod val="75000"/>
                  </a:schemeClr>
                </a:solidFill>
              </a:rPr>
              <a:t>3 054,9 тыс. руб</a:t>
            </a:r>
            <a:r>
              <a:rPr lang="ru-RU" sz="1000" b="1" dirty="0" smtClean="0">
                <a:solidFill>
                  <a:schemeClr val="accent3"/>
                </a:solidFill>
              </a:rPr>
              <a:t>. </a:t>
            </a:r>
            <a:r>
              <a:rPr lang="ru-RU" sz="1000" dirty="0" smtClean="0">
                <a:solidFill>
                  <a:schemeClr val="tx1"/>
                </a:solidFill>
              </a:rPr>
              <a:t>(Ремонт а/</a:t>
            </a:r>
            <a:r>
              <a:rPr lang="ru-RU" sz="1000" dirty="0" err="1" smtClean="0">
                <a:solidFill>
                  <a:schemeClr val="tx1"/>
                </a:solidFill>
              </a:rPr>
              <a:t>д</a:t>
            </a:r>
            <a:r>
              <a:rPr lang="ru-RU" sz="1000" dirty="0" smtClean="0">
                <a:solidFill>
                  <a:schemeClr val="tx1"/>
                </a:solidFill>
              </a:rPr>
              <a:t> с.Зеленое – д.Заря  (0,871 км))</a:t>
            </a:r>
          </a:p>
          <a:p>
            <a:pPr>
              <a:defRPr/>
            </a:pPr>
            <a:endParaRPr lang="ru-RU" sz="1400" b="1" dirty="0" smtClean="0">
              <a:solidFill>
                <a:schemeClr val="accent3"/>
              </a:solidFill>
            </a:endParaRPr>
          </a:p>
          <a:p>
            <a:pPr>
              <a:defRPr/>
            </a:pPr>
            <a:endParaRPr lang="ru-RU" sz="1400" b="1" i="1" dirty="0" smtClean="0">
              <a:solidFill>
                <a:schemeClr val="accent5"/>
              </a:solidFill>
            </a:endParaRPr>
          </a:p>
          <a:p>
            <a:pPr>
              <a:defRPr/>
            </a:pPr>
            <a:endParaRPr lang="ru-RU" sz="1400" b="1" i="1" dirty="0" smtClean="0">
              <a:solidFill>
                <a:schemeClr val="accent5"/>
              </a:solidFill>
            </a:endParaRPr>
          </a:p>
          <a:p>
            <a:pPr>
              <a:defRPr/>
            </a:pPr>
            <a:endParaRPr lang="ru-RU" sz="1400" b="1" i="1" dirty="0" smtClean="0">
              <a:solidFill>
                <a:schemeClr val="accent5"/>
              </a:solidFill>
            </a:endParaRPr>
          </a:p>
          <a:p>
            <a:pPr>
              <a:defRPr/>
            </a:pPr>
            <a:endParaRPr lang="ru-RU" sz="1400" b="1" i="1" dirty="0" smtClean="0">
              <a:solidFill>
                <a:schemeClr val="accent5"/>
              </a:solidFill>
            </a:endParaRPr>
          </a:p>
          <a:p>
            <a:pPr>
              <a:defRPr/>
            </a:pPr>
            <a:endParaRPr lang="ru-RU" sz="1400" i="1" dirty="0">
              <a:solidFill>
                <a:schemeClr val="accent5"/>
              </a:solidFill>
            </a:endParaRPr>
          </a:p>
        </p:txBody>
      </p:sp>
      <p:sp>
        <p:nvSpPr>
          <p:cNvPr id="23" name="Выгнутая влево стрелка 22"/>
          <p:cNvSpPr/>
          <p:nvPr/>
        </p:nvSpPr>
        <p:spPr>
          <a:xfrm>
            <a:off x="1619672" y="836712"/>
            <a:ext cx="432048" cy="432048"/>
          </a:xfrm>
          <a:prstGeom prst="curvedRightArrow">
            <a:avLst>
              <a:gd name="adj1" fmla="val 25000"/>
              <a:gd name="adj2" fmla="val 50000"/>
              <a:gd name="adj3" fmla="val 36074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pic>
        <p:nvPicPr>
          <p:cNvPr id="25" name="Рисунок 86" descr="http://im1-tub-ru.yandex.net/i?id=246444009-09-72&amp;n=21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76256" y="4149079"/>
            <a:ext cx="2017063" cy="2016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4146" name="Picture 2" descr="http://www.stroykat.com/upload/iblock/bcc/bcc22a8fd2a550515a630b063b7245d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04248" y="764704"/>
            <a:ext cx="2126989" cy="1690372"/>
          </a:xfrm>
          <a:prstGeom prst="rect">
            <a:avLst/>
          </a:prstGeom>
          <a:noFill/>
        </p:spPr>
      </p:pic>
      <p:pic>
        <p:nvPicPr>
          <p:cNvPr id="13314" name="Picture 2" descr="https://www.zr.ru/d/story/47/907591/tass_1667775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04248" y="2636912"/>
            <a:ext cx="2143082" cy="133942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894595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1E5C4E-6DA8-4A4B-8387-6EA77005CAB4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43</a:t>
            </a:fld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6" name="Рисунок 5" descr="Усть-АбаканскийМР-герб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142852"/>
            <a:ext cx="928694" cy="1051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Box 16"/>
          <p:cNvSpPr txBox="1"/>
          <p:nvPr/>
        </p:nvSpPr>
        <p:spPr>
          <a:xfrm>
            <a:off x="1428728" y="142852"/>
            <a:ext cx="7358114" cy="369332"/>
          </a:xfrm>
          <a:prstGeom prst="rect">
            <a:avLst/>
          </a:prstGeom>
          <a:effectLst>
            <a:softEdge rad="31750"/>
          </a:effectLst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Расходы на жилищно-коммунальное хозяйство в 2021 году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211960" y="3212976"/>
            <a:ext cx="4536504" cy="49244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buFont typeface="Wingdings" pitchFamily="2" charset="2"/>
              <a:buChar char="ü"/>
            </a:pPr>
            <a:r>
              <a:rPr lang="ru-RU" sz="1300" b="1" dirty="0" smtClean="0">
                <a:solidFill>
                  <a:schemeClr val="tx1"/>
                </a:solidFill>
              </a:rPr>
              <a:t>Благоустройство сельских  территорий–</a:t>
            </a:r>
          </a:p>
          <a:p>
            <a:pPr algn="ctr"/>
            <a:r>
              <a:rPr lang="ru-RU" sz="1300" b="1" dirty="0" smtClean="0">
                <a:solidFill>
                  <a:schemeClr val="tx1"/>
                </a:solidFill>
              </a:rPr>
              <a:t>19,2 тыс. рублей.</a:t>
            </a:r>
            <a:endParaRPr lang="ru-RU" sz="1300" b="1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788024" y="1052736"/>
            <a:ext cx="3643338" cy="637839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i="1" dirty="0" smtClean="0">
                <a:solidFill>
                  <a:srgbClr val="FF0000"/>
                </a:solidFill>
              </a:rPr>
              <a:t>24 480,5 тыс. руб.: </a:t>
            </a:r>
          </a:p>
          <a:p>
            <a:pPr algn="ctr">
              <a:defRPr/>
            </a:pPr>
            <a:r>
              <a:rPr lang="ru-RU" sz="2000" b="1" i="1" dirty="0" smtClean="0">
                <a:solidFill>
                  <a:srgbClr val="FF0000"/>
                </a:solidFill>
              </a:rPr>
              <a:t>в том числе</a:t>
            </a:r>
            <a:endParaRPr lang="ru-RU" sz="2000" b="1" i="1" dirty="0">
              <a:solidFill>
                <a:srgbClr val="FF0000"/>
              </a:solidFill>
            </a:endParaRPr>
          </a:p>
        </p:txBody>
      </p:sp>
      <p:pic>
        <p:nvPicPr>
          <p:cNvPr id="20" name="Picture 3" descr="F:\Издания\Брошюра отчет за 2012\годовой 2012\фото 2012\_DSC005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03648" y="764704"/>
            <a:ext cx="2592288" cy="1851634"/>
          </a:xfrm>
          <a:prstGeom prst="rect">
            <a:avLst/>
          </a:prstGeom>
          <a:noFill/>
          <a:effectLst>
            <a:glow rad="63500">
              <a:schemeClr val="accent3">
                <a:lumMod val="50000"/>
                <a:alpha val="40000"/>
              </a:schemeClr>
            </a:glow>
          </a:effectLst>
        </p:spPr>
      </p:pic>
      <p:pic>
        <p:nvPicPr>
          <p:cNvPr id="11266" name="Picture 2" descr="https://pbm-ptz.ru/images/proverka-setej-teplosnabzheniy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2708920"/>
            <a:ext cx="2691102" cy="1800200"/>
          </a:xfrm>
          <a:prstGeom prst="rect">
            <a:avLst/>
          </a:prstGeom>
          <a:noFill/>
        </p:spPr>
      </p:pic>
      <p:sp>
        <p:nvSpPr>
          <p:cNvPr id="19" name="TextBox 18"/>
          <p:cNvSpPr txBox="1"/>
          <p:nvPr/>
        </p:nvSpPr>
        <p:spPr>
          <a:xfrm>
            <a:off x="4211960" y="4005064"/>
            <a:ext cx="4680520" cy="49244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buFont typeface="Wingdings" pitchFamily="2" charset="2"/>
              <a:buChar char="ü"/>
            </a:pPr>
            <a:r>
              <a:rPr lang="ru-RU" sz="1300" b="1" dirty="0" smtClean="0">
                <a:solidFill>
                  <a:schemeClr val="tx1"/>
                </a:solidFill>
              </a:rPr>
              <a:t>Содержание УЖКХ и С – </a:t>
            </a:r>
          </a:p>
          <a:p>
            <a:pPr algn="ctr"/>
            <a:r>
              <a:rPr lang="ru-RU" sz="1300" b="1" dirty="0" smtClean="0">
                <a:solidFill>
                  <a:schemeClr val="tx1"/>
                </a:solidFill>
              </a:rPr>
              <a:t>13 910,6 тыс.руб.</a:t>
            </a:r>
            <a:endParaRPr lang="ru-RU" sz="1300" b="1" dirty="0">
              <a:solidFill>
                <a:schemeClr val="tx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211960" y="2060848"/>
            <a:ext cx="4608512" cy="692497"/>
          </a:xfrm>
          <a:prstGeom prst="rect">
            <a:avLst/>
          </a:prstGeom>
          <a:solidFill>
            <a:srgbClr val="FFFFCC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buFont typeface="Wingdings" pitchFamily="2" charset="2"/>
              <a:buChar char="ü"/>
            </a:pPr>
            <a:r>
              <a:rPr lang="ru-RU" sz="1300" b="1" dirty="0" smtClean="0">
                <a:solidFill>
                  <a:schemeClr val="tx1"/>
                </a:solidFill>
              </a:rPr>
              <a:t>Субсидии муниципальному казенному предприятию ЖКХ на  проведение капитального ремонта– </a:t>
            </a:r>
          </a:p>
          <a:p>
            <a:pPr algn="ctr"/>
            <a:r>
              <a:rPr lang="ru-RU" sz="1300" b="1" dirty="0" smtClean="0">
                <a:solidFill>
                  <a:schemeClr val="tx1"/>
                </a:solidFill>
              </a:rPr>
              <a:t>10 550,7 тыс. рублей.</a:t>
            </a:r>
            <a:endParaRPr lang="ru-RU" sz="1300" b="1" dirty="0"/>
          </a:p>
        </p:txBody>
      </p:sp>
      <p:pic>
        <p:nvPicPr>
          <p:cNvPr id="10244" name="Picture 4" descr="https://bryansknovosti.ru/wp-content/uploads/2019/03/e16b02f36f67772c_XL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43608" y="4628228"/>
            <a:ext cx="2736304" cy="1841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42625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1E5C4E-6DA8-4A4B-8387-6EA77005CAB4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44</a:t>
            </a:fld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6" name="Рисунок 5" descr="Усть-АбаканскийМР-герб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42852"/>
            <a:ext cx="928694" cy="1051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1428728" y="142852"/>
            <a:ext cx="7358114" cy="369332"/>
          </a:xfrm>
          <a:prstGeom prst="rect">
            <a:avLst/>
          </a:prstGeom>
          <a:effectLst>
            <a:softEdge rad="31750"/>
          </a:effectLst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Расходы  в области социальной политики в 2021 году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072066" y="571480"/>
            <a:ext cx="3643338" cy="50006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i="1" dirty="0" smtClean="0">
                <a:solidFill>
                  <a:srgbClr val="FFFF00"/>
                </a:solidFill>
              </a:rPr>
              <a:t>100 539,9 тыс. руб., в т.ч.</a:t>
            </a:r>
            <a:endParaRPr lang="ru-RU" sz="2000" b="1" i="1" dirty="0">
              <a:solidFill>
                <a:srgbClr val="FFFF00"/>
              </a:solidFill>
            </a:endParaRPr>
          </a:p>
        </p:txBody>
      </p:sp>
      <p:grpSp>
        <p:nvGrpSpPr>
          <p:cNvPr id="2" name="Группа 14"/>
          <p:cNvGrpSpPr/>
          <p:nvPr/>
        </p:nvGrpSpPr>
        <p:grpSpPr>
          <a:xfrm>
            <a:off x="251520" y="1124744"/>
            <a:ext cx="4143404" cy="4278089"/>
            <a:chOff x="4285720" y="2547905"/>
            <a:chExt cx="3838742" cy="547142"/>
          </a:xfrm>
        </p:grpSpPr>
        <p:sp>
          <p:nvSpPr>
            <p:cNvPr id="16" name="TextBox 15"/>
            <p:cNvSpPr txBox="1"/>
            <p:nvPr/>
          </p:nvSpPr>
          <p:spPr>
            <a:xfrm>
              <a:off x="4285720" y="2676836"/>
              <a:ext cx="3838742" cy="82662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>
                <a:buFont typeface="Wingdings" pitchFamily="2" charset="2"/>
                <a:buChar char="ü"/>
              </a:pPr>
              <a:r>
                <a:rPr lang="ru-RU" sz="1200" b="1" dirty="0" smtClean="0"/>
                <a:t> Обеспечение мер социальной поддержки детей-сирот и детей, оставшихся без попечения родителей – 46 454,1 тыс.руб.</a:t>
              </a:r>
              <a:endParaRPr lang="ru-RU" sz="1200" b="1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285720" y="2612371"/>
              <a:ext cx="3838742" cy="59044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>
                <a:buFont typeface="Wingdings" pitchFamily="2" charset="2"/>
                <a:buChar char="ü"/>
              </a:pPr>
              <a:r>
                <a:rPr lang="ru-RU" sz="1200" b="1" dirty="0" smtClean="0"/>
                <a:t> Обеспечение благоустроенным жильем молодых семей и молодых специалистов –  4 331,3 тыс. руб.</a:t>
              </a:r>
              <a:endParaRPr lang="ru-RU" sz="1200" b="1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285720" y="3036003"/>
              <a:ext cx="3838742" cy="5904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>
                <a:buFont typeface="Wingdings" pitchFamily="2" charset="2"/>
                <a:buChar char="ü"/>
              </a:pPr>
              <a:r>
                <a:rPr lang="ru-RU" sz="1200" b="1" dirty="0" smtClean="0"/>
                <a:t> Компенсация части родительской платы– 4 841,7 тыс.руб.</a:t>
              </a:r>
              <a:endParaRPr lang="ru-RU" sz="1200" b="1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4285720" y="2547905"/>
              <a:ext cx="3838742" cy="59044"/>
            </a:xfrm>
            <a:prstGeom prst="rect">
              <a:avLst/>
            </a:prstGeom>
            <a:gradFill flip="none" rotWithShape="1">
              <a:gsLst>
                <a:gs pos="20000">
                  <a:schemeClr val="accent4">
                    <a:tint val="9000"/>
                  </a:schemeClr>
                </a:gs>
                <a:gs pos="100000">
                  <a:schemeClr val="accent4">
                    <a:tint val="70000"/>
                    <a:satMod val="10000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>
                <a:buFont typeface="Wingdings" pitchFamily="2" charset="2"/>
                <a:buChar char="ü"/>
              </a:pPr>
              <a:r>
                <a:rPr lang="ru-RU" sz="1200" b="1" dirty="0" smtClean="0"/>
                <a:t>Доплата к пенсиям муниципальным служащим –  </a:t>
              </a:r>
            </a:p>
            <a:p>
              <a:r>
                <a:rPr lang="ru-RU" sz="1200" b="1" dirty="0" smtClean="0"/>
                <a:t>   5 552,1 тыс.руб.</a:t>
              </a:r>
              <a:endParaRPr lang="ru-RU" sz="1200" b="1" dirty="0"/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251520" y="5517232"/>
            <a:ext cx="4143404" cy="8309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1200" b="1" dirty="0" smtClean="0"/>
              <a:t> Предоставление жилых помещений детям-сиротам и детям, оставшимся без попечения родителей, лицам из их числа по договорам найма специализированных жилых помещений – 21 347,5 тыс.руб.</a:t>
            </a:r>
            <a:endParaRPr lang="ru-RU" sz="1200" b="1" dirty="0"/>
          </a:p>
        </p:txBody>
      </p:sp>
      <p:pic>
        <p:nvPicPr>
          <p:cNvPr id="30" name="Picture 2" descr="https://im2-tub-ru.yandex.net/i?id=b179a50e7c45e04c8cf695f564ed3512&amp;n=33&amp;h=215&amp;w=32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1214422"/>
            <a:ext cx="2254175" cy="1500198"/>
          </a:xfrm>
          <a:prstGeom prst="rect">
            <a:avLst/>
          </a:prstGeom>
          <a:noFill/>
        </p:spPr>
      </p:pic>
      <p:pic>
        <p:nvPicPr>
          <p:cNvPr id="137218" name="Picture 2" descr="http://primorye24.ru/uploads/media/news/0002/32/thumb_131657_news_xl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4008" y="5013176"/>
            <a:ext cx="2095515" cy="1571636"/>
          </a:xfrm>
          <a:prstGeom prst="rect">
            <a:avLst/>
          </a:prstGeom>
          <a:noFill/>
        </p:spPr>
      </p:pic>
      <p:pic>
        <p:nvPicPr>
          <p:cNvPr id="137222" name="Picture 6" descr="https://im0-tub-ru.yandex.net/i?id=d1dc0c54ce6d07449f43bb1ceabe183d&amp;n=33&amp;h=215&amp;w=33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58016" y="4000504"/>
            <a:ext cx="2143140" cy="1359220"/>
          </a:xfrm>
          <a:prstGeom prst="rect">
            <a:avLst/>
          </a:prstGeom>
          <a:noFill/>
        </p:spPr>
      </p:pic>
      <p:pic>
        <p:nvPicPr>
          <p:cNvPr id="137220" name="Picture 4" descr="http://edu21.cap.ru/home/3664/images/1oformlenie%20saita%20kartinki/%D0%BF%D0%BB%D0%B0%D1%82%D0%B0%20%D0%B7%D0%B0%20%D0%B4%D0%B5%D1%82%D1%81%D0%B0%D0%B4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86314" y="3000372"/>
            <a:ext cx="2247222" cy="1357322"/>
          </a:xfrm>
          <a:prstGeom prst="rect">
            <a:avLst/>
          </a:prstGeom>
          <a:noFill/>
        </p:spPr>
      </p:pic>
      <p:pic>
        <p:nvPicPr>
          <p:cNvPr id="137224" name="Picture 8" descr="http://www.klinuszn.narod.ru/img/knop03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16200000">
            <a:off x="6702559" y="2012821"/>
            <a:ext cx="2663596" cy="1066798"/>
          </a:xfrm>
          <a:prstGeom prst="rect">
            <a:avLst/>
          </a:prstGeom>
          <a:noFill/>
        </p:spPr>
      </p:pic>
      <p:sp>
        <p:nvSpPr>
          <p:cNvPr id="27" name="TextBox 26"/>
          <p:cNvSpPr txBox="1"/>
          <p:nvPr/>
        </p:nvSpPr>
        <p:spPr>
          <a:xfrm>
            <a:off x="251520" y="3645024"/>
            <a:ext cx="4143404" cy="64633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1200" b="1" dirty="0" smtClean="0"/>
              <a:t> Обеспечение мер социальной поддержки специалистов культуры, проживающих в сельской местности –  728,2 тыс.руб.</a:t>
            </a:r>
            <a:endParaRPr lang="ru-RU" sz="12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251520" y="4365104"/>
            <a:ext cx="4143404" cy="461665"/>
          </a:xfrm>
          <a:prstGeom prst="rect">
            <a:avLst/>
          </a:prstGeom>
          <a:solidFill>
            <a:srgbClr val="FFFFCC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1200" dirty="0" smtClean="0"/>
              <a:t> </a:t>
            </a:r>
            <a:r>
              <a:rPr lang="ru-RU" sz="1200" b="1" dirty="0" smtClean="0"/>
              <a:t>Оказание материальной помощи малообеспеченным категориям населения – 192,0 тыс.руб</a:t>
            </a:r>
            <a:r>
              <a:rPr lang="ru-RU" sz="1200" dirty="0" smtClean="0"/>
              <a:t>.</a:t>
            </a:r>
            <a:endParaRPr lang="ru-RU" sz="1200" dirty="0"/>
          </a:p>
        </p:txBody>
      </p:sp>
      <p:pic>
        <p:nvPicPr>
          <p:cNvPr id="11266" name="Picture 2" descr="http://finrecept.ru/wp-content/uploads/2017/12/mat-pomoshh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028792" y="5227530"/>
            <a:ext cx="1643074" cy="1095383"/>
          </a:xfrm>
          <a:prstGeom prst="rect">
            <a:avLst/>
          </a:prstGeom>
          <a:noFill/>
        </p:spPr>
      </p:pic>
      <p:sp>
        <p:nvSpPr>
          <p:cNvPr id="21" name="TextBox 20"/>
          <p:cNvSpPr txBox="1"/>
          <p:nvPr/>
        </p:nvSpPr>
        <p:spPr>
          <a:xfrm>
            <a:off x="251520" y="2852936"/>
            <a:ext cx="4176464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buFont typeface="Wingdings" pitchFamily="2" charset="2"/>
              <a:buChar char="ü"/>
            </a:pPr>
            <a:r>
              <a:rPr lang="ru-RU" sz="1200" b="1" dirty="0" smtClean="0">
                <a:solidFill>
                  <a:schemeClr val="tx1"/>
                </a:solidFill>
              </a:rPr>
              <a:t>Строительство жилья, предоставляемого по договорам найма жилого помещения (Усть-Абакан, </a:t>
            </a:r>
            <a:r>
              <a:rPr lang="ru-RU" sz="1200" b="1" dirty="0" err="1" smtClean="0">
                <a:solidFill>
                  <a:schemeClr val="tx1"/>
                </a:solidFill>
              </a:rPr>
              <a:t>Усть-Бюр</a:t>
            </a:r>
            <a:r>
              <a:rPr lang="ru-RU" sz="1200" b="1" dirty="0" smtClean="0">
                <a:solidFill>
                  <a:schemeClr val="tx1"/>
                </a:solidFill>
              </a:rPr>
              <a:t>. Солнечное, Калинино) – 17 093,0 тыс. рублей.</a:t>
            </a:r>
            <a:endParaRPr lang="ru-RU" sz="1200" b="1" dirty="0"/>
          </a:p>
        </p:txBody>
      </p:sp>
      <p:pic>
        <p:nvPicPr>
          <p:cNvPr id="22" name="Рисунок 21" descr="https://avatars.mds.yandex.net/get-zen_doc/197791/pub_5f8dc04cb5e4d5370e8ed178_5f8dc07dd95e5c3d0bf575c0/scale_1200"/>
          <p:cNvPicPr/>
          <p:nvPr/>
        </p:nvPicPr>
        <p:blipFill>
          <a:blip r:embed="rId10" cstate="print"/>
          <a:srcRect t="7764" r="7841" b="84739"/>
          <a:stretch>
            <a:fillRect/>
          </a:stretch>
        </p:blipFill>
        <p:spPr bwMode="auto">
          <a:xfrm>
            <a:off x="4716016" y="4509120"/>
            <a:ext cx="1945562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AutoShape 3" descr="https://formulakd.ru/images/uslugi/2-3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93349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1E5C4E-6DA8-4A4B-8387-6EA77005CAB4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45</a:t>
            </a:fld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6" name="Рисунок 5" descr="Усть-АбаканскийМР-герб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142852"/>
            <a:ext cx="928694" cy="1051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TextBox 21"/>
          <p:cNvSpPr txBox="1"/>
          <p:nvPr/>
        </p:nvSpPr>
        <p:spPr>
          <a:xfrm>
            <a:off x="2000232" y="285728"/>
            <a:ext cx="6572296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Межбюджетные трансферты муниципальным образованиям поселений  в 2021 году 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214810" y="1214422"/>
            <a:ext cx="4714908" cy="44267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FF00"/>
                </a:solidFill>
              </a:rPr>
              <a:t>Всего 112 681,0 тыс. рублей</a:t>
            </a:r>
            <a:endParaRPr lang="ru-RU" sz="2000" b="1" dirty="0">
              <a:solidFill>
                <a:srgbClr val="FFFF00"/>
              </a:solidFill>
            </a:endParaRPr>
          </a:p>
        </p:txBody>
      </p:sp>
      <p:graphicFrame>
        <p:nvGraphicFramePr>
          <p:cNvPr id="24" name="Диаграмма 23"/>
          <p:cNvGraphicFramePr/>
          <p:nvPr>
            <p:extLst>
              <p:ext uri="{D42A27DB-BD31-4B8C-83A1-F6EECF244321}">
                <p14:modId xmlns:p14="http://schemas.microsoft.com/office/powerpoint/2010/main" xmlns="" val="648273522"/>
              </p:ext>
            </p:extLst>
          </p:nvPr>
        </p:nvGraphicFramePr>
        <p:xfrm>
          <a:off x="1714480" y="2000240"/>
          <a:ext cx="5572165" cy="43577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8" name="TextBox 39"/>
          <p:cNvSpPr txBox="1"/>
          <p:nvPr/>
        </p:nvSpPr>
        <p:spPr>
          <a:xfrm>
            <a:off x="6429388" y="2428868"/>
            <a:ext cx="2535100" cy="1169551"/>
          </a:xfrm>
          <a:prstGeom prst="rect">
            <a:avLst/>
          </a:prstGeom>
          <a:solidFill>
            <a:srgbClr val="92D050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На решение вопросов </a:t>
            </a:r>
          </a:p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местного значения </a:t>
            </a:r>
          </a:p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(нецелевая финансовая помощь)</a:t>
            </a:r>
          </a:p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(дотации)</a:t>
            </a:r>
            <a:endParaRPr lang="ru-RU" sz="1400" b="1" dirty="0">
              <a:solidFill>
                <a:srgbClr val="002060"/>
              </a:solidFill>
            </a:endParaRPr>
          </a:p>
        </p:txBody>
      </p:sp>
      <p:sp>
        <p:nvSpPr>
          <p:cNvPr id="10" name="TextBox 28"/>
          <p:cNvSpPr txBox="1"/>
          <p:nvPr/>
        </p:nvSpPr>
        <p:spPr>
          <a:xfrm>
            <a:off x="179512" y="1988840"/>
            <a:ext cx="3024336" cy="1169551"/>
          </a:xfrm>
          <a:prstGeom prst="rect">
            <a:avLst/>
          </a:prstGeom>
          <a:solidFill>
            <a:srgbClr val="9933FF"/>
          </a:solidFill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b="1" dirty="0" smtClean="0">
                <a:solidFill>
                  <a:srgbClr val="FFFFCC"/>
                </a:solidFill>
              </a:rPr>
              <a:t>На развитие муниципальных образований </a:t>
            </a:r>
          </a:p>
          <a:p>
            <a:pPr algn="ctr"/>
            <a:r>
              <a:rPr lang="ru-RU" sz="1400" b="1" dirty="0" smtClean="0">
                <a:solidFill>
                  <a:srgbClr val="FFFFCC"/>
                </a:solidFill>
              </a:rPr>
              <a:t>(целевая финансовая помощь)</a:t>
            </a:r>
          </a:p>
          <a:p>
            <a:pPr algn="ctr"/>
            <a:r>
              <a:rPr lang="ru-RU" sz="1400" b="1" dirty="0" smtClean="0">
                <a:solidFill>
                  <a:srgbClr val="FFFFCC"/>
                </a:solidFill>
              </a:rPr>
              <a:t> (иные межбюджетные трансферты)</a:t>
            </a:r>
            <a:endParaRPr lang="ru-RU" sz="1400" b="1" dirty="0">
              <a:solidFill>
                <a:srgbClr val="FFFFCC"/>
              </a:solidFill>
            </a:endParaRPr>
          </a:p>
        </p:txBody>
      </p:sp>
      <p:cxnSp>
        <p:nvCxnSpPr>
          <p:cNvPr id="18" name="Соединительная линия уступом 17"/>
          <p:cNvCxnSpPr/>
          <p:nvPr/>
        </p:nvCxnSpPr>
        <p:spPr>
          <a:xfrm flipV="1">
            <a:off x="3275856" y="2204864"/>
            <a:ext cx="1152128" cy="288032"/>
          </a:xfrm>
          <a:prstGeom prst="bentConnector3">
            <a:avLst>
              <a:gd name="adj1" fmla="val 50000"/>
            </a:avLst>
          </a:prstGeom>
          <a:ln>
            <a:solidFill>
              <a:srgbClr val="9933FF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1" name="Соединительная линия уступом 20"/>
          <p:cNvCxnSpPr/>
          <p:nvPr/>
        </p:nvCxnSpPr>
        <p:spPr>
          <a:xfrm rot="10800000" flipV="1">
            <a:off x="6215074" y="3573016"/>
            <a:ext cx="1741302" cy="1096688"/>
          </a:xfrm>
          <a:prstGeom prst="bentConnector3">
            <a:avLst>
              <a:gd name="adj1" fmla="val 50000"/>
            </a:avLst>
          </a:prstGeom>
          <a:ln>
            <a:solidFill>
              <a:srgbClr val="92D050"/>
            </a:solidFill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759317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Box 16"/>
          <p:cNvSpPr txBox="1"/>
          <p:nvPr/>
        </p:nvSpPr>
        <p:spPr>
          <a:xfrm>
            <a:off x="6429388" y="1071546"/>
            <a:ext cx="2534034" cy="338554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52 484,3 тыс. рублей</a:t>
            </a:r>
            <a:endPara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67544" y="1484784"/>
            <a:ext cx="2644815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r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 представительного органа муниципального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78436" y="2186624"/>
            <a:ext cx="1782501" cy="27699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/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5 958,3 тыс</a:t>
            </a:r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рублей</a:t>
            </a:r>
            <a:endParaRPr lang="ru-RU" sz="1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1341908"/>
            <a:ext cx="729813" cy="5271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" name="Прямоугольник 26"/>
          <p:cNvSpPr/>
          <p:nvPr/>
        </p:nvSpPr>
        <p:spPr>
          <a:xfrm>
            <a:off x="3851920" y="1628800"/>
            <a:ext cx="1893185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</a:t>
            </a:r>
          </a:p>
          <a:p>
            <a:pPr algn="r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деятельности Главы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445586" y="2043748"/>
            <a:ext cx="1500795" cy="27699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1 965,2 тыс</a:t>
            </a:r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рублей</a:t>
            </a:r>
            <a:endParaRPr lang="ru-RU" sz="1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6395758" y="1843684"/>
            <a:ext cx="2286000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деятельности Контрольно-счетной палаты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184230" y="2362560"/>
            <a:ext cx="1500795" cy="27699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1 676,7 тыс</a:t>
            </a:r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рублей</a:t>
            </a:r>
            <a:endParaRPr lang="ru-RU" sz="1200" b="1" dirty="0">
              <a:solidFill>
                <a:schemeClr val="tx1"/>
              </a:solidFill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3419872" y="2924944"/>
            <a:ext cx="2162002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Выполнение прочих обязательств государства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3225002" y="3421590"/>
            <a:ext cx="1385379" cy="27699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602,2 тыс</a:t>
            </a:r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рублей</a:t>
            </a:r>
            <a:endParaRPr lang="ru-RU" sz="1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0642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44478" y="1317968"/>
            <a:ext cx="785818" cy="5436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7" name="Прямоугольник 36"/>
          <p:cNvSpPr/>
          <p:nvPr/>
        </p:nvSpPr>
        <p:spPr>
          <a:xfrm>
            <a:off x="288538" y="3030582"/>
            <a:ext cx="2644815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r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администрации муниципального образования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0643" name="Picture 3"/>
          <p:cNvPicPr>
            <a:picLocks noChangeAspect="1" noChangeArrowheads="1"/>
          </p:cNvPicPr>
          <p:nvPr/>
        </p:nvPicPr>
        <p:blipFill>
          <a:blip r:embed="rId6" cstate="print"/>
          <a:srcRect l="12569" t="8333" r="66636" b="8333"/>
          <a:stretch>
            <a:fillRect/>
          </a:stretch>
        </p:blipFill>
        <p:spPr bwMode="auto">
          <a:xfrm>
            <a:off x="395536" y="2708920"/>
            <a:ext cx="612326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8" name="TextBox 37"/>
          <p:cNvSpPr txBox="1"/>
          <p:nvPr/>
        </p:nvSpPr>
        <p:spPr>
          <a:xfrm>
            <a:off x="395536" y="3573016"/>
            <a:ext cx="1577740" cy="27699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28 090,3 тыс</a:t>
            </a:r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рублей</a:t>
            </a:r>
            <a:endParaRPr lang="ru-RU" sz="1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6084168" y="2996952"/>
            <a:ext cx="2794771" cy="101566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Осуществление отдельных государственных полномочий по организации проведения мероприятий по отлову и содержанию безнадзорных животных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5796136" y="2852936"/>
            <a:ext cx="785818" cy="571504"/>
          </a:xfrm>
          <a:prstGeom prst="roundRect">
            <a:avLst>
              <a:gd name="adj" fmla="val 10000"/>
            </a:avLst>
          </a:prstGeom>
          <a:blipFill rotWithShape="1">
            <a:blip r:embed="rId7" cstate="print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240647" name="Picture 7" descr="http://www.admin.ksp-vrn.ru/uploads/520dbf4345416ef70caed72d2ddf63c0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372200" y="1628800"/>
            <a:ext cx="447479" cy="450808"/>
          </a:xfrm>
          <a:prstGeom prst="rect">
            <a:avLst/>
          </a:prstGeom>
          <a:noFill/>
        </p:spPr>
      </p:pic>
      <p:sp>
        <p:nvSpPr>
          <p:cNvPr id="40" name="TextBox 39"/>
          <p:cNvSpPr txBox="1"/>
          <p:nvPr/>
        </p:nvSpPr>
        <p:spPr>
          <a:xfrm>
            <a:off x="6229830" y="3873018"/>
            <a:ext cx="1500795" cy="27699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2 051,2 тыс</a:t>
            </a:r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рублей</a:t>
            </a:r>
            <a:endParaRPr lang="ru-RU" sz="1200" b="1" dirty="0">
              <a:solidFill>
                <a:schemeClr val="tx1"/>
              </a:solidFill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3923928" y="4149080"/>
            <a:ext cx="2162002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деятельности "Редакция газеты "Усть-Абаканские известия" 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3059832" y="4797152"/>
            <a:ext cx="1500795" cy="27699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8 007,5 тыс</a:t>
            </a:r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рублей</a:t>
            </a:r>
            <a:endParaRPr lang="ru-RU" sz="1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0649" name="Picture 9" descr="http://vs19.ru:8181/media/2014/01/logo-u-abakanskie-izvestiya%5b14%5d.jpg"/>
          <p:cNvPicPr>
            <a:picLocks noChangeAspect="1" noChangeArrowheads="1"/>
          </p:cNvPicPr>
          <p:nvPr/>
        </p:nvPicPr>
        <p:blipFill>
          <a:blip r:embed="rId9" cstate="print"/>
          <a:srcRect r="9999"/>
          <a:stretch>
            <a:fillRect/>
          </a:stretch>
        </p:blipFill>
        <p:spPr bwMode="auto">
          <a:xfrm>
            <a:off x="2771800" y="4365104"/>
            <a:ext cx="1714512" cy="419101"/>
          </a:xfrm>
          <a:prstGeom prst="rect">
            <a:avLst/>
          </a:prstGeom>
          <a:noFill/>
        </p:spPr>
      </p:pic>
      <p:pic>
        <p:nvPicPr>
          <p:cNvPr id="240651" name="Picture 11" descr="http://utmagazine.ru/uploads/content/1f5c4ac69b7e8be7d7153326934b258e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441026" y="2629502"/>
            <a:ext cx="642942" cy="514354"/>
          </a:xfrm>
          <a:prstGeom prst="rect">
            <a:avLst/>
          </a:prstGeom>
          <a:noFill/>
        </p:spPr>
      </p:pic>
      <p:sp>
        <p:nvSpPr>
          <p:cNvPr id="36" name="Нижний колонтитул 35"/>
          <p:cNvSpPr>
            <a:spLocks noGrp="1"/>
          </p:cNvSpPr>
          <p:nvPr>
            <p:ph type="ftr" sz="quarter" idx="11"/>
          </p:nvPr>
        </p:nvSpPr>
        <p:spPr>
          <a:xfrm>
            <a:off x="2928926" y="6492875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ru-RU" sz="1100" dirty="0" smtClean="0"/>
              <a:t>Управление финансов и экономики</a:t>
            </a:r>
            <a:endParaRPr lang="ru-RU" sz="1100" dirty="0"/>
          </a:p>
        </p:txBody>
      </p:sp>
      <p:sp>
        <p:nvSpPr>
          <p:cNvPr id="32" name="Номер слайда 31"/>
          <p:cNvSpPr>
            <a:spLocks noGrp="1"/>
          </p:cNvSpPr>
          <p:nvPr>
            <p:ph type="sldNum" sz="quarter" idx="12"/>
          </p:nvPr>
        </p:nvSpPr>
        <p:spPr>
          <a:xfrm>
            <a:off x="8100392" y="6309320"/>
            <a:ext cx="762000" cy="365125"/>
          </a:xfrm>
        </p:spPr>
        <p:txBody>
          <a:bodyPr/>
          <a:lstStyle/>
          <a:p>
            <a:pPr>
              <a:defRPr/>
            </a:pPr>
            <a:fld id="{294709A7-93F5-465F-9341-87206A7E61FD}" type="slidenum">
              <a:rPr lang="ru-RU" sz="1100" smtClean="0"/>
              <a:pPr>
                <a:defRPr/>
              </a:pPr>
              <a:t>46</a:t>
            </a:fld>
            <a:endParaRPr lang="ru-RU" sz="1100" dirty="0"/>
          </a:p>
        </p:txBody>
      </p:sp>
      <p:sp>
        <p:nvSpPr>
          <p:cNvPr id="49" name="Прямоугольник 48"/>
          <p:cNvSpPr/>
          <p:nvPr/>
        </p:nvSpPr>
        <p:spPr>
          <a:xfrm>
            <a:off x="755576" y="4221088"/>
            <a:ext cx="1714448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r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выборов</a:t>
            </a:r>
          </a:p>
          <a:p>
            <a:pPr lvl="0" algn="r"/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755576" y="4509120"/>
            <a:ext cx="1571604" cy="27699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algn="r"/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3 261,3 тыс</a:t>
            </a:r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рублей</a:t>
            </a:r>
            <a:endParaRPr lang="ru-RU" sz="1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" name="Picture 3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4005064"/>
            <a:ext cx="658115" cy="594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5" name="TextBox 54"/>
          <p:cNvSpPr txBox="1"/>
          <p:nvPr/>
        </p:nvSpPr>
        <p:spPr>
          <a:xfrm>
            <a:off x="1285852" y="357166"/>
            <a:ext cx="7643866" cy="64633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Исполнение бюджета МО Усть-Абаканский район по непрограммным расходам за 2021 год</a:t>
            </a:r>
            <a:endParaRPr lang="ru-RU" b="1" dirty="0">
              <a:solidFill>
                <a:srgbClr val="008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1428728" y="0"/>
            <a:ext cx="67151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ctr">
              <a:buNone/>
              <a:defRPr/>
            </a:pP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4.  Расходы бюджета муниципального образования</a:t>
            </a:r>
          </a:p>
        </p:txBody>
      </p:sp>
      <p:sp>
        <p:nvSpPr>
          <p:cNvPr id="67" name="Прямоугольник 66"/>
          <p:cNvSpPr/>
          <p:nvPr/>
        </p:nvSpPr>
        <p:spPr>
          <a:xfrm>
            <a:off x="6804248" y="4725144"/>
            <a:ext cx="2001873" cy="101566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r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Мероприятия по ликвидации мест несанкционированного размещения твердых бытовых отходов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6084168" y="5589240"/>
            <a:ext cx="1376915" cy="27699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311,9 тыс</a:t>
            </a:r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рублей</a:t>
            </a:r>
            <a:endParaRPr lang="ru-RU" sz="1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396676" y="5585820"/>
            <a:ext cx="2357453" cy="6924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/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</a:t>
            </a:r>
          </a:p>
          <a:p>
            <a:pPr algn="r"/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всероссийской переписи населения  </a:t>
            </a:r>
            <a:endParaRPr lang="ru-RU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182362" y="6085886"/>
            <a:ext cx="1643074" cy="29238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13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559,8 тыс</a:t>
            </a:r>
            <a:r>
              <a:rPr lang="ru-RU" sz="13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3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рублей</a:t>
            </a:r>
            <a:endParaRPr lang="ru-RU" sz="13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5" name="Picture 2" descr="C:\Users\ПИНЯСОВАОА\Desktop\perepis-34f4a08a72.png"/>
          <p:cNvPicPr>
            <a:picLocks noChangeAspect="1" noChangeArrowheads="1"/>
          </p:cNvPicPr>
          <p:nvPr/>
        </p:nvPicPr>
        <p:blipFill>
          <a:blip r:embed="rId12" cstate="print"/>
          <a:srcRect l="13235" t="14129" r="12502" b="12983"/>
          <a:stretch>
            <a:fillRect/>
          </a:stretch>
        </p:blipFill>
        <p:spPr bwMode="auto">
          <a:xfrm>
            <a:off x="539552" y="5157192"/>
            <a:ext cx="1000132" cy="656652"/>
          </a:xfrm>
          <a:prstGeom prst="rect">
            <a:avLst/>
          </a:prstGeom>
          <a:noFill/>
        </p:spPr>
      </p:pic>
      <p:pic>
        <p:nvPicPr>
          <p:cNvPr id="5122" name="Picture 2" descr="https://tcax.ru/wp-content/uploads/2020/03/1_20200305_111731-2048x1536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 flipH="1">
            <a:off x="6444208" y="4365104"/>
            <a:ext cx="1056117" cy="7920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Скругленный прямоугольник 28"/>
          <p:cNvSpPr>
            <a:spLocks noChangeArrowheads="1"/>
          </p:cNvSpPr>
          <p:nvPr/>
        </p:nvSpPr>
        <p:spPr bwMode="auto">
          <a:xfrm>
            <a:off x="1503485" y="438151"/>
            <a:ext cx="7211919" cy="490519"/>
          </a:xfrm>
          <a:prstGeom prst="roundRect">
            <a:avLst>
              <a:gd name="adj" fmla="val 16667"/>
            </a:avLst>
          </a:prstGeom>
          <a:solidFill>
            <a:schemeClr val="accent1">
              <a:lumMod val="20000"/>
              <a:lumOff val="80000"/>
            </a:schemeClr>
          </a:solidFill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1600" b="1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lang="ru-RU" sz="1600" b="1" i="1" dirty="0" smtClean="0">
              <a:solidFill>
                <a:srgbClr val="000000"/>
              </a:solidFill>
              <a:latin typeface="Arial Black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1600" b="1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lang="ru-RU" sz="1600" b="1" i="1" dirty="0" smtClean="0">
              <a:solidFill>
                <a:srgbClr val="000000"/>
              </a:solidFill>
              <a:latin typeface="Arial Black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lang="ru-RU" sz="1600" b="1" i="1" dirty="0" smtClean="0">
              <a:solidFill>
                <a:srgbClr val="000000"/>
              </a:solidFill>
              <a:latin typeface="Arial Black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000" b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Инвестиционная политика</a:t>
            </a:r>
            <a:r>
              <a:rPr kumimoji="0" lang="ru-RU" sz="2000" b="1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 муниципального образования</a:t>
            </a:r>
            <a:endParaRPr kumimoji="0" lang="ru-RU" sz="2000" b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1600" b="1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1600" b="1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1600" b="1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1600" b="1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7" name="Текст 2"/>
          <p:cNvSpPr txBox="1">
            <a:spLocks/>
          </p:cNvSpPr>
          <p:nvPr/>
        </p:nvSpPr>
        <p:spPr bwMode="auto">
          <a:xfrm>
            <a:off x="241179" y="1901823"/>
            <a:ext cx="9036050" cy="3803651"/>
          </a:xfrm>
          <a:prstGeom prst="rect">
            <a:avLst/>
          </a:prstGeom>
          <a:noFill/>
          <a:ln>
            <a:noFill/>
          </a:ln>
          <a:extLst/>
        </p:spPr>
        <p:txBody>
          <a:bodyPr anchor="b"/>
          <a:lstStyle>
            <a:lvl1pPr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ru-RU" sz="1200" dirty="0"/>
          </a:p>
        </p:txBody>
      </p:sp>
      <p:sp>
        <p:nvSpPr>
          <p:cNvPr id="58" name="Прямоугольник 57"/>
          <p:cNvSpPr/>
          <p:nvPr/>
        </p:nvSpPr>
        <p:spPr>
          <a:xfrm>
            <a:off x="212850" y="1226711"/>
            <a:ext cx="8931150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7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17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Привлечение инвестиций в экономику муниципального образования является одной из наиболее важных задач, стоящих перед администрациями района и поселений. </a:t>
            </a:r>
          </a:p>
          <a:p>
            <a:r>
              <a:rPr lang="ru-RU" sz="17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Объем капитальных вложений за 2021 год в муниципальном образования Усть-Абаканский район составил 123,2 млн. рублей, из них:</a:t>
            </a:r>
            <a:r>
              <a:rPr lang="ru-RU" sz="13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endParaRPr lang="ru-RU" sz="1300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383021864"/>
              </p:ext>
            </p:extLst>
          </p:nvPr>
        </p:nvGraphicFramePr>
        <p:xfrm>
          <a:off x="179512" y="2643183"/>
          <a:ext cx="8643999" cy="332758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500066"/>
                <a:gridCol w="7059020"/>
                <a:gridCol w="1084913"/>
              </a:tblGrid>
              <a:tr h="114300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b="1" dirty="0"/>
                        <a:t>№ </a:t>
                      </a:r>
                      <a:r>
                        <a:rPr lang="ru-RU" sz="1700" b="1" dirty="0" err="1"/>
                        <a:t>п</a:t>
                      </a:r>
                      <a:r>
                        <a:rPr lang="ru-RU" sz="1700" b="1" dirty="0"/>
                        <a:t>/</a:t>
                      </a:r>
                      <a:r>
                        <a:rPr lang="ru-RU" sz="1700" b="1" dirty="0" err="1"/>
                        <a:t>п</a:t>
                      </a:r>
                      <a:endParaRPr lang="ru-RU" sz="1700" b="1" dirty="0">
                        <a:solidFill>
                          <a:schemeClr val="bg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3305" marR="633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b="1" dirty="0"/>
                        <a:t>Наименование</a:t>
                      </a:r>
                      <a:endParaRPr lang="ru-RU" sz="1700" b="1" dirty="0">
                        <a:solidFill>
                          <a:schemeClr val="bg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3305" marR="6330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b="1" dirty="0"/>
                        <a:t>Факт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b="1" dirty="0" smtClean="0"/>
                        <a:t>2021г.              (млн. руб.)</a:t>
                      </a:r>
                      <a:endParaRPr lang="ru-RU" sz="1700" b="1" dirty="0">
                        <a:solidFill>
                          <a:schemeClr val="bg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3305" marR="63305" marT="0" marB="0"/>
                </a:tc>
              </a:tr>
              <a:tr h="50946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b="1" dirty="0" smtClean="0"/>
                        <a:t>1</a:t>
                      </a:r>
                      <a:endParaRPr lang="ru-RU" sz="1700" b="1" dirty="0">
                        <a:solidFill>
                          <a:schemeClr val="bg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3305" marR="63305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7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Строительство школы на 250 мест в д. Чапаево (ПСД)</a:t>
                      </a:r>
                      <a:endParaRPr lang="ru-RU" sz="17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50,7</a:t>
                      </a:r>
                      <a:endParaRPr lang="ru-RU" sz="17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66698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b="1" dirty="0" smtClean="0"/>
                        <a:t>2</a:t>
                      </a:r>
                      <a:endParaRPr lang="ru-RU" sz="1700" b="1" dirty="0">
                        <a:solidFill>
                          <a:schemeClr val="bg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3305" marR="63305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7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Строительство жилья,</a:t>
                      </a:r>
                      <a:r>
                        <a:rPr lang="ru-RU" sz="1700" b="1" i="0" u="none" strike="noStrike" baseline="0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 предоставляемого по договорам найма жилого помещения</a:t>
                      </a:r>
                      <a:endParaRPr lang="ru-RU" sz="17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16,5</a:t>
                      </a:r>
                      <a:endParaRPr lang="ru-RU" sz="17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44020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b="1" dirty="0" smtClean="0"/>
                        <a:t>3</a:t>
                      </a:r>
                      <a:endParaRPr lang="ru-RU" sz="1700" b="1" dirty="0">
                        <a:solidFill>
                          <a:schemeClr val="bg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3305" marR="63305" marT="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7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Приобретение жилья детям-сиротам</a:t>
                      </a:r>
                      <a:endParaRPr lang="ru-RU" sz="17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21,3</a:t>
                      </a:r>
                      <a:endParaRPr lang="ru-RU" sz="17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5191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b="1" dirty="0" smtClean="0"/>
                        <a:t>4</a:t>
                      </a:r>
                      <a:endParaRPr lang="ru-RU" sz="1700" b="1" dirty="0">
                        <a:solidFill>
                          <a:schemeClr val="bg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3305" marR="63305" marT="0" marB="0" anchor="ctr"/>
                </a:tc>
                <a:tc>
                  <a:txBody>
                    <a:bodyPr/>
                    <a:lstStyle/>
                    <a:p>
                      <a:r>
                        <a:rPr lang="ru-RU" sz="1700" b="1" dirty="0" smtClean="0"/>
                        <a:t>Строительство</a:t>
                      </a:r>
                      <a:r>
                        <a:rPr lang="ru-RU" sz="1700" b="1" baseline="0" dirty="0" smtClean="0"/>
                        <a:t>  универсального спортивного зала</a:t>
                      </a:r>
                      <a:endParaRPr lang="ru-RU" sz="1700" b="1" dirty="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0,735</a:t>
                      </a:r>
                      <a:endParaRPr lang="ru-RU" sz="17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2220686" y="2907423"/>
            <a:ext cx="4953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220686" y="2907423"/>
            <a:ext cx="4953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071670" y="214290"/>
            <a:ext cx="4214842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 fontAlgn="auto"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Муниципальный долг</a:t>
            </a:r>
          </a:p>
        </p:txBody>
      </p:sp>
      <p:pic>
        <p:nvPicPr>
          <p:cNvPr id="32" name="Рисунок 5" descr="деньги в мешках 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76406" y="846883"/>
            <a:ext cx="1931150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TextBox 6"/>
          <p:cNvSpPr txBox="1">
            <a:spLocks noChangeArrowheads="1"/>
          </p:cNvSpPr>
          <p:nvPr/>
        </p:nvSpPr>
        <p:spPr bwMode="auto">
          <a:xfrm>
            <a:off x="6858016" y="500042"/>
            <a:ext cx="1598612" cy="712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ru-RU" altLang="ru-RU" sz="4000" b="1" dirty="0">
                <a:solidFill>
                  <a:schemeClr val="bg1"/>
                </a:solidFill>
                <a:latin typeface="Constantia" pitchFamily="18" charset="0"/>
              </a:rPr>
              <a:t>долг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5143504" y="2428868"/>
            <a:ext cx="3500462" cy="857256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t="100000" r="100000"/>
            </a:path>
            <a:tileRect l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Расхода на обслуживание муниципального долга</a:t>
            </a:r>
          </a:p>
          <a:p>
            <a:pPr algn="ctr"/>
            <a:r>
              <a:rPr lang="ru-RU" b="1" dirty="0" smtClean="0"/>
              <a:t> (тыс. руб.)</a:t>
            </a:r>
            <a:endParaRPr lang="ru-RU" sz="1600" b="1" dirty="0" smtClean="0"/>
          </a:p>
        </p:txBody>
      </p:sp>
      <p:graphicFrame>
        <p:nvGraphicFramePr>
          <p:cNvPr id="35" name="Таблица 34"/>
          <p:cNvGraphicFramePr>
            <a:graphicFrameLocks noGrp="1"/>
          </p:cNvGraphicFramePr>
          <p:nvPr/>
        </p:nvGraphicFramePr>
        <p:xfrm>
          <a:off x="5357818" y="3500438"/>
          <a:ext cx="2886590" cy="7926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6590"/>
              </a:tblGrid>
              <a:tr h="396329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7030A0"/>
                          </a:solidFill>
                        </a:rPr>
                        <a:t>2021 год</a:t>
                      </a:r>
                      <a:endParaRPr lang="ru-RU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</a:tr>
              <a:tr h="39632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0,0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3859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72264" y="4429132"/>
            <a:ext cx="928694" cy="931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" name="Номер слайда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48</a:t>
            </a:fld>
            <a:endParaRPr lang="ru-RU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755576" y="1196752"/>
            <a:ext cx="35418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Объем  муниципального долга </a:t>
            </a:r>
            <a:endParaRPr lang="ru-RU" dirty="0"/>
          </a:p>
        </p:txBody>
      </p:sp>
      <p:pic>
        <p:nvPicPr>
          <p:cNvPr id="15366" name="Picture 6" descr="http://kanskadm.ru/files/level/munipalmzniy%20dolg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87624" y="4005064"/>
            <a:ext cx="2857500" cy="1600200"/>
          </a:xfrm>
          <a:prstGeom prst="rect">
            <a:avLst/>
          </a:prstGeom>
          <a:noFill/>
        </p:spPr>
      </p:pic>
      <p:sp>
        <p:nvSpPr>
          <p:cNvPr id="15" name="Прямоугольник 14"/>
          <p:cNvSpPr/>
          <p:nvPr/>
        </p:nvSpPr>
        <p:spPr>
          <a:xfrm>
            <a:off x="395536" y="1844824"/>
            <a:ext cx="4104456" cy="1512168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t="100000" r="100000"/>
            </a:path>
            <a:tileRect l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FFCC"/>
                </a:solidFill>
              </a:rPr>
              <a:t>По состоянию на 01.01.2022 года долговые обязательства в муниципальном образовании                  Усть-Абаканский район отсутствуют</a:t>
            </a:r>
          </a:p>
        </p:txBody>
      </p:sp>
    </p:spTree>
    <p:extLst>
      <p:ext uri="{BB962C8B-B14F-4D97-AF65-F5344CB8AC3E}">
        <p14:creationId xmlns:p14="http://schemas.microsoft.com/office/powerpoint/2010/main" xmlns="" val="274371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Box 18"/>
          <p:cNvSpPr txBox="1"/>
          <p:nvPr/>
        </p:nvSpPr>
        <p:spPr>
          <a:xfrm>
            <a:off x="1571604" y="714356"/>
            <a:ext cx="6572296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Контактная информация и обратная связь</a:t>
            </a:r>
          </a:p>
        </p:txBody>
      </p:sp>
      <p:sp>
        <p:nvSpPr>
          <p:cNvPr id="20" name="TextBox 7"/>
          <p:cNvSpPr txBox="1">
            <a:spLocks noChangeArrowheads="1"/>
          </p:cNvSpPr>
          <p:nvPr/>
        </p:nvSpPr>
        <p:spPr bwMode="auto">
          <a:xfrm>
            <a:off x="500034" y="1357298"/>
            <a:ext cx="7643866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002060"/>
                </a:solidFill>
              </a:rPr>
              <a:t>Брошюра подготовлена Управлением финансов и экономики администрации Усть-Абаканского район РХ</a:t>
            </a:r>
          </a:p>
          <a:p>
            <a:endParaRPr lang="ru-RU" sz="1600" b="1" dirty="0" smtClean="0">
              <a:solidFill>
                <a:srgbClr val="002060"/>
              </a:solidFill>
            </a:endParaRPr>
          </a:p>
          <a:p>
            <a:r>
              <a:rPr lang="ru-RU" sz="1600" b="1" dirty="0" smtClean="0">
                <a:solidFill>
                  <a:srgbClr val="002060"/>
                </a:solidFill>
              </a:rPr>
              <a:t>Ответственный </a:t>
            </a:r>
            <a:r>
              <a:rPr lang="ru-RU" sz="1600" b="1" dirty="0">
                <a:solidFill>
                  <a:srgbClr val="002060"/>
                </a:solidFill>
              </a:rPr>
              <a:t>исполнитель:</a:t>
            </a:r>
          </a:p>
          <a:p>
            <a:r>
              <a:rPr lang="ru-RU" sz="1600" b="1" dirty="0" smtClean="0">
                <a:solidFill>
                  <a:srgbClr val="002060"/>
                </a:solidFill>
              </a:rPr>
              <a:t>Руководитель УФиЭ </a:t>
            </a:r>
            <a:r>
              <a:rPr lang="ru-RU" sz="1600" b="1" dirty="0">
                <a:solidFill>
                  <a:srgbClr val="002060"/>
                </a:solidFill>
              </a:rPr>
              <a:t>администрации Усть-Абаканского района Потылицына Н.А</a:t>
            </a:r>
            <a:r>
              <a:rPr lang="ru-RU" sz="1600" b="1" dirty="0" smtClean="0">
                <a:solidFill>
                  <a:srgbClr val="002060"/>
                </a:solidFill>
              </a:rPr>
              <a:t>.</a:t>
            </a:r>
            <a:endParaRPr lang="ru-RU" sz="1600" b="1" dirty="0">
              <a:solidFill>
                <a:srgbClr val="002060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571472" y="2928934"/>
            <a:ext cx="842968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Адрес:</a:t>
            </a:r>
            <a:r>
              <a:rPr lang="ru-RU" dirty="0" smtClean="0"/>
              <a:t> 655100, Республика Хакасия, р.п. Усть-Абакан, ул. Рабочая 9</a:t>
            </a:r>
          </a:p>
          <a:p>
            <a:endParaRPr lang="ru-RU" b="1" dirty="0" smtClean="0"/>
          </a:p>
          <a:p>
            <a:r>
              <a:rPr lang="ru-RU" b="1" dirty="0" smtClean="0"/>
              <a:t>Электронная почта : </a:t>
            </a:r>
            <a:r>
              <a:rPr lang="en-US" b="1" dirty="0" smtClean="0">
                <a:solidFill>
                  <a:srgbClr val="002060"/>
                </a:solidFill>
              </a:rPr>
              <a:t>upr</a:t>
            </a:r>
            <a:r>
              <a:rPr lang="ru-RU" b="1" dirty="0" smtClean="0">
                <a:solidFill>
                  <a:srgbClr val="002060"/>
                </a:solidFill>
              </a:rPr>
              <a:t>.</a:t>
            </a:r>
            <a:r>
              <a:rPr lang="en-US" b="1" dirty="0" smtClean="0">
                <a:solidFill>
                  <a:srgbClr val="002060"/>
                </a:solidFill>
              </a:rPr>
              <a:t>finansov@list</a:t>
            </a:r>
            <a:r>
              <a:rPr lang="ru-RU" b="1" dirty="0" smtClean="0">
                <a:solidFill>
                  <a:srgbClr val="002060"/>
                </a:solidFill>
              </a:rPr>
              <a:t>.</a:t>
            </a:r>
            <a:r>
              <a:rPr lang="en-US" b="1" dirty="0" smtClean="0">
                <a:solidFill>
                  <a:srgbClr val="002060"/>
                </a:solidFill>
              </a:rPr>
              <a:t>ru 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</a:p>
          <a:p>
            <a:endParaRPr lang="ru-RU" dirty="0" smtClean="0"/>
          </a:p>
          <a:p>
            <a:r>
              <a:rPr lang="ru-RU" b="1" dirty="0" smtClean="0"/>
              <a:t>Телефон </a:t>
            </a:r>
            <a:r>
              <a:rPr lang="ru-RU" dirty="0" smtClean="0"/>
              <a:t> </a:t>
            </a:r>
            <a:r>
              <a:rPr lang="ru-RU" b="1" dirty="0" smtClean="0">
                <a:solidFill>
                  <a:srgbClr val="002060"/>
                </a:solidFill>
              </a:rPr>
              <a:t>тел.(390-32)</a:t>
            </a:r>
            <a:r>
              <a:rPr lang="en-US" b="1" dirty="0" smtClean="0">
                <a:solidFill>
                  <a:srgbClr val="002060"/>
                </a:solidFill>
              </a:rPr>
              <a:t>2-</a:t>
            </a:r>
            <a:r>
              <a:rPr lang="ru-RU" b="1" dirty="0" smtClean="0">
                <a:solidFill>
                  <a:srgbClr val="002060"/>
                </a:solidFill>
              </a:rPr>
              <a:t>00</a:t>
            </a:r>
            <a:r>
              <a:rPr lang="en-US" b="1" dirty="0" smtClean="0">
                <a:solidFill>
                  <a:srgbClr val="002060"/>
                </a:solidFill>
              </a:rPr>
              <a:t>-</a:t>
            </a:r>
            <a:r>
              <a:rPr lang="ru-RU" b="1" dirty="0" smtClean="0">
                <a:solidFill>
                  <a:srgbClr val="002060"/>
                </a:solidFill>
              </a:rPr>
              <a:t>73, 2-09-39</a:t>
            </a:r>
          </a:p>
          <a:p>
            <a:endParaRPr lang="ru-RU" b="1" dirty="0" smtClean="0"/>
          </a:p>
          <a:p>
            <a:r>
              <a:rPr lang="ru-RU" b="1" dirty="0" smtClean="0"/>
              <a:t>Режим работы:</a:t>
            </a:r>
            <a:endParaRPr lang="ru-RU" dirty="0" smtClean="0"/>
          </a:p>
          <a:p>
            <a:r>
              <a:rPr lang="ru-RU" dirty="0" smtClean="0"/>
              <a:t>Понедельник - пятница с 8:00 до 17:00.</a:t>
            </a:r>
          </a:p>
          <a:p>
            <a:r>
              <a:rPr lang="ru-RU" dirty="0" smtClean="0"/>
              <a:t>Перерыв с 12:00 до 13:00</a:t>
            </a:r>
          </a:p>
          <a:p>
            <a:r>
              <a:rPr lang="ru-RU" dirty="0" smtClean="0"/>
              <a:t>Выходные дни: суббота, воскресенье</a:t>
            </a:r>
            <a:endParaRPr lang="ru-RU" dirty="0"/>
          </a:p>
        </p:txBody>
      </p:sp>
      <p:graphicFrame>
        <p:nvGraphicFramePr>
          <p:cNvPr id="28" name="Схема 27"/>
          <p:cNvGraphicFramePr/>
          <p:nvPr/>
        </p:nvGraphicFramePr>
        <p:xfrm>
          <a:off x="642910" y="5857892"/>
          <a:ext cx="7929618" cy="4001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49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Объект 5"/>
          <p:cNvSpPr>
            <a:spLocks noGrp="1"/>
          </p:cNvSpPr>
          <p:nvPr>
            <p:ph idx="1"/>
          </p:nvPr>
        </p:nvSpPr>
        <p:spPr>
          <a:xfrm>
            <a:off x="214282" y="1357298"/>
            <a:ext cx="8680479" cy="2714644"/>
          </a:xfrm>
        </p:spPr>
        <p:txBody>
          <a:bodyPr rtlCol="0">
            <a:noAutofit/>
          </a:bodyPr>
          <a:lstStyle/>
          <a:p>
            <a:pPr marL="571500" indent="-571500" eaLnBrk="1" fontAlgn="auto" hangingPunct="1">
              <a:lnSpc>
                <a:spcPct val="150000"/>
              </a:lnSpc>
              <a:spcAft>
                <a:spcPts val="0"/>
              </a:spcAft>
              <a:buNone/>
              <a:defRPr/>
            </a:pPr>
            <a:r>
              <a:rPr lang="ru-RU" sz="1800" b="1" dirty="0" smtClean="0">
                <a:solidFill>
                  <a:srgbClr val="99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1. Показатели социально-экономического развития </a:t>
            </a:r>
          </a:p>
          <a:p>
            <a:pPr marL="571500" indent="-571500" eaLnBrk="1" fontAlgn="auto" hangingPunct="1">
              <a:lnSpc>
                <a:spcPct val="150000"/>
              </a:lnSpc>
              <a:spcAft>
                <a:spcPts val="0"/>
              </a:spcAft>
              <a:buNone/>
              <a:defRPr/>
            </a:pPr>
            <a:r>
              <a:rPr lang="ru-RU" sz="1800" b="1" dirty="0" smtClean="0">
                <a:solidFill>
                  <a:srgbClr val="99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Усть-Абаканского района</a:t>
            </a:r>
          </a:p>
          <a:p>
            <a:pPr marL="571500" indent="-571500" eaLnBrk="1" fontAlgn="auto" hangingPunct="1">
              <a:lnSpc>
                <a:spcPct val="150000"/>
              </a:lnSpc>
              <a:spcAft>
                <a:spcPts val="0"/>
              </a:spcAft>
              <a:buNone/>
              <a:defRPr/>
            </a:pPr>
            <a:r>
              <a:rPr lang="ru-RU" sz="1800" b="1" dirty="0" smtClean="0">
                <a:solidFill>
                  <a:srgbClr val="99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2. Основные характеристики бюджета муниципального образования</a:t>
            </a:r>
          </a:p>
          <a:p>
            <a:pPr marL="571500" indent="-571500">
              <a:lnSpc>
                <a:spcPct val="150000"/>
              </a:lnSpc>
              <a:buNone/>
              <a:defRPr/>
            </a:pPr>
            <a:r>
              <a:rPr lang="ru-RU" sz="1800" b="1" dirty="0" smtClean="0">
                <a:solidFill>
                  <a:srgbClr val="99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3. Доходы бюджета муниципального образования</a:t>
            </a:r>
          </a:p>
          <a:p>
            <a:pPr marL="571500" indent="-571500">
              <a:lnSpc>
                <a:spcPct val="150000"/>
              </a:lnSpc>
              <a:buNone/>
              <a:defRPr/>
            </a:pPr>
            <a:r>
              <a:rPr lang="ru-RU" sz="1800" b="1" dirty="0" smtClean="0">
                <a:solidFill>
                  <a:srgbClr val="99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4. Расходы бюджета муниципального образования</a:t>
            </a:r>
          </a:p>
          <a:p>
            <a:pPr marL="571500" indent="-571500">
              <a:lnSpc>
                <a:spcPct val="150000"/>
              </a:lnSpc>
              <a:buNone/>
              <a:defRPr/>
            </a:pPr>
            <a:r>
              <a:rPr lang="ru-RU" sz="1800" b="1" dirty="0" smtClean="0">
                <a:solidFill>
                  <a:srgbClr val="99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5. Инвестиционная политика муниципального образования</a:t>
            </a:r>
          </a:p>
          <a:p>
            <a:pPr marL="571500" indent="-571500">
              <a:lnSpc>
                <a:spcPct val="150000"/>
              </a:lnSpc>
              <a:buNone/>
              <a:defRPr/>
            </a:pPr>
            <a:r>
              <a:rPr lang="ru-RU" sz="1800" b="1" dirty="0" smtClean="0">
                <a:solidFill>
                  <a:srgbClr val="99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6. Муниципальный долг муниципального образования</a:t>
            </a:r>
          </a:p>
          <a:p>
            <a:pPr marL="571500" indent="-571500">
              <a:lnSpc>
                <a:spcPct val="150000"/>
              </a:lnSpc>
              <a:buNone/>
              <a:defRPr/>
            </a:pPr>
            <a:r>
              <a:rPr lang="ru-RU" sz="1800" b="1" dirty="0" smtClean="0">
                <a:solidFill>
                  <a:srgbClr val="99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7. Дополнительная информация</a:t>
            </a:r>
            <a:r>
              <a:rPr lang="ru-RU" sz="1800" b="1" dirty="0" smtClean="0">
                <a:solidFill>
                  <a:schemeClr val="accent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	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18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ru-RU" dirty="0" smtClean="0">
                <a:solidFill>
                  <a:schemeClr val="tx1"/>
                </a:solidFill>
              </a:rPr>
              <a:t>Управление финансов и экономики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1E5C4E-6DA8-4A4B-8387-6EA77005CAB4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6" name="Рисунок 5" descr="Усть-АбаканскийМР-герб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42852"/>
            <a:ext cx="928694" cy="1051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1285852" y="214290"/>
            <a:ext cx="76438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000364" y="428604"/>
            <a:ext cx="30893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СОДЕРЖАНИЕ</a:t>
            </a:r>
            <a:endParaRPr lang="ru-RU" sz="20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http://www.clipartbest.com/cliparts/dT6/xxG/dT6xxGgG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57950" y="4929198"/>
            <a:ext cx="2630475" cy="181741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357290" y="2143116"/>
            <a:ext cx="7143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auto"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defRPr/>
            </a:pPr>
            <a:r>
              <a:rPr lang="ru-RU" sz="4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50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ru-RU" dirty="0" smtClean="0">
                <a:solidFill>
                  <a:schemeClr val="tx1"/>
                </a:solidFill>
              </a:rPr>
              <a:t>Управление финансов и экономики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1E5C4E-6DA8-4A4B-8387-6EA77005CAB4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6</a:t>
            </a:fld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6" name="Рисунок 5" descr="Усть-АбаканскийМР-герб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42852"/>
            <a:ext cx="928694" cy="1051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1285852" y="571480"/>
            <a:ext cx="771527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cap="all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социально-экономическая характеристика</a:t>
            </a:r>
            <a:r>
              <a:rPr lang="ru-RU" sz="1600" b="1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1600" b="1" cap="all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района</a:t>
            </a:r>
            <a:r>
              <a:rPr lang="ru-RU" sz="1600" b="1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ru-RU" sz="1600" b="1" dirty="0">
              <a:solidFill>
                <a:srgbClr val="C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2" name="Прямоугольник 7"/>
          <p:cNvSpPr>
            <a:spLocks noChangeArrowheads="1"/>
          </p:cNvSpPr>
          <p:nvPr/>
        </p:nvSpPr>
        <p:spPr bwMode="auto">
          <a:xfrm>
            <a:off x="6215074" y="1428736"/>
            <a:ext cx="264953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dirty="0">
                <a:solidFill>
                  <a:srgbClr val="990000"/>
                </a:solidFill>
                <a:latin typeface="Tahoma" pitchFamily="34" charset="0"/>
                <a:cs typeface="Arial" charset="0"/>
              </a:rPr>
              <a:t>Площадь  </a:t>
            </a:r>
            <a:r>
              <a:rPr lang="ru-RU" sz="1400" dirty="0" smtClean="0">
                <a:solidFill>
                  <a:srgbClr val="990000"/>
                </a:solidFill>
                <a:latin typeface="Tahoma" pitchFamily="34" charset="0"/>
                <a:cs typeface="Arial" charset="0"/>
              </a:rPr>
              <a:t> </a:t>
            </a:r>
            <a:r>
              <a:rPr lang="ru-RU" sz="1600" b="1" dirty="0" smtClean="0">
                <a:solidFill>
                  <a:srgbClr val="990000"/>
                </a:solidFill>
                <a:latin typeface="Tahoma" pitchFamily="34" charset="0"/>
                <a:cs typeface="Arial" charset="0"/>
              </a:rPr>
              <a:t>7 520  </a:t>
            </a:r>
            <a:r>
              <a:rPr lang="ru-RU" sz="1400" dirty="0" smtClean="0">
                <a:solidFill>
                  <a:srgbClr val="990000"/>
                </a:solidFill>
                <a:latin typeface="Tahoma" pitchFamily="34" charset="0"/>
                <a:cs typeface="Arial" charset="0"/>
              </a:rPr>
              <a:t>км</a:t>
            </a:r>
            <a:r>
              <a:rPr lang="ru-RU" sz="1400" baseline="30000" dirty="0" smtClean="0">
                <a:solidFill>
                  <a:srgbClr val="990000"/>
                </a:solidFill>
                <a:latin typeface="Tahoma" pitchFamily="34" charset="0"/>
                <a:cs typeface="Arial" charset="0"/>
              </a:rPr>
              <a:t>2</a:t>
            </a:r>
            <a:r>
              <a:rPr lang="ru-RU" sz="1400" dirty="0" smtClean="0">
                <a:solidFill>
                  <a:srgbClr val="990000"/>
                </a:solidFill>
                <a:latin typeface="Tahoma" pitchFamily="34" charset="0"/>
                <a:cs typeface="Arial" charset="0"/>
              </a:rPr>
              <a:t> </a:t>
            </a:r>
            <a:endParaRPr lang="ru-RU" sz="1400" dirty="0">
              <a:solidFill>
                <a:srgbClr val="990000"/>
              </a:solidFill>
              <a:latin typeface="Tahoma" pitchFamily="34" charset="0"/>
              <a:cs typeface="Arial" charset="0"/>
            </a:endParaRPr>
          </a:p>
        </p:txBody>
      </p:sp>
      <p:sp>
        <p:nvSpPr>
          <p:cNvPr id="14" name="Прямоугольник 9"/>
          <p:cNvSpPr>
            <a:spLocks noChangeArrowheads="1"/>
          </p:cNvSpPr>
          <p:nvPr/>
        </p:nvSpPr>
        <p:spPr bwMode="auto">
          <a:xfrm>
            <a:off x="6215074" y="4071942"/>
            <a:ext cx="2663825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dirty="0">
                <a:solidFill>
                  <a:srgbClr val="990000"/>
                </a:solidFill>
                <a:latin typeface="Tahoma" pitchFamily="34" charset="0"/>
                <a:cs typeface="Arial" charset="0"/>
              </a:rPr>
              <a:t>Протяженность автомобильных дорог</a:t>
            </a:r>
          </a:p>
          <a:p>
            <a:pPr algn="ctr"/>
            <a:r>
              <a:rPr lang="ru-RU" sz="2000" b="1" dirty="0" smtClean="0">
                <a:solidFill>
                  <a:srgbClr val="990000"/>
                </a:solidFill>
                <a:latin typeface="Tahoma" pitchFamily="34" charset="0"/>
                <a:cs typeface="Arial" charset="0"/>
              </a:rPr>
              <a:t>1 406,6 км</a:t>
            </a:r>
            <a:endParaRPr lang="ru-RU" sz="2000" b="1" dirty="0">
              <a:solidFill>
                <a:srgbClr val="990000"/>
              </a:solidFill>
              <a:latin typeface="Tahoma" pitchFamily="34" charset="0"/>
              <a:cs typeface="Arial" charset="0"/>
            </a:endParaRPr>
          </a:p>
        </p:txBody>
      </p:sp>
      <p:sp>
        <p:nvSpPr>
          <p:cNvPr id="15" name="Содержимое 2"/>
          <p:cNvSpPr txBox="1">
            <a:spLocks/>
          </p:cNvSpPr>
          <p:nvPr/>
        </p:nvSpPr>
        <p:spPr>
          <a:xfrm>
            <a:off x="3214678" y="5715016"/>
            <a:ext cx="3629025" cy="7921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Городское население   </a:t>
            </a:r>
            <a:r>
              <a:rPr kumimoji="0" lang="ru-RU" sz="1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36,2 %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Сельское население  </a:t>
            </a:r>
            <a:r>
              <a:rPr kumimoji="0" lang="ru-RU" sz="1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63,8 %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rgbClr val="990000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6" name="Прямоугольник 10"/>
          <p:cNvSpPr>
            <a:spLocks noChangeArrowheads="1"/>
          </p:cNvSpPr>
          <p:nvPr/>
        </p:nvSpPr>
        <p:spPr bwMode="auto">
          <a:xfrm>
            <a:off x="6357950" y="2000240"/>
            <a:ext cx="2470150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dirty="0" smtClean="0">
                <a:solidFill>
                  <a:srgbClr val="990000"/>
                </a:solidFill>
                <a:latin typeface="Tahoma" pitchFamily="34" charset="0"/>
                <a:cs typeface="Arial" charset="0"/>
              </a:rPr>
              <a:t>13 </a:t>
            </a:r>
            <a:r>
              <a:rPr lang="ru-RU" sz="1400" dirty="0" smtClean="0">
                <a:solidFill>
                  <a:srgbClr val="990000"/>
                </a:solidFill>
                <a:latin typeface="Tahoma" pitchFamily="34" charset="0"/>
                <a:cs typeface="Arial" charset="0"/>
              </a:rPr>
              <a:t>муниципальных образований</a:t>
            </a:r>
            <a:endParaRPr lang="ru-RU" sz="1400" dirty="0">
              <a:solidFill>
                <a:srgbClr val="990000"/>
              </a:solidFill>
              <a:latin typeface="Tahoma" pitchFamily="34" charset="0"/>
              <a:cs typeface="Arial" charset="0"/>
            </a:endParaRPr>
          </a:p>
        </p:txBody>
      </p:sp>
      <p:sp>
        <p:nvSpPr>
          <p:cNvPr id="17" name="Прямоугольник 10"/>
          <p:cNvSpPr>
            <a:spLocks noChangeArrowheads="1"/>
          </p:cNvSpPr>
          <p:nvPr/>
        </p:nvSpPr>
        <p:spPr bwMode="auto">
          <a:xfrm>
            <a:off x="6286512" y="3357562"/>
            <a:ext cx="2470150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dirty="0" smtClean="0">
                <a:solidFill>
                  <a:srgbClr val="990000"/>
                </a:solidFill>
                <a:latin typeface="Tahoma" pitchFamily="34" charset="0"/>
                <a:cs typeface="Arial" charset="0"/>
              </a:rPr>
              <a:t>Численность населения – </a:t>
            </a:r>
            <a:r>
              <a:rPr lang="ru-RU" sz="2000" b="1" dirty="0" smtClean="0">
                <a:solidFill>
                  <a:srgbClr val="990000"/>
                </a:solidFill>
                <a:latin typeface="Tahoma" pitchFamily="34" charset="0"/>
                <a:cs typeface="Arial" charset="0"/>
              </a:rPr>
              <a:t>41 329</a:t>
            </a:r>
            <a:endParaRPr lang="ru-RU" sz="2000" b="1" dirty="0">
              <a:solidFill>
                <a:srgbClr val="990000"/>
              </a:solidFill>
              <a:latin typeface="Tahoma" pitchFamily="34" charset="0"/>
              <a:cs typeface="Arial" charset="0"/>
            </a:endParaRPr>
          </a:p>
        </p:txBody>
      </p:sp>
      <p:sp>
        <p:nvSpPr>
          <p:cNvPr id="19" name="Прямоугольник 10"/>
          <p:cNvSpPr>
            <a:spLocks noChangeArrowheads="1"/>
          </p:cNvSpPr>
          <p:nvPr/>
        </p:nvSpPr>
        <p:spPr bwMode="auto">
          <a:xfrm>
            <a:off x="6357950" y="2714620"/>
            <a:ext cx="24701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 dirty="0" smtClean="0">
                <a:solidFill>
                  <a:srgbClr val="990000"/>
                </a:solidFill>
                <a:latin typeface="Tahoma" pitchFamily="34" charset="0"/>
                <a:cs typeface="Arial" charset="0"/>
              </a:rPr>
              <a:t>38 </a:t>
            </a:r>
            <a:r>
              <a:rPr lang="ru-RU" sz="1400" dirty="0">
                <a:solidFill>
                  <a:srgbClr val="990000"/>
                </a:solidFill>
                <a:latin typeface="Tahoma" pitchFamily="34" charset="0"/>
                <a:cs typeface="Arial" charset="0"/>
              </a:rPr>
              <a:t>населенных пунктов</a:t>
            </a:r>
          </a:p>
        </p:txBody>
      </p:sp>
      <p:pic>
        <p:nvPicPr>
          <p:cNvPr id="20" name="Picture 4" descr="E:\18 Бюджет для граждан\roa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15140" y="5072074"/>
            <a:ext cx="1698625" cy="113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3" descr="C:\Users\Потылицына НА\Desktop\Видеоряд  о районе\район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472" y="1285860"/>
            <a:ext cx="5572164" cy="4400396"/>
          </a:xfrm>
          <a:prstGeom prst="rect">
            <a:avLst/>
          </a:prstGeom>
          <a:noFill/>
          <a:ln w="9525">
            <a:solidFill>
              <a:srgbClr val="92D050"/>
            </a:solidFill>
            <a:miter lim="800000"/>
            <a:headEnd/>
            <a:tailEnd/>
          </a:ln>
        </p:spPr>
      </p:pic>
      <p:sp>
        <p:nvSpPr>
          <p:cNvPr id="21" name="Прямоугольник 20"/>
          <p:cNvSpPr/>
          <p:nvPr/>
        </p:nvSpPr>
        <p:spPr>
          <a:xfrm>
            <a:off x="1428696" y="142852"/>
            <a:ext cx="771530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ctr" eaLnBrk="1" fontAlgn="auto" hangingPunct="1">
              <a:spcAft>
                <a:spcPts val="0"/>
              </a:spcAft>
              <a:buNone/>
              <a:defRPr/>
            </a:pPr>
            <a:r>
              <a:rPr lang="ru-RU" sz="14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1. Показатели социально-экономического потенциала района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4348" y="357166"/>
            <a:ext cx="807249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cap="all" dirty="0" smtClean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УРОВЕНЬ  ЖИЗНИ  НАСЕЛЕНИЯ</a:t>
            </a:r>
            <a:endParaRPr lang="ru-RU" sz="2400" b="1" cap="all" dirty="0">
              <a:solidFill>
                <a:schemeClr val="tx2"/>
              </a:solidFill>
              <a:effectLst>
                <a:reflection blurRad="12700" stA="48000" endA="300" endPos="55000" dir="5400000" sy="-9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14282" y="1142984"/>
          <a:ext cx="4377208" cy="35444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91580"/>
                <a:gridCol w="1041628"/>
                <a:gridCol w="1044000"/>
              </a:tblGrid>
              <a:tr h="420385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Показатели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2020</a:t>
                      </a:r>
                    </a:p>
                    <a:p>
                      <a:pPr algn="ctr"/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2021</a:t>
                      </a:r>
                      <a:endParaRPr lang="ru-RU" sz="1400" dirty="0"/>
                    </a:p>
                  </a:txBody>
                  <a:tcPr/>
                </a:tc>
              </a:tr>
              <a:tr h="420385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None/>
                      </a:pP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Численность</a:t>
                      </a:r>
                      <a:r>
                        <a:rPr lang="ru-RU" sz="12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населения,</a:t>
                      </a:r>
                    </a:p>
                    <a:p>
                      <a:pPr>
                        <a:buFont typeface="Arial" pitchFamily="34" charset="0"/>
                        <a:buNone/>
                      </a:pPr>
                      <a:r>
                        <a:rPr lang="ru-RU" sz="12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тыс. человек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/>
                        <a:t>41,329</a:t>
                      </a:r>
                    </a:p>
                    <a:p>
                      <a:pPr algn="ctr"/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40,917</a:t>
                      </a:r>
                      <a:endParaRPr lang="ru-RU" sz="1400" b="1" dirty="0"/>
                    </a:p>
                  </a:txBody>
                  <a:tcPr/>
                </a:tc>
              </a:tr>
              <a:tr h="593485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Среднемесячная</a:t>
                      </a:r>
                      <a:r>
                        <a:rPr lang="ru-RU" sz="12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начисленная </a:t>
                      </a: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заработная плата работников,</a:t>
                      </a:r>
                      <a:r>
                        <a:rPr lang="ru-RU" sz="12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рублей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/>
                        <a:t>36123,8</a:t>
                      </a:r>
                    </a:p>
                    <a:p>
                      <a:pPr algn="ctr"/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39001,9</a:t>
                      </a:r>
                      <a:endParaRPr lang="ru-RU" sz="1400" b="1" dirty="0"/>
                    </a:p>
                  </a:txBody>
                  <a:tcPr anchor="ctr"/>
                </a:tc>
              </a:tr>
              <a:tr h="589614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Ввод в действие</a:t>
                      </a:r>
                      <a:r>
                        <a:rPr lang="ru-RU" sz="12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жилых домов,  тыс.кв.м.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/>
                        <a:t>45,6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78,1</a:t>
                      </a:r>
                      <a:endParaRPr lang="ru-RU" sz="1400" b="1" dirty="0"/>
                    </a:p>
                  </a:txBody>
                  <a:tcPr anchor="ctr"/>
                </a:tc>
              </a:tr>
              <a:tr h="593485">
                <a:tc>
                  <a:txBody>
                    <a:bodyPr/>
                    <a:lstStyle/>
                    <a:p>
                      <a:pPr marL="0" indent="0">
                        <a:tabLst/>
                      </a:pP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Численность безработных, </a:t>
                      </a:r>
                    </a:p>
                    <a:p>
                      <a:pPr marL="0" indent="0">
                        <a:tabLst/>
                      </a:pP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тыс. человек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/>
                        <a:t>764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281</a:t>
                      </a:r>
                      <a:endParaRPr lang="ru-RU" sz="1400" b="1" dirty="0"/>
                    </a:p>
                  </a:txBody>
                  <a:tcPr anchor="ctr"/>
                </a:tc>
              </a:tr>
              <a:tr h="593485">
                <a:tc>
                  <a:txBody>
                    <a:bodyPr/>
                    <a:lstStyle/>
                    <a:p>
                      <a:pPr marL="0" indent="0" defTabSz="985838">
                        <a:tabLst/>
                      </a:pP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Уровень безработицы, %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/>
                        <a:t>4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1,51</a:t>
                      </a:r>
                      <a:endParaRPr lang="ru-RU" sz="1400" b="1" dirty="0"/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3074" name="Picture 2" descr="C:\Users\КЕРШМ\Desktop\Новая папка\KVR_000366_00022_1_t2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4857760"/>
            <a:ext cx="2500330" cy="1724187"/>
          </a:xfrm>
          <a:prstGeom prst="rect">
            <a:avLst/>
          </a:prstGeom>
          <a:noFill/>
        </p:spPr>
      </p:pic>
      <p:pic>
        <p:nvPicPr>
          <p:cNvPr id="3076" name="Picture 4" descr="C:\Users\КЕРШМ\Desktop\Новая папка\рр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00760" y="4786322"/>
            <a:ext cx="2714644" cy="1864976"/>
          </a:xfrm>
          <a:prstGeom prst="rect">
            <a:avLst/>
          </a:prstGeom>
          <a:noFill/>
        </p:spPr>
      </p:pic>
      <p:sp>
        <p:nvSpPr>
          <p:cNvPr id="9" name="Прямоугольник 2"/>
          <p:cNvSpPr>
            <a:spLocks noChangeArrowheads="1"/>
          </p:cNvSpPr>
          <p:nvPr/>
        </p:nvSpPr>
        <p:spPr bwMode="auto">
          <a:xfrm>
            <a:off x="5416673" y="3331597"/>
            <a:ext cx="3023942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Среднемесячная заработная плата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, руб</a:t>
            </a:r>
            <a:r>
              <a:rPr lang="ru-RU" sz="1100" dirty="0"/>
              <a:t>.</a:t>
            </a:r>
          </a:p>
        </p:txBody>
      </p:sp>
      <p:sp>
        <p:nvSpPr>
          <p:cNvPr id="10" name="Прямоугольник 7"/>
          <p:cNvSpPr>
            <a:spLocks noChangeArrowheads="1"/>
          </p:cNvSpPr>
          <p:nvPr/>
        </p:nvSpPr>
        <p:spPr bwMode="auto">
          <a:xfrm>
            <a:off x="5431353" y="3721209"/>
            <a:ext cx="3493681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редний 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размер 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назначенной трудовой 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пенсии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руб.</a:t>
            </a:r>
          </a:p>
        </p:txBody>
      </p:sp>
      <p:sp>
        <p:nvSpPr>
          <p:cNvPr id="11" name="Прямоугольник 8"/>
          <p:cNvSpPr>
            <a:spLocks noChangeArrowheads="1"/>
          </p:cNvSpPr>
          <p:nvPr/>
        </p:nvSpPr>
        <p:spPr bwMode="auto">
          <a:xfrm>
            <a:off x="5446032" y="4126728"/>
            <a:ext cx="3251473" cy="430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еличина 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прожиточного 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минимума (в среднем 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душу населения, руб.)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 flipV="1">
            <a:off x="5143504" y="3428998"/>
            <a:ext cx="285752" cy="1428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5181425" y="3792188"/>
            <a:ext cx="215854" cy="120832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5159785" y="4214191"/>
            <a:ext cx="249548" cy="119270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928662" y="0"/>
            <a:ext cx="771530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ctr" eaLnBrk="1" fontAlgn="auto" hangingPunct="1">
              <a:spcAft>
                <a:spcPts val="0"/>
              </a:spcAft>
              <a:buNone/>
              <a:defRPr/>
            </a:pPr>
            <a:r>
              <a:rPr lang="ru-RU" sz="14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1. Показатели социально-экономического потенциала района</a:t>
            </a:r>
          </a:p>
        </p:txBody>
      </p:sp>
      <p:graphicFrame>
        <p:nvGraphicFramePr>
          <p:cNvPr id="17" name="Диаграмма 16"/>
          <p:cNvGraphicFramePr/>
          <p:nvPr/>
        </p:nvGraphicFramePr>
        <p:xfrm>
          <a:off x="4786314" y="785794"/>
          <a:ext cx="4357686" cy="25003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1026" name="Picture 2" descr="C:\Users\Пользователь\Desktop\-Бюр_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86050" y="4970462"/>
            <a:ext cx="3071834" cy="188753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8</a:t>
            </a:fld>
            <a:endParaRPr kumimoji="0"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971600" y="214290"/>
            <a:ext cx="78488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Динамика основных показателей социально-экономического развития </a:t>
            </a:r>
            <a:r>
              <a:rPr lang="ru-RU" sz="2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Усть-Абаканского</a:t>
            </a: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района</a:t>
            </a:r>
            <a:endParaRPr lang="ru-RU" sz="2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Усть-АбаканскийМР-герб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42852"/>
            <a:ext cx="928694" cy="1051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Текст 8"/>
          <p:cNvSpPr txBox="1">
            <a:spLocks/>
          </p:cNvSpPr>
          <p:nvPr/>
        </p:nvSpPr>
        <p:spPr>
          <a:xfrm>
            <a:off x="142844" y="1071546"/>
            <a:ext cx="8858312" cy="1571636"/>
          </a:xfrm>
          <a:prstGeom prst="rect">
            <a:avLst/>
          </a:prstGeom>
          <a:gradFill>
            <a:gsLst>
              <a:gs pos="23000">
                <a:srgbClr val="DBEBED"/>
              </a:gs>
              <a:gs pos="64999">
                <a:srgbClr val="F0EBD5"/>
              </a:gs>
              <a:gs pos="100000">
                <a:srgbClr val="D1C39F"/>
              </a:gs>
            </a:gsLst>
            <a:lin ang="4800000" scaled="0"/>
          </a:gradFill>
        </p:spPr>
        <p:txBody>
          <a:bodyPr>
            <a:normAutofit lnSpcReduction="10000"/>
          </a:bodyPr>
          <a:lstStyle/>
          <a:p>
            <a:pPr marL="171450" marR="0" lvl="0" indent="-171450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объем промышленного производства за</a:t>
            </a:r>
            <a:r>
              <a:rPr kumimoji="0" lang="ru-RU" sz="1600" b="1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2021 год увеличился на 25,2%;</a:t>
            </a:r>
          </a:p>
          <a:p>
            <a:pPr marL="171450" marR="0" lvl="0" indent="-171450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160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-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ru-RU" sz="1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kumimoji="0" lang="ru-RU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нвестиции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в основной капитал выросли в 2,3 раза; </a:t>
            </a:r>
          </a:p>
          <a:p>
            <a:pPr marL="171450" marR="0" lvl="0" indent="-171450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среднемесячная заработная плата увеличилась на 8%; </a:t>
            </a:r>
          </a:p>
          <a:p>
            <a:pPr marL="171450" marR="0" lvl="0" indent="-171450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ввод в действие жилых домов  вырос </a:t>
            </a:r>
            <a:r>
              <a:rPr lang="ru-RU" sz="1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 1,7 раз;</a:t>
            </a:r>
            <a:endParaRPr kumimoji="0" lang="ru-RU" sz="1600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171450" marR="0" lvl="0" indent="-171450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- 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оборот </a:t>
            </a:r>
            <a:r>
              <a:rPr kumimoji="0" lang="ru-RU" sz="1600" b="1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розничной торговли 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увеличился на 28%</a:t>
            </a:r>
            <a:endParaRPr kumimoji="0" lang="ru-RU" sz="2100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171450" marR="0" lvl="0" indent="-171450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21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graphicFrame>
        <p:nvGraphicFramePr>
          <p:cNvPr id="11" name="Диаграмма 10"/>
          <p:cNvGraphicFramePr/>
          <p:nvPr/>
        </p:nvGraphicFramePr>
        <p:xfrm>
          <a:off x="0" y="2786058"/>
          <a:ext cx="4857752" cy="40719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Диаграмма 11"/>
          <p:cNvGraphicFramePr/>
          <p:nvPr/>
        </p:nvGraphicFramePr>
        <p:xfrm>
          <a:off x="4643438" y="2214554"/>
          <a:ext cx="4500562" cy="46434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Прямоугольник 68"/>
          <p:cNvSpPr/>
          <p:nvPr/>
        </p:nvSpPr>
        <p:spPr>
          <a:xfrm>
            <a:off x="428596" y="1714488"/>
            <a:ext cx="2976563" cy="57784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65" name="Скругленный прямоугольник 64"/>
          <p:cNvSpPr/>
          <p:nvPr/>
        </p:nvSpPr>
        <p:spPr>
          <a:xfrm>
            <a:off x="6215074" y="6286520"/>
            <a:ext cx="1919287" cy="357190"/>
          </a:xfrm>
          <a:prstGeom prst="roundRect">
            <a:avLst/>
          </a:prstGeom>
          <a:solidFill>
            <a:srgbClr val="FFFFCC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" name="Скругленный прямоугольник 57"/>
          <p:cNvSpPr/>
          <p:nvPr/>
        </p:nvSpPr>
        <p:spPr>
          <a:xfrm>
            <a:off x="6858016" y="5286388"/>
            <a:ext cx="1919287" cy="357190"/>
          </a:xfrm>
          <a:prstGeom prst="roundRect">
            <a:avLst/>
          </a:prstGeom>
          <a:solidFill>
            <a:srgbClr val="FFFFCC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357290" y="214290"/>
            <a:ext cx="7072362" cy="1052513"/>
          </a:xfrm>
        </p:spPr>
        <p:txBody>
          <a:bodyPr>
            <a:normAutofit/>
          </a:bodyPr>
          <a:lstStyle/>
          <a:p>
            <a:pPr eaLnBrk="1" hangingPunct="1"/>
            <a:r>
              <a:rPr lang="ru-RU" sz="2000" spc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Aharoni" pitchFamily="2" charset="-79"/>
              </a:rPr>
              <a:t>Сеть муниципальных учреждений</a:t>
            </a:r>
          </a:p>
        </p:txBody>
      </p:sp>
      <p:sp>
        <p:nvSpPr>
          <p:cNvPr id="70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4286248" y="6492875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ru-RU" sz="1000" dirty="0" smtClean="0">
                <a:solidFill>
                  <a:srgbClr val="002060"/>
                </a:solidFill>
              </a:rPr>
              <a:t>Управление финансов и экономики</a:t>
            </a:r>
            <a:endParaRPr lang="ru-RU" sz="1000" dirty="0">
              <a:solidFill>
                <a:srgbClr val="00206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001024" y="6492875"/>
            <a:ext cx="762000" cy="365125"/>
          </a:xfrm>
        </p:spPr>
        <p:txBody>
          <a:bodyPr/>
          <a:lstStyle/>
          <a:p>
            <a:pPr>
              <a:defRPr/>
            </a:pPr>
            <a:fld id="{441E5C4E-6DA8-4A4B-8387-6EA77005CAB4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9</a:t>
            </a:fld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6" name="Рисунок 5" descr="Усть-АбаканскийМР-герб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42852"/>
            <a:ext cx="928694" cy="1051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428596" y="1071546"/>
            <a:ext cx="2976563" cy="57784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00034" y="1142984"/>
            <a:ext cx="2876550" cy="45401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9" name="Picture 4" descr="E:\New Folder\самоуправление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1071546"/>
            <a:ext cx="501623" cy="467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142844" y="3286124"/>
            <a:ext cx="2143140" cy="790575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14282" y="3357562"/>
            <a:ext cx="2000264" cy="68262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164138" y="1120775"/>
            <a:ext cx="2976562" cy="790575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199063" y="1174750"/>
            <a:ext cx="2876550" cy="68262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177870" y="1168370"/>
            <a:ext cx="2146300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prstClr val="black"/>
                </a:solidFill>
                <a:cs typeface="Tahoma" pitchFamily="34" charset="0"/>
              </a:rPr>
              <a:t>Администрация района</a:t>
            </a:r>
            <a:endParaRPr lang="ru-RU" sz="1400" b="1" dirty="0">
              <a:solidFill>
                <a:prstClr val="black"/>
              </a:solidFill>
              <a:cs typeface="Tahoma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85786" y="3500438"/>
            <a:ext cx="1428760" cy="4308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b="1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6</a:t>
            </a:r>
            <a:r>
              <a:rPr lang="ru-RU" sz="1100" dirty="0" smtClean="0">
                <a:solidFill>
                  <a:prstClr val="black"/>
                </a:solidFill>
                <a:cs typeface="Tahoma" pitchFamily="34" charset="0"/>
              </a:rPr>
              <a:t> функциональных </a:t>
            </a:r>
            <a:r>
              <a:rPr lang="ru-RU" sz="1100" dirty="0">
                <a:solidFill>
                  <a:prstClr val="black"/>
                </a:solidFill>
                <a:cs typeface="Tahoma" pitchFamily="34" charset="0"/>
              </a:rPr>
              <a:t>управлений</a:t>
            </a:r>
            <a:endParaRPr lang="ru-RU" sz="1100" b="1" dirty="0">
              <a:solidFill>
                <a:prstClr val="black"/>
              </a:solidFill>
              <a:cs typeface="Tahoma" pitchFamily="34" charset="0"/>
            </a:endParaRPr>
          </a:p>
        </p:txBody>
      </p:sp>
      <p:pic>
        <p:nvPicPr>
          <p:cNvPr id="17" name="Picture 5" descr="E:\New Folder\управления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3286124"/>
            <a:ext cx="719169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Box 17"/>
          <p:cNvSpPr txBox="1"/>
          <p:nvPr/>
        </p:nvSpPr>
        <p:spPr>
          <a:xfrm>
            <a:off x="5929313" y="1276350"/>
            <a:ext cx="2146300" cy="5238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38</a:t>
            </a:r>
            <a:r>
              <a:rPr lang="ru-RU" sz="1400" dirty="0" smtClean="0">
                <a:solidFill>
                  <a:prstClr val="black"/>
                </a:solidFill>
                <a:cs typeface="Tahoma" pitchFamily="34" charset="0"/>
              </a:rPr>
              <a:t> муниципальных учреждений</a:t>
            </a:r>
            <a:endParaRPr lang="ru-RU" sz="1400" b="1" dirty="0">
              <a:solidFill>
                <a:prstClr val="black"/>
              </a:solidFill>
              <a:cs typeface="Tahoma" pitchFamily="34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4714876" y="2143116"/>
            <a:ext cx="1919288" cy="658812"/>
          </a:xfrm>
          <a:prstGeom prst="roundRect">
            <a:avLst/>
          </a:prstGeom>
          <a:solidFill>
            <a:srgbClr val="FFFFCC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6837363" y="2120900"/>
            <a:ext cx="1919287" cy="677863"/>
          </a:xfrm>
          <a:prstGeom prst="roundRect">
            <a:avLst/>
          </a:prstGeom>
          <a:solidFill>
            <a:srgbClr val="FFFFCC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789738" y="2141538"/>
            <a:ext cx="1978025" cy="6477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детских дошкольных учреждений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2 258 </a:t>
            </a:r>
            <a:r>
              <a:rPr lang="ru-RU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воспитанников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714876" y="2214554"/>
            <a:ext cx="1817688" cy="4619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15</a:t>
            </a:r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школ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5 277  </a:t>
            </a:r>
            <a:r>
              <a:rPr lang="ru-RU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обучающихся</a:t>
            </a:r>
            <a:endParaRPr lang="ru-RU" sz="12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4714876" y="4143380"/>
            <a:ext cx="1928826" cy="1000132"/>
          </a:xfrm>
          <a:prstGeom prst="roundRect">
            <a:avLst/>
          </a:prstGeom>
          <a:solidFill>
            <a:srgbClr val="FFFFCC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4786314" y="5214950"/>
            <a:ext cx="1919287" cy="357190"/>
          </a:xfrm>
          <a:prstGeom prst="roundRect">
            <a:avLst/>
          </a:prstGeom>
          <a:solidFill>
            <a:srgbClr val="FFFFCC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6848475" y="2852738"/>
            <a:ext cx="1919288" cy="660400"/>
          </a:xfrm>
          <a:prstGeom prst="roundRect">
            <a:avLst/>
          </a:prstGeom>
          <a:solidFill>
            <a:srgbClr val="FFFFCC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6838950" y="3567113"/>
            <a:ext cx="1919288" cy="660400"/>
          </a:xfrm>
          <a:prstGeom prst="roundRect">
            <a:avLst/>
          </a:prstGeom>
          <a:solidFill>
            <a:srgbClr val="FFFFCC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714876" y="4143380"/>
            <a:ext cx="2155825" cy="9771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5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Учреждение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5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доп</a:t>
            </a:r>
            <a:r>
              <a:rPr lang="ru-RU" sz="115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образования </a:t>
            </a:r>
            <a:r>
              <a:rPr lang="ru-RU" sz="115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детей –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5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5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«Усть-Абаканский ЦДО»</a:t>
            </a:r>
            <a:endParaRPr lang="ru-RU" sz="115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5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5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ru-RU" sz="115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512</a:t>
            </a:r>
            <a:r>
              <a:rPr lang="ru-RU" sz="115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5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5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воспитанника</a:t>
            </a:r>
            <a:endParaRPr lang="ru-RU" sz="115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786578" y="2928934"/>
            <a:ext cx="1978025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Спортивная школа </a:t>
            </a:r>
            <a:endParaRPr lang="ru-RU" sz="1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1 543 </a:t>
            </a:r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обучающихся </a:t>
            </a:r>
            <a:endParaRPr lang="ru-RU" sz="1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818313" y="3652838"/>
            <a:ext cx="1976437" cy="4619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Детская школа искусств</a:t>
            </a:r>
            <a:endParaRPr lang="ru-RU" sz="1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280</a:t>
            </a:r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обучающихся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4714876" y="5214950"/>
            <a:ext cx="1978025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Дома </a:t>
            </a:r>
            <a:r>
              <a:rPr lang="ru-RU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культуры</a:t>
            </a:r>
          </a:p>
        </p:txBody>
      </p:sp>
      <p:sp>
        <p:nvSpPr>
          <p:cNvPr id="38" name="Прямоугольный треугольник 37"/>
          <p:cNvSpPr/>
          <p:nvPr/>
        </p:nvSpPr>
        <p:spPr>
          <a:xfrm rot="12911834">
            <a:off x="2088889" y="3096133"/>
            <a:ext cx="666126" cy="271034"/>
          </a:xfrm>
          <a:prstGeom prst="rtTriangl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39" name="Прямоугольный треугольник 38"/>
          <p:cNvSpPr/>
          <p:nvPr/>
        </p:nvSpPr>
        <p:spPr>
          <a:xfrm rot="13911748">
            <a:off x="1840648" y="4467533"/>
            <a:ext cx="890671" cy="208949"/>
          </a:xfrm>
          <a:prstGeom prst="rtTriangl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40" name="Прямоугольный треугольник 39"/>
          <p:cNvSpPr/>
          <p:nvPr/>
        </p:nvSpPr>
        <p:spPr>
          <a:xfrm rot="17905369">
            <a:off x="3387380" y="2310999"/>
            <a:ext cx="1565596" cy="350855"/>
          </a:xfrm>
          <a:prstGeom prst="rtTriangl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41" name="Овал 40"/>
          <p:cNvSpPr/>
          <p:nvPr/>
        </p:nvSpPr>
        <p:spPr>
          <a:xfrm>
            <a:off x="2428860" y="3214686"/>
            <a:ext cx="2143140" cy="2071702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2500298" y="4143380"/>
            <a:ext cx="2128833" cy="954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prstClr val="black"/>
                </a:solidFill>
                <a:cs typeface="Tahoma" pitchFamily="34" charset="0"/>
              </a:rPr>
              <a:t>Из </a:t>
            </a:r>
            <a:r>
              <a:rPr lang="ru-RU" sz="1400" dirty="0" smtClean="0">
                <a:solidFill>
                  <a:prstClr val="black"/>
                </a:solidFill>
                <a:cs typeface="Tahoma" pitchFamily="34" charset="0"/>
              </a:rPr>
              <a:t>бюджета МО Усть-Абаканский район</a:t>
            </a:r>
            <a:endParaRPr lang="ru-RU" sz="1400" dirty="0">
              <a:solidFill>
                <a:prstClr val="black"/>
              </a:solidFill>
              <a:cs typeface="Tahoma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 smtClean="0">
                <a:solidFill>
                  <a:prstClr val="black"/>
                </a:solidFill>
                <a:cs typeface="Tahoma" pitchFamily="34" charset="0"/>
              </a:rPr>
              <a:t>финансируется</a:t>
            </a:r>
            <a:endParaRPr lang="ru-RU" sz="1400" dirty="0">
              <a:solidFill>
                <a:prstClr val="black"/>
              </a:solidFill>
              <a:cs typeface="Tahoma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47 </a:t>
            </a:r>
            <a:r>
              <a:rPr lang="ru-RU" sz="1400" b="1" dirty="0">
                <a:solidFill>
                  <a:prstClr val="black"/>
                </a:solidFill>
                <a:cs typeface="Tahoma" pitchFamily="34" charset="0"/>
              </a:rPr>
              <a:t>учреждений</a:t>
            </a:r>
          </a:p>
        </p:txBody>
      </p:sp>
      <p:pic>
        <p:nvPicPr>
          <p:cNvPr id="48" name="Picture 6" descr="E:\New Folder\муниципальное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49863" y="1103313"/>
            <a:ext cx="887412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5778" name="Picture 2" descr="http://www.psihdocs.ru/rukovodstvo-dlya-vrachej-dopusheno/40476_html_c7c8062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28926" y="3429000"/>
            <a:ext cx="1071570" cy="648779"/>
          </a:xfrm>
          <a:prstGeom prst="rect">
            <a:avLst/>
          </a:prstGeom>
          <a:noFill/>
        </p:spPr>
      </p:pic>
      <p:sp>
        <p:nvSpPr>
          <p:cNvPr id="50" name="Скругленный прямоугольник 49"/>
          <p:cNvSpPr/>
          <p:nvPr/>
        </p:nvSpPr>
        <p:spPr>
          <a:xfrm>
            <a:off x="4714876" y="2857496"/>
            <a:ext cx="1919288" cy="571504"/>
          </a:xfrm>
          <a:prstGeom prst="roundRect">
            <a:avLst/>
          </a:prstGeom>
          <a:solidFill>
            <a:srgbClr val="FFFFCC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4786314" y="2928934"/>
            <a:ext cx="1817688" cy="4619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Школа-интернат </a:t>
            </a:r>
            <a:endParaRPr lang="ru-RU" sz="1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136 </a:t>
            </a:r>
            <a:r>
              <a:rPr lang="ru-RU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обучающихся</a:t>
            </a:r>
            <a:endParaRPr lang="ru-RU" sz="12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Скругленный прямоугольник 50"/>
          <p:cNvSpPr/>
          <p:nvPr/>
        </p:nvSpPr>
        <p:spPr>
          <a:xfrm>
            <a:off x="4714876" y="3500438"/>
            <a:ext cx="1919288" cy="571504"/>
          </a:xfrm>
          <a:prstGeom prst="roundRect">
            <a:avLst/>
          </a:prstGeom>
          <a:solidFill>
            <a:srgbClr val="FFFFCC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4857752" y="3571876"/>
            <a:ext cx="1817688" cy="4619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Коррекционная школа </a:t>
            </a:r>
            <a:endParaRPr lang="ru-RU" sz="1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57 </a:t>
            </a:r>
            <a:r>
              <a:rPr lang="ru-RU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обучающихся</a:t>
            </a:r>
            <a:endParaRPr lang="ru-RU" sz="12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" name="Скругленный прямоугольник 52"/>
          <p:cNvSpPr/>
          <p:nvPr/>
        </p:nvSpPr>
        <p:spPr>
          <a:xfrm>
            <a:off x="6858016" y="4286256"/>
            <a:ext cx="1919288" cy="357190"/>
          </a:xfrm>
          <a:prstGeom prst="roundRect">
            <a:avLst/>
          </a:prstGeom>
          <a:solidFill>
            <a:srgbClr val="FFFFCC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6858016" y="4286256"/>
            <a:ext cx="1976437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Загородный лагерь </a:t>
            </a:r>
            <a:endParaRPr lang="ru-RU" sz="1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" name="Скругленный прямоугольник 54"/>
          <p:cNvSpPr/>
          <p:nvPr/>
        </p:nvSpPr>
        <p:spPr>
          <a:xfrm>
            <a:off x="6858016" y="4714884"/>
            <a:ext cx="1919287" cy="500066"/>
          </a:xfrm>
          <a:prstGeom prst="roundRect">
            <a:avLst/>
          </a:prstGeom>
          <a:solidFill>
            <a:srgbClr val="FFFFCC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6858016" y="4714884"/>
            <a:ext cx="1978025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Районный молодёжный ресурсный центр</a:t>
            </a:r>
            <a:endParaRPr lang="ru-RU" sz="1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6858016" y="5286388"/>
            <a:ext cx="1978025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Музея</a:t>
            </a:r>
            <a:endParaRPr lang="ru-RU" sz="1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" name="Скругленный прямоугольник 59"/>
          <p:cNvSpPr/>
          <p:nvPr/>
        </p:nvSpPr>
        <p:spPr>
          <a:xfrm>
            <a:off x="4786314" y="5715016"/>
            <a:ext cx="1919287" cy="500066"/>
          </a:xfrm>
          <a:prstGeom prst="roundRect">
            <a:avLst/>
          </a:prstGeom>
          <a:solidFill>
            <a:srgbClr val="FFFFCC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4786314" y="5715016"/>
            <a:ext cx="1978025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Централизованная библиотечная система</a:t>
            </a:r>
            <a:endParaRPr lang="ru-RU" sz="1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" name="Скругленный прямоугольник 61"/>
          <p:cNvSpPr/>
          <p:nvPr/>
        </p:nvSpPr>
        <p:spPr>
          <a:xfrm>
            <a:off x="6858016" y="5786454"/>
            <a:ext cx="1919287" cy="357190"/>
          </a:xfrm>
          <a:prstGeom prst="roundRect">
            <a:avLst/>
          </a:prstGeom>
          <a:solidFill>
            <a:srgbClr val="FFFFCC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6858016" y="5786454"/>
            <a:ext cx="1978025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Редакция Газеты</a:t>
            </a:r>
            <a:endParaRPr lang="ru-RU" sz="1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6215074" y="6286520"/>
            <a:ext cx="1978025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Правовая служба</a:t>
            </a:r>
            <a:endParaRPr lang="ru-RU" sz="1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6" name="Прямоугольник 65"/>
          <p:cNvSpPr/>
          <p:nvPr/>
        </p:nvSpPr>
        <p:spPr>
          <a:xfrm>
            <a:off x="500034" y="1785926"/>
            <a:ext cx="2876550" cy="45401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67" name="Picture 4" descr="E:\New Folder\самоуправление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1714488"/>
            <a:ext cx="501623" cy="467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8" name="TextBox 67"/>
          <p:cNvSpPr txBox="1"/>
          <p:nvPr/>
        </p:nvSpPr>
        <p:spPr>
          <a:xfrm>
            <a:off x="1142976" y="1857364"/>
            <a:ext cx="2146300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prstClr val="black"/>
                </a:solidFill>
                <a:cs typeface="Tahoma" pitchFamily="34" charset="0"/>
              </a:rPr>
              <a:t>Совет депутатов</a:t>
            </a:r>
            <a:endParaRPr lang="ru-RU" sz="1400" b="1" dirty="0">
              <a:solidFill>
                <a:prstClr val="black"/>
              </a:solidFill>
              <a:cs typeface="Tahoma" pitchFamily="34" charset="0"/>
            </a:endParaRPr>
          </a:p>
        </p:txBody>
      </p:sp>
      <p:sp>
        <p:nvSpPr>
          <p:cNvPr id="71" name="Прямоугольник 70"/>
          <p:cNvSpPr/>
          <p:nvPr/>
        </p:nvSpPr>
        <p:spPr>
          <a:xfrm>
            <a:off x="428596" y="2357430"/>
            <a:ext cx="2976563" cy="57784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72" name="Прямоугольник 71"/>
          <p:cNvSpPr/>
          <p:nvPr/>
        </p:nvSpPr>
        <p:spPr>
          <a:xfrm>
            <a:off x="500034" y="2428868"/>
            <a:ext cx="2876550" cy="45401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73" name="Picture 4" descr="E:\New Folder\самоуправление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2357430"/>
            <a:ext cx="501623" cy="467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4" name="TextBox 73"/>
          <p:cNvSpPr txBox="1"/>
          <p:nvPr/>
        </p:nvSpPr>
        <p:spPr>
          <a:xfrm>
            <a:off x="1214414" y="2428868"/>
            <a:ext cx="2146300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prstClr val="black"/>
                </a:solidFill>
                <a:cs typeface="Tahoma" pitchFamily="34" charset="0"/>
              </a:rPr>
              <a:t>Контрольно-счетная палата</a:t>
            </a:r>
            <a:endParaRPr lang="ru-RU" sz="1400" b="1" dirty="0">
              <a:solidFill>
                <a:prstClr val="black"/>
              </a:solidFill>
              <a:cs typeface="Tahoma" pitchFamily="34" charset="0"/>
            </a:endParaRPr>
          </a:p>
        </p:txBody>
      </p:sp>
      <p:sp>
        <p:nvSpPr>
          <p:cNvPr id="75" name="Прямоугольник 74"/>
          <p:cNvSpPr/>
          <p:nvPr/>
        </p:nvSpPr>
        <p:spPr>
          <a:xfrm>
            <a:off x="1214414" y="142852"/>
            <a:ext cx="771530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ctr" eaLnBrk="1" fontAlgn="auto" hangingPunct="1">
              <a:spcAft>
                <a:spcPts val="0"/>
              </a:spcAft>
              <a:buNone/>
              <a:defRPr/>
            </a:pPr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1. Показатели социально-экономического потенциала района</a:t>
            </a:r>
          </a:p>
        </p:txBody>
      </p:sp>
      <p:sp>
        <p:nvSpPr>
          <p:cNvPr id="77" name="Скругленный прямоугольник 76"/>
          <p:cNvSpPr/>
          <p:nvPr/>
        </p:nvSpPr>
        <p:spPr>
          <a:xfrm>
            <a:off x="142844" y="4143380"/>
            <a:ext cx="1919287" cy="214314"/>
          </a:xfrm>
          <a:prstGeom prst="roundRect">
            <a:avLst/>
          </a:prstGeom>
          <a:solidFill>
            <a:srgbClr val="FFFFCC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Управление образования</a:t>
            </a:r>
            <a:endParaRPr lang="ru-RU" sz="900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8" name="Скругленный прямоугольник 77"/>
          <p:cNvSpPr/>
          <p:nvPr/>
        </p:nvSpPr>
        <p:spPr>
          <a:xfrm>
            <a:off x="285720" y="4429132"/>
            <a:ext cx="1919287" cy="500066"/>
          </a:xfrm>
          <a:prstGeom prst="roundRect">
            <a:avLst/>
          </a:prstGeom>
          <a:solidFill>
            <a:srgbClr val="FFFFCC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Управление культуры., молодежной политики, спорта и туризма </a:t>
            </a:r>
            <a:endParaRPr lang="ru-RU" sz="900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9" name="Скругленный прямоугольник 78"/>
          <p:cNvSpPr/>
          <p:nvPr/>
        </p:nvSpPr>
        <p:spPr>
          <a:xfrm>
            <a:off x="571472" y="5000636"/>
            <a:ext cx="1919287" cy="428628"/>
          </a:xfrm>
          <a:prstGeom prst="roundRect">
            <a:avLst/>
          </a:prstGeom>
          <a:solidFill>
            <a:srgbClr val="FFFFCC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Управление жилищно-коммунального хозяйства и строительства</a:t>
            </a:r>
            <a:endParaRPr lang="ru-RU" sz="900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0" name="Скругленный прямоугольник 79"/>
          <p:cNvSpPr/>
          <p:nvPr/>
        </p:nvSpPr>
        <p:spPr>
          <a:xfrm>
            <a:off x="857224" y="5500702"/>
            <a:ext cx="1919287" cy="285752"/>
          </a:xfrm>
          <a:prstGeom prst="roundRect">
            <a:avLst/>
          </a:prstGeom>
          <a:solidFill>
            <a:srgbClr val="FFFFCC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Управление финансов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и экономики</a:t>
            </a:r>
            <a:endParaRPr lang="ru-RU" sz="900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" name="Скругленный прямоугольник 80"/>
          <p:cNvSpPr/>
          <p:nvPr/>
        </p:nvSpPr>
        <p:spPr>
          <a:xfrm>
            <a:off x="1142976" y="5857892"/>
            <a:ext cx="1919287" cy="285752"/>
          </a:xfrm>
          <a:prstGeom prst="roundRect">
            <a:avLst/>
          </a:prstGeom>
          <a:solidFill>
            <a:srgbClr val="FFFFCC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Управление имущественных отношений</a:t>
            </a:r>
            <a:endParaRPr lang="ru-RU" sz="900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" name="Скругленный прямоугольник 81"/>
          <p:cNvSpPr/>
          <p:nvPr/>
        </p:nvSpPr>
        <p:spPr>
          <a:xfrm>
            <a:off x="1428728" y="6215082"/>
            <a:ext cx="2857520" cy="500066"/>
          </a:xfrm>
          <a:prstGeom prst="roundRect">
            <a:avLst/>
          </a:prstGeom>
          <a:solidFill>
            <a:srgbClr val="FFFFCC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900" b="1" dirty="0" smtClean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900" b="1" dirty="0" smtClean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Управление природных ресурсов, землепользования, охраны окружающей среды, сельского хозяйства и продовольствия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Тема Office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Апекс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Апекс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Тема Office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Литейная">
    <a:dk1>
      <a:sysClr val="windowText" lastClr="000000"/>
    </a:dk1>
    <a:lt1>
      <a:sysClr val="window" lastClr="FFFFFF"/>
    </a:lt1>
    <a:dk2>
      <a:srgbClr val="676A55"/>
    </a:dk2>
    <a:lt2>
      <a:srgbClr val="EAEBDE"/>
    </a:lt2>
    <a:accent1>
      <a:srgbClr val="72A376"/>
    </a:accent1>
    <a:accent2>
      <a:srgbClr val="B0CCB0"/>
    </a:accent2>
    <a:accent3>
      <a:srgbClr val="A8CDD7"/>
    </a:accent3>
    <a:accent4>
      <a:srgbClr val="C0BEAF"/>
    </a:accent4>
    <a:accent5>
      <a:srgbClr val="CEC597"/>
    </a:accent5>
    <a:accent6>
      <a:srgbClr val="E8B7B7"/>
    </a:accent6>
    <a:hlink>
      <a:srgbClr val="DB5353"/>
    </a:hlink>
    <a:folHlink>
      <a:srgbClr val="903638"/>
    </a:folHlink>
  </a:clrScheme>
</a:themeOverride>
</file>

<file path=ppt/theme/themeOverride10.xml><?xml version="1.0" encoding="utf-8"?>
<a:themeOverride xmlns:a="http://schemas.openxmlformats.org/drawingml/2006/main">
  <a:clrScheme name="Обычная">
    <a:dk1>
      <a:sysClr val="windowText" lastClr="000000"/>
    </a:dk1>
    <a:lt1>
      <a:sysClr val="window" lastClr="FFFFFF"/>
    </a:lt1>
    <a:dk2>
      <a:srgbClr val="775F55"/>
    </a:dk2>
    <a:lt2>
      <a:srgbClr val="EBDDC3"/>
    </a:lt2>
    <a:accent1>
      <a:srgbClr val="94B6D2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F7B615"/>
    </a:hlink>
    <a:folHlink>
      <a:srgbClr val="704404"/>
    </a:folHlink>
  </a:clrScheme>
</a:themeOverride>
</file>

<file path=ppt/theme/themeOverride11.xml><?xml version="1.0" encoding="utf-8"?>
<a:themeOverride xmlns:a="http://schemas.openxmlformats.org/drawingml/2006/main">
  <a:clrScheme name="Изящная">
    <a:dk1>
      <a:sysClr val="windowText" lastClr="000000"/>
    </a:dk1>
    <a:lt1>
      <a:sysClr val="window" lastClr="FFFFFF"/>
    </a:lt1>
    <a:dk2>
      <a:srgbClr val="B13F9A"/>
    </a:dk2>
    <a:lt2>
      <a:srgbClr val="F4E7ED"/>
    </a:lt2>
    <a:accent1>
      <a:srgbClr val="B83D68"/>
    </a:accent1>
    <a:accent2>
      <a:srgbClr val="AC66BB"/>
    </a:accent2>
    <a:accent3>
      <a:srgbClr val="DE6C36"/>
    </a:accent3>
    <a:accent4>
      <a:srgbClr val="F9B639"/>
    </a:accent4>
    <a:accent5>
      <a:srgbClr val="CF6DA4"/>
    </a:accent5>
    <a:accent6>
      <a:srgbClr val="FA8D3D"/>
    </a:accent6>
    <a:hlink>
      <a:srgbClr val="FFDE66"/>
    </a:hlink>
    <a:folHlink>
      <a:srgbClr val="D490C5"/>
    </a:folHlink>
  </a:clrScheme>
</a:themeOverride>
</file>

<file path=ppt/theme/themeOverride12.xml><?xml version="1.0" encoding="utf-8"?>
<a:themeOverride xmlns:a="http://schemas.openxmlformats.org/drawingml/2006/main">
  <a:clrScheme name="Апекс">
    <a:dk1>
      <a:sysClr val="windowText" lastClr="000000"/>
    </a:dk1>
    <a:lt1>
      <a:sysClr val="window" lastClr="FFFFFF"/>
    </a:lt1>
    <a:dk2>
      <a:srgbClr val="69676D"/>
    </a:dk2>
    <a:lt2>
      <a:srgbClr val="C9C2D1"/>
    </a:lt2>
    <a:accent1>
      <a:srgbClr val="CEB966"/>
    </a:accent1>
    <a:accent2>
      <a:srgbClr val="9CB084"/>
    </a:accent2>
    <a:accent3>
      <a:srgbClr val="6BB1C9"/>
    </a:accent3>
    <a:accent4>
      <a:srgbClr val="6585CF"/>
    </a:accent4>
    <a:accent5>
      <a:srgbClr val="7E6BC9"/>
    </a:accent5>
    <a:accent6>
      <a:srgbClr val="A379BB"/>
    </a:accent6>
    <a:hlink>
      <a:srgbClr val="410082"/>
    </a:hlink>
    <a:folHlink>
      <a:srgbClr val="932968"/>
    </a:folHlink>
  </a:clrScheme>
</a:themeOverride>
</file>

<file path=ppt/theme/themeOverride2.xml><?xml version="1.0" encoding="utf-8"?>
<a:themeOverride xmlns:a="http://schemas.openxmlformats.org/drawingml/2006/main">
  <a:clrScheme name="Техническая">
    <a:dk1>
      <a:sysClr val="windowText" lastClr="000000"/>
    </a:dk1>
    <a:lt1>
      <a:sysClr val="window" lastClr="FFFFFF"/>
    </a:lt1>
    <a:dk2>
      <a:srgbClr val="3B3B3B"/>
    </a:dk2>
    <a:lt2>
      <a:srgbClr val="D4D2D0"/>
    </a:lt2>
    <a:accent1>
      <a:srgbClr val="6EA0B0"/>
    </a:accent1>
    <a:accent2>
      <a:srgbClr val="CCAF0A"/>
    </a:accent2>
    <a:accent3>
      <a:srgbClr val="8D89A4"/>
    </a:accent3>
    <a:accent4>
      <a:srgbClr val="748560"/>
    </a:accent4>
    <a:accent5>
      <a:srgbClr val="9E9273"/>
    </a:accent5>
    <a:accent6>
      <a:srgbClr val="7E848D"/>
    </a:accent6>
    <a:hlink>
      <a:srgbClr val="00C8C3"/>
    </a:hlink>
    <a:folHlink>
      <a:srgbClr val="A116E0"/>
    </a:folHlink>
  </a:clr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Обычная">
    <a:dk1>
      <a:sysClr val="windowText" lastClr="000000"/>
    </a:dk1>
    <a:lt1>
      <a:sysClr val="window" lastClr="FFFFFF"/>
    </a:lt1>
    <a:dk2>
      <a:srgbClr val="775F55"/>
    </a:dk2>
    <a:lt2>
      <a:srgbClr val="EBDDC3"/>
    </a:lt2>
    <a:accent1>
      <a:srgbClr val="94B6D2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F7B615"/>
    </a:hlink>
    <a:folHlink>
      <a:srgbClr val="704404"/>
    </a:folHlink>
  </a:clrScheme>
</a:themeOverride>
</file>

<file path=ppt/theme/themeOverride6.xml><?xml version="1.0" encoding="utf-8"?>
<a:themeOverride xmlns:a="http://schemas.openxmlformats.org/drawingml/2006/main">
  <a:clrScheme name="Обычная">
    <a:dk1>
      <a:sysClr val="windowText" lastClr="000000"/>
    </a:dk1>
    <a:lt1>
      <a:sysClr val="window" lastClr="FFFFFF"/>
    </a:lt1>
    <a:dk2>
      <a:srgbClr val="775F55"/>
    </a:dk2>
    <a:lt2>
      <a:srgbClr val="EBDDC3"/>
    </a:lt2>
    <a:accent1>
      <a:srgbClr val="94B6D2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F7B615"/>
    </a:hlink>
    <a:folHlink>
      <a:srgbClr val="704404"/>
    </a:folHlink>
  </a:clrScheme>
</a:themeOverride>
</file>

<file path=ppt/theme/themeOverride7.xml><?xml version="1.0" encoding="utf-8"?>
<a:themeOverride xmlns:a="http://schemas.openxmlformats.org/drawingml/2006/main">
  <a:clrScheme name="Обычная">
    <a:dk1>
      <a:sysClr val="windowText" lastClr="000000"/>
    </a:dk1>
    <a:lt1>
      <a:sysClr val="window" lastClr="FFFFFF"/>
    </a:lt1>
    <a:dk2>
      <a:srgbClr val="775F55"/>
    </a:dk2>
    <a:lt2>
      <a:srgbClr val="EBDDC3"/>
    </a:lt2>
    <a:accent1>
      <a:srgbClr val="94B6D2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F7B615"/>
    </a:hlink>
    <a:folHlink>
      <a:srgbClr val="704404"/>
    </a:folHlink>
  </a:clrScheme>
</a:themeOverride>
</file>

<file path=ppt/theme/themeOverride8.xml><?xml version="1.0" encoding="utf-8"?>
<a:themeOverride xmlns:a="http://schemas.openxmlformats.org/drawingml/2006/main">
  <a:clrScheme name="Обычная">
    <a:dk1>
      <a:sysClr val="windowText" lastClr="000000"/>
    </a:dk1>
    <a:lt1>
      <a:sysClr val="window" lastClr="FFFFFF"/>
    </a:lt1>
    <a:dk2>
      <a:srgbClr val="775F55"/>
    </a:dk2>
    <a:lt2>
      <a:srgbClr val="EBDDC3"/>
    </a:lt2>
    <a:accent1>
      <a:srgbClr val="94B6D2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F7B615"/>
    </a:hlink>
    <a:folHlink>
      <a:srgbClr val="704404"/>
    </a:folHlink>
  </a:clrScheme>
</a:themeOverride>
</file>

<file path=ppt/theme/themeOverride9.xml><?xml version="1.0" encoding="utf-8"?>
<a:themeOverride xmlns:a="http://schemas.openxmlformats.org/drawingml/2006/main">
  <a:clrScheme name="Обычная">
    <a:dk1>
      <a:sysClr val="windowText" lastClr="000000"/>
    </a:dk1>
    <a:lt1>
      <a:sysClr val="window" lastClr="FFFFFF"/>
    </a:lt1>
    <a:dk2>
      <a:srgbClr val="775F55"/>
    </a:dk2>
    <a:lt2>
      <a:srgbClr val="EBDDC3"/>
    </a:lt2>
    <a:accent1>
      <a:srgbClr val="94B6D2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F7B615"/>
    </a:hlink>
    <a:folHlink>
      <a:srgbClr val="704404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19385</TotalTime>
  <Words>5545</Words>
  <Application>Microsoft Office PowerPoint</Application>
  <PresentationFormat>Экран (4:3)</PresentationFormat>
  <Paragraphs>1085</Paragraphs>
  <Slides>50</Slides>
  <Notes>7</Notes>
  <HiddenSlides>0</HiddenSlides>
  <MMClips>0</MMClips>
  <ScaleCrop>false</ScaleCrop>
  <HeadingPairs>
    <vt:vector size="4" baseType="variant">
      <vt:variant>
        <vt:lpstr>Тема</vt:lpstr>
      </vt:variant>
      <vt:variant>
        <vt:i4>7</vt:i4>
      </vt:variant>
      <vt:variant>
        <vt:lpstr>Заголовки слайдов</vt:lpstr>
      </vt:variant>
      <vt:variant>
        <vt:i4>50</vt:i4>
      </vt:variant>
    </vt:vector>
  </HeadingPairs>
  <TitlesOfParts>
    <vt:vector size="57" baseType="lpstr">
      <vt:lpstr>Тема Office</vt:lpstr>
      <vt:lpstr>Апекс</vt:lpstr>
      <vt:lpstr>1_Апекс</vt:lpstr>
      <vt:lpstr>2_Тема Office</vt:lpstr>
      <vt:lpstr>3_Тема Office</vt:lpstr>
      <vt:lpstr>1_Тема Office</vt:lpstr>
      <vt:lpstr>Солнцестояние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Сеть муниципальных учреждений</vt:lpstr>
      <vt:lpstr>Основные понятия</vt:lpstr>
      <vt:lpstr>Слайд 11</vt:lpstr>
      <vt:lpstr>Слайд 12</vt:lpstr>
      <vt:lpstr>Слайд 13</vt:lpstr>
      <vt:lpstr>Слайд 14</vt:lpstr>
      <vt:lpstr>Поступление в доходы бюджета  муниципального образования Усть-Абаканский район за 2019 год 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Исполнение по подразделам классификации расходов  бюджета  муниципального образования   Усть-Абаканский район за 2021 год</vt:lpstr>
      <vt:lpstr>Исполнение по подразделам классификации расходов  бюджета  муниципального образования   Усть-Абаканский район за 2021 год</vt:lpstr>
      <vt:lpstr>Исполнение по подразделам классификации расходов  бюджета  муниципального образования   Усть-Абаканский район за 2021 год</vt:lpstr>
      <vt:lpstr>Исполнение по подразделам классификации расходов  бюджета  муниципального образования   Усть-Абаканский район за 2021 год</vt:lpstr>
      <vt:lpstr>Исполнение по подразделам классификации расходов  бюджета  муниципального образования   Усть-Абаканский район за 2021 год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  <vt:lpstr>Слайд 47</vt:lpstr>
      <vt:lpstr>Слайд 48</vt:lpstr>
      <vt:lpstr>Слайд 49</vt:lpstr>
      <vt:lpstr>Слайд 50</vt:lpstr>
    </vt:vector>
  </TitlesOfParts>
  <Company>Финансовое управление администрации МОГО "Ухта"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привет</dc:title>
  <dc:creator>Броткина О.В.</dc:creator>
  <cp:lastModifiedBy>Пользователь</cp:lastModifiedBy>
  <cp:revision>6157</cp:revision>
  <cp:lastPrinted>2016-05-25T12:21:08Z</cp:lastPrinted>
  <dcterms:created xsi:type="dcterms:W3CDTF">2013-11-20T11:05:04Z</dcterms:created>
  <dcterms:modified xsi:type="dcterms:W3CDTF">2022-05-24T02:19:19Z</dcterms:modified>
</cp:coreProperties>
</file>