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36" r:id="rId5"/>
    <p:sldId id="333" r:id="rId6"/>
    <p:sldId id="335" r:id="rId7"/>
    <p:sldId id="337" r:id="rId8"/>
    <p:sldId id="339" r:id="rId9"/>
    <p:sldId id="32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алева Дарья Ярославовна" initials="КДЯ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C79"/>
    <a:srgbClr val="66FF66"/>
    <a:srgbClr val="00FF99"/>
    <a:srgbClr val="1B9D9D"/>
    <a:srgbClr val="297F39"/>
    <a:srgbClr val="38710D"/>
    <a:srgbClr val="008000"/>
    <a:srgbClr val="0F835C"/>
    <a:srgbClr val="65A2E5"/>
    <a:srgbClr val="7AA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3052" autoAdjust="0"/>
  </p:normalViewPr>
  <p:slideViewPr>
    <p:cSldViewPr snapToGrid="0">
      <p:cViewPr varScale="1">
        <p:scale>
          <a:sx n="85" d="100"/>
          <a:sy n="85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40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Переброшу в блок</a:t>
            </a:r>
            <a:r>
              <a:rPr lang="ru-RU" baseline="0" dirty="0" smtClean="0"/>
              <a:t> «СБП для людей»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0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Финансы в tech-эпоху. Настоящее и будущее.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Финансы в tech-эпоху. Настоящее и будущее.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Финансы в tech-эпоху. Настоящее и будущее.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Финансы в tech-эпоху. Настоящее и будущее.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47" y="1809592"/>
            <a:ext cx="5367492" cy="1510897"/>
          </a:xfrm>
        </p:spPr>
        <p:txBody>
          <a:bodyPr/>
          <a:lstStyle/>
          <a:p>
            <a:pPr algn="ctr"/>
            <a:r>
              <a:rPr lang="ru-RU" dirty="0" smtClean="0"/>
              <a:t>Практическое использование</a:t>
            </a:r>
          </a:p>
          <a:p>
            <a:pPr algn="ctr"/>
            <a:r>
              <a:rPr lang="ru-RU" dirty="0" err="1" smtClean="0"/>
              <a:t>сбп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2" y="-1"/>
            <a:ext cx="665334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D995680-039F-4CAE-8116-27CEAF7BF625}"/>
              </a:ext>
            </a:extLst>
          </p:cNvPr>
          <p:cNvCxnSpPr/>
          <p:nvPr/>
        </p:nvCxnSpPr>
        <p:spPr>
          <a:xfrm>
            <a:off x="83672" y="-322256"/>
            <a:ext cx="266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9223726">
            <a:off x="10113720" y="787026"/>
            <a:ext cx="319658" cy="54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77" y="457917"/>
            <a:ext cx="1301829" cy="7346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4370798"/>
            <a:ext cx="4146550" cy="2073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1932" y="1218710"/>
            <a:ext cx="112429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Банки отправителя и получателя должны быть </a:t>
            </a:r>
            <a:r>
              <a:rPr lang="ru-RU" sz="2000" dirty="0"/>
              <a:t>подключены к </a:t>
            </a:r>
            <a:r>
              <a:rPr lang="ru-RU" sz="2000" dirty="0" smtClean="0"/>
              <a:t>СБП.</a:t>
            </a:r>
          </a:p>
          <a:p>
            <a:endParaRPr lang="ru-RU" sz="2000" dirty="0"/>
          </a:p>
          <a:p>
            <a:r>
              <a:rPr lang="ru-RU" sz="2000" dirty="0" smtClean="0"/>
              <a:t>Сумма перевода не должна превышать 600 000 рублей</a:t>
            </a:r>
          </a:p>
          <a:p>
            <a:endParaRPr lang="ru-RU" sz="2000" dirty="0" smtClean="0"/>
          </a:p>
          <a:p>
            <a:r>
              <a:rPr lang="ru-RU" sz="2000" dirty="0" smtClean="0"/>
              <a:t>Доступ </a:t>
            </a:r>
            <a:r>
              <a:rPr lang="ru-RU" sz="2000" dirty="0"/>
              <a:t>к системе возможен через мобильное </a:t>
            </a:r>
            <a:r>
              <a:rPr lang="ru-RU" sz="2000" dirty="0" smtClean="0"/>
              <a:t>приложение (сайт) банка</a:t>
            </a:r>
          </a:p>
          <a:p>
            <a:endParaRPr lang="ru-RU" sz="2000" dirty="0"/>
          </a:p>
          <a:p>
            <a:r>
              <a:rPr lang="ru-RU" sz="2000" dirty="0" smtClean="0"/>
              <a:t>Пользовательский интерфейс у каждого банка свой, при этом логотип СБП обязателен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1598" y="428223"/>
            <a:ext cx="429181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Особенности переводов в СБП</a:t>
            </a:r>
          </a:p>
        </p:txBody>
      </p:sp>
      <p:sp>
        <p:nvSpPr>
          <p:cNvPr id="10" name="Прямоугольник: скругленные углы 3">
            <a:extLst>
              <a:ext uri="{FF2B5EF4-FFF2-40B4-BE49-F238E27FC236}">
                <a16:creationId xmlns:a16="http://schemas.microsoft.com/office/drawing/2014/main" id="{58886972-23DF-4511-8BA7-4647E3EFC5D5}"/>
              </a:ext>
            </a:extLst>
          </p:cNvPr>
          <p:cNvSpPr/>
          <p:nvPr/>
        </p:nvSpPr>
        <p:spPr>
          <a:xfrm rot="8094170">
            <a:off x="612825" y="1893662"/>
            <a:ext cx="188634" cy="178960"/>
          </a:xfrm>
          <a:prstGeom prst="roundRect">
            <a:avLst/>
          </a:prstGeom>
          <a:gradFill>
            <a:gsLst>
              <a:gs pos="100000">
                <a:srgbClr val="07BAED"/>
              </a:gs>
              <a:gs pos="16000">
                <a:srgbClr val="0587BA"/>
              </a:gs>
            </a:gsLst>
            <a:lin ang="5400000" scaled="1"/>
          </a:gradFill>
          <a:ln w="15875" cap="rnd">
            <a:noFill/>
            <a:prstDash val="solid"/>
            <a:round/>
          </a:ln>
        </p:spPr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id="{58886972-23DF-4511-8BA7-4647E3EFC5D5}"/>
              </a:ext>
            </a:extLst>
          </p:cNvPr>
          <p:cNvSpPr/>
          <p:nvPr/>
        </p:nvSpPr>
        <p:spPr>
          <a:xfrm rot="8094170">
            <a:off x="612825" y="2511970"/>
            <a:ext cx="188634" cy="178960"/>
          </a:xfrm>
          <a:prstGeom prst="roundRect">
            <a:avLst/>
          </a:prstGeom>
          <a:gradFill>
            <a:gsLst>
              <a:gs pos="100000">
                <a:srgbClr val="07BAED"/>
              </a:gs>
              <a:gs pos="16000">
                <a:srgbClr val="0587BA"/>
              </a:gs>
            </a:gsLst>
            <a:lin ang="5400000" scaled="1"/>
          </a:gradFill>
          <a:ln w="15875" cap="rnd">
            <a:noFill/>
            <a:prstDash val="solid"/>
            <a:round/>
          </a:ln>
        </p:spPr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2" name="Прямоугольник: скругленные углы 3">
            <a:extLst>
              <a:ext uri="{FF2B5EF4-FFF2-40B4-BE49-F238E27FC236}">
                <a16:creationId xmlns:a16="http://schemas.microsoft.com/office/drawing/2014/main" id="{58886972-23DF-4511-8BA7-4647E3EFC5D5}"/>
              </a:ext>
            </a:extLst>
          </p:cNvPr>
          <p:cNvSpPr/>
          <p:nvPr/>
        </p:nvSpPr>
        <p:spPr>
          <a:xfrm rot="8094170">
            <a:off x="612826" y="3083611"/>
            <a:ext cx="188634" cy="178960"/>
          </a:xfrm>
          <a:prstGeom prst="roundRect">
            <a:avLst/>
          </a:prstGeom>
          <a:gradFill>
            <a:gsLst>
              <a:gs pos="100000">
                <a:srgbClr val="07BAED"/>
              </a:gs>
              <a:gs pos="16000">
                <a:srgbClr val="0587BA"/>
              </a:gs>
            </a:gsLst>
            <a:lin ang="5400000" scaled="1"/>
          </a:gradFill>
          <a:ln w="15875" cap="rnd">
            <a:noFill/>
            <a:prstDash val="solid"/>
            <a:round/>
          </a:ln>
        </p:spPr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:a16="http://schemas.microsoft.com/office/drawing/2014/main" id="{58886972-23DF-4511-8BA7-4647E3EFC5D5}"/>
              </a:ext>
            </a:extLst>
          </p:cNvPr>
          <p:cNvSpPr/>
          <p:nvPr/>
        </p:nvSpPr>
        <p:spPr>
          <a:xfrm rot="8094170">
            <a:off x="612826" y="3701918"/>
            <a:ext cx="188634" cy="178960"/>
          </a:xfrm>
          <a:prstGeom prst="roundRect">
            <a:avLst/>
          </a:prstGeom>
          <a:gradFill>
            <a:gsLst>
              <a:gs pos="100000">
                <a:srgbClr val="07BAED"/>
              </a:gs>
              <a:gs pos="16000">
                <a:srgbClr val="0587BA"/>
              </a:gs>
            </a:gsLst>
            <a:lin ang="5400000" scaled="1"/>
          </a:gradFill>
          <a:ln w="15875" cap="rnd">
            <a:noFill/>
            <a:prstDash val="solid"/>
            <a:round/>
          </a:ln>
        </p:spPr>
        <p:txBody>
          <a:bodyPr rtlCol="0" anchor="ctr"/>
          <a:lstStyle/>
          <a:p>
            <a:pPr algn="just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43628" y="477402"/>
            <a:ext cx="9651692" cy="448186"/>
          </a:xfrm>
        </p:spPr>
        <p:txBody>
          <a:bodyPr/>
          <a:lstStyle/>
          <a:p>
            <a:r>
              <a:rPr lang="ru-RU" sz="2200" dirty="0" smtClean="0"/>
              <a:t>Настройки мобильного приложения для использования СБП</a:t>
            </a:r>
            <a:endParaRPr lang="ru-RU" sz="22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D995680-039F-4CAE-8116-27CEAF7BF625}"/>
              </a:ext>
            </a:extLst>
          </p:cNvPr>
          <p:cNvCxnSpPr/>
          <p:nvPr/>
        </p:nvCxnSpPr>
        <p:spPr>
          <a:xfrm>
            <a:off x="83672" y="-322256"/>
            <a:ext cx="266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9223726">
            <a:off x="10113720" y="787026"/>
            <a:ext cx="319658" cy="54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77" y="457917"/>
            <a:ext cx="1301829" cy="7346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323" y="1056836"/>
            <a:ext cx="1152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активации сервиса необходимо в мобильном приложении банка перейти в раздел «Настройки», выбрать раздел, посвященный переводам по номеру телефона или система быстрых платежей и при желании установить банк по умолчанию для получения переводов через СБП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45" y="2157620"/>
            <a:ext cx="2707567" cy="46246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2" y="2157620"/>
            <a:ext cx="2716379" cy="46279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Freeform 10"/>
          <p:cNvSpPr>
            <a:spLocks/>
          </p:cNvSpPr>
          <p:nvPr/>
        </p:nvSpPr>
        <p:spPr bwMode="gray">
          <a:xfrm>
            <a:off x="-160" y="2556617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4735632" y="4341853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5103451" y="5110974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90059" y="1968284"/>
            <a:ext cx="0" cy="4889716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0" y="2157620"/>
            <a:ext cx="2923496" cy="461533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06" y="2157620"/>
            <a:ext cx="2716148" cy="461242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Freeform 10"/>
          <p:cNvSpPr>
            <a:spLocks/>
          </p:cNvSpPr>
          <p:nvPr/>
        </p:nvSpPr>
        <p:spPr bwMode="gray">
          <a:xfrm>
            <a:off x="8501646" y="5178519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gray">
          <a:xfrm>
            <a:off x="11812384" y="3844241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77763" y="479515"/>
            <a:ext cx="9651692" cy="448186"/>
          </a:xfrm>
        </p:spPr>
        <p:txBody>
          <a:bodyPr/>
          <a:lstStyle/>
          <a:p>
            <a:r>
              <a:rPr lang="ru-RU" sz="2200" dirty="0"/>
              <a:t>Как пользоваться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D995680-039F-4CAE-8116-27CEAF7BF625}"/>
              </a:ext>
            </a:extLst>
          </p:cNvPr>
          <p:cNvCxnSpPr/>
          <p:nvPr/>
        </p:nvCxnSpPr>
        <p:spPr>
          <a:xfrm>
            <a:off x="83672" y="-322256"/>
            <a:ext cx="266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9223726">
            <a:off x="10113720" y="787026"/>
            <a:ext cx="319658" cy="54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77" y="457917"/>
            <a:ext cx="1301829" cy="7346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040" r="-1166"/>
          <a:stretch/>
        </p:blipFill>
        <p:spPr>
          <a:xfrm>
            <a:off x="219901" y="2492704"/>
            <a:ext cx="2648694" cy="18370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3672" y="904958"/>
            <a:ext cx="1152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Перевод денежных средств физическим лицам по номеру телефона, либо между своими счетами в разных банках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964" y="1444542"/>
            <a:ext cx="284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1. В мобильном приложении в разделе «Платежи и переводы» либо «Переводы» выбираем СБП либо перевод физическому лицу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0"/>
          <a:stretch/>
        </p:blipFill>
        <p:spPr>
          <a:xfrm>
            <a:off x="189411" y="4775452"/>
            <a:ext cx="2656758" cy="14693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2" name="Freeform 10"/>
          <p:cNvSpPr>
            <a:spLocks/>
          </p:cNvSpPr>
          <p:nvPr/>
        </p:nvSpPr>
        <p:spPr bwMode="gray">
          <a:xfrm>
            <a:off x="1593945" y="3041767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>
            <a:off x="1586651" y="5500224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138004" y="1248138"/>
            <a:ext cx="11773" cy="5609862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75968" y="1377071"/>
            <a:ext cx="264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2</a:t>
            </a:r>
            <a:r>
              <a:rPr lang="ru-RU" sz="1200" dirty="0" smtClean="0"/>
              <a:t>. Выбираем телефон получателя (в том числе свой собственный для перевода на свои счета)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" b="46929"/>
          <a:stretch/>
        </p:blipFill>
        <p:spPr>
          <a:xfrm>
            <a:off x="3503092" y="2045107"/>
            <a:ext cx="2374534" cy="215804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8" name="Freeform 10"/>
          <p:cNvSpPr>
            <a:spLocks/>
          </p:cNvSpPr>
          <p:nvPr/>
        </p:nvSpPr>
        <p:spPr bwMode="gray">
          <a:xfrm>
            <a:off x="5347525" y="4119705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gray">
          <a:xfrm>
            <a:off x="5240308" y="5095771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182260" y="1248138"/>
            <a:ext cx="11773" cy="5609862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3672" y="1248138"/>
            <a:ext cx="12036858" cy="26591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86007" y="1361892"/>
            <a:ext cx="27247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3. В случае, если банк по умолчанию не установлен, либо необходимо отправить перевод в другой банк, нажимаем кнопку с выбором банка получателя, после чего откроется список всех банков-участников СБП. </a:t>
            </a:r>
          </a:p>
          <a:p>
            <a:endParaRPr lang="ru-RU" sz="1200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" r="3670" b="49197"/>
          <a:stretch/>
        </p:blipFill>
        <p:spPr>
          <a:xfrm>
            <a:off x="6557784" y="4618335"/>
            <a:ext cx="2370929" cy="21567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Freeform 10"/>
          <p:cNvSpPr>
            <a:spLocks/>
          </p:cNvSpPr>
          <p:nvPr/>
        </p:nvSpPr>
        <p:spPr bwMode="gray">
          <a:xfrm>
            <a:off x="8435047" y="4802392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9198121" y="1248138"/>
            <a:ext cx="11773" cy="5609862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80144" y="1378884"/>
            <a:ext cx="2680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4. Через несколько секунд деньги станут доступны получателю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" b="52742"/>
          <a:stretch/>
        </p:blipFill>
        <p:spPr>
          <a:xfrm>
            <a:off x="6513373" y="2487811"/>
            <a:ext cx="2450418" cy="198155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7" name="Freeform 10"/>
          <p:cNvSpPr>
            <a:spLocks/>
          </p:cNvSpPr>
          <p:nvPr/>
        </p:nvSpPr>
        <p:spPr bwMode="gray">
          <a:xfrm>
            <a:off x="8387873" y="3923224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2"/>
          <a:stretch/>
        </p:blipFill>
        <p:spPr>
          <a:xfrm>
            <a:off x="9477847" y="2042336"/>
            <a:ext cx="2474760" cy="21608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8" name="Freeform 10"/>
          <p:cNvSpPr>
            <a:spLocks/>
          </p:cNvSpPr>
          <p:nvPr/>
        </p:nvSpPr>
        <p:spPr bwMode="gray">
          <a:xfrm>
            <a:off x="11517167" y="3774258"/>
            <a:ext cx="336483" cy="392962"/>
          </a:xfrm>
          <a:custGeom>
            <a:avLst/>
            <a:gdLst>
              <a:gd name="T0" fmla="*/ 2544 w 352"/>
              <a:gd name="T1" fmla="*/ 335280 h 380"/>
              <a:gd name="T2" fmla="*/ 99201 w 352"/>
              <a:gd name="T3" fmla="*/ 482600 h 380"/>
              <a:gd name="T4" fmla="*/ 167878 w 352"/>
              <a:gd name="T5" fmla="*/ 480060 h 380"/>
              <a:gd name="T6" fmla="*/ 447675 w 352"/>
              <a:gd name="T7" fmla="*/ 33020 h 380"/>
              <a:gd name="T8" fmla="*/ 376454 w 352"/>
              <a:gd name="T9" fmla="*/ 17780 h 380"/>
              <a:gd name="T10" fmla="*/ 129724 w 352"/>
              <a:gd name="T11" fmla="*/ 386080 h 380"/>
              <a:gd name="T12" fmla="*/ 35611 w 352"/>
              <a:gd name="T13" fmla="*/ 307340 h 380"/>
              <a:gd name="T14" fmla="*/ 2544 w 352"/>
              <a:gd name="T15" fmla="*/ 3352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06C245"/>
          </a:solidFill>
          <a:ln w="9525" cap="flat" cmpd="sng">
            <a:solidFill>
              <a:srgbClr val="06C2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83" y="4073978"/>
            <a:ext cx="2373500" cy="2602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57784" y="3651148"/>
            <a:ext cx="7281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Иван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2" b="33181"/>
          <a:stretch/>
        </p:blipFill>
        <p:spPr>
          <a:xfrm>
            <a:off x="9477847" y="4292262"/>
            <a:ext cx="2510394" cy="24828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21381" y="5893186"/>
            <a:ext cx="728115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Иван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560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40308" y="451873"/>
            <a:ext cx="9651692" cy="448186"/>
          </a:xfrm>
        </p:spPr>
        <p:txBody>
          <a:bodyPr/>
          <a:lstStyle/>
          <a:p>
            <a:r>
              <a:rPr lang="ru-RU" sz="2200" dirty="0"/>
              <a:t>Проверка наличия счёта получателя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D995680-039F-4CAE-8116-27CEAF7BF625}"/>
              </a:ext>
            </a:extLst>
          </p:cNvPr>
          <p:cNvCxnSpPr/>
          <p:nvPr/>
        </p:nvCxnSpPr>
        <p:spPr>
          <a:xfrm>
            <a:off x="83672" y="-322256"/>
            <a:ext cx="266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9223726">
            <a:off x="10113720" y="787026"/>
            <a:ext cx="319658" cy="54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77" y="457917"/>
            <a:ext cx="1301829" cy="7346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323" y="1056836"/>
            <a:ext cx="11526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Уточнить наличие счёта физического лица в банке – участнике СБП, зная номер мобильного телефона, либо убедиться, что Ваш текущий счёт в этом банке доступен для пополнения через СБП, можно следующим способом: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4" y="2795617"/>
            <a:ext cx="3078279" cy="3312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56" y="2795617"/>
            <a:ext cx="3476152" cy="331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187" y="3651398"/>
            <a:ext cx="2236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ввода/выбора номера телефона, переходим в меню выбора банка, нажимаем на иконке нужной организации, после чего начнётся проверка реквизитов.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89135" y="3112788"/>
            <a:ext cx="22362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случае отсутствия в данной кредитной организации счёта, доступного для пополнения через СБП, об этом будет выведено соответствующее сообщение.</a:t>
            </a:r>
          </a:p>
          <a:p>
            <a:r>
              <a:rPr lang="ru-RU" sz="1400" dirty="0" smtClean="0"/>
              <a:t>В ином случае будут выведены имя, отчество и первая буква фамилии владельца счёта.</a:t>
            </a:r>
            <a:endParaRPr lang="ru-RU" sz="1400" dirty="0"/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845127" y="2008865"/>
            <a:ext cx="790368" cy="790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5467"/>
            <a:r>
              <a:rPr lang="ru-RU" sz="5333" dirty="0" smtClean="0">
                <a:solidFill>
                  <a:schemeClr val="bg1"/>
                </a:solidFill>
                <a:latin typeface="FontAwesome" pitchFamily="2" charset="0"/>
              </a:rPr>
              <a:t>1</a:t>
            </a:r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5" name="Sev01"/>
          <p:cNvSpPr>
            <a:spLocks noChangeAspect="1"/>
          </p:cNvSpPr>
          <p:nvPr/>
        </p:nvSpPr>
        <p:spPr>
          <a:xfrm>
            <a:off x="6732742" y="2008865"/>
            <a:ext cx="790368" cy="790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5467"/>
            <a:r>
              <a:rPr lang="ru-RU" sz="5333" dirty="0" smtClean="0">
                <a:solidFill>
                  <a:schemeClr val="bg1"/>
                </a:solidFill>
                <a:latin typeface="FontAwesome" pitchFamily="2" charset="0"/>
              </a:rPr>
              <a:t>2</a:t>
            </a:r>
            <a:endParaRPr lang="en-US" sz="5333" dirty="0">
              <a:solidFill>
                <a:schemeClr val="bg1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150" y="2481263"/>
            <a:ext cx="5176837" cy="874712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11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CE1305FBC345B43A1D76B347B67E755" ma:contentTypeVersion="0" ma:contentTypeDescription="Создание документа." ma:contentTypeScope="" ma:versionID="f8755a0525f954c17612cb97b8e570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3F5D2-A4F8-4EC7-B924-697E3F23D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9CCFE2-ACFF-4CFC-AF6B-08A6EBE9999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23B325-0B0D-4C05-9884-135B958DE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317</Words>
  <Application>Microsoft Office PowerPoint</Application>
  <PresentationFormat>Широкоэкранный</PresentationFormat>
  <Paragraphs>43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FontAwesome</vt:lpstr>
      <vt:lpstr>Тема Office</vt:lpstr>
      <vt:lpstr>Презентация PowerPoint</vt:lpstr>
      <vt:lpstr>Презентация PowerPoint</vt:lpstr>
      <vt:lpstr>Настройки мобильного приложения для использования СБП</vt:lpstr>
      <vt:lpstr>Как пользоваться</vt:lpstr>
      <vt:lpstr>Проверка наличия счёта получателя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Платонова Валентина Александровна</cp:lastModifiedBy>
  <cp:revision>367</cp:revision>
  <cp:lastPrinted>2019-10-31T06:50:28Z</cp:lastPrinted>
  <dcterms:created xsi:type="dcterms:W3CDTF">2018-11-05T17:34:13Z</dcterms:created>
  <dcterms:modified xsi:type="dcterms:W3CDTF">2021-08-24T09:02:38Z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0x010100ECE1305FBC345B43A1D76B347B67E755</vt:lpwstr>
  </property>
</Properties>
</file>