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15"/>
  </p:notesMasterIdLst>
  <p:handoutMasterIdLst>
    <p:handoutMasterId r:id="rId116"/>
  </p:handoutMasterIdLst>
  <p:sldIdLst>
    <p:sldId id="271" r:id="rId2"/>
    <p:sldId id="396" r:id="rId3"/>
    <p:sldId id="397" r:id="rId4"/>
    <p:sldId id="273" r:id="rId5"/>
    <p:sldId id="257" r:id="rId6"/>
    <p:sldId id="347" r:id="rId7"/>
    <p:sldId id="259" r:id="rId8"/>
    <p:sldId id="382" r:id="rId9"/>
    <p:sldId id="352" r:id="rId10"/>
    <p:sldId id="395" r:id="rId11"/>
    <p:sldId id="429" r:id="rId12"/>
    <p:sldId id="430" r:id="rId13"/>
    <p:sldId id="278" r:id="rId14"/>
    <p:sldId id="421" r:id="rId15"/>
    <p:sldId id="422" r:id="rId16"/>
    <p:sldId id="423" r:id="rId17"/>
    <p:sldId id="424" r:id="rId18"/>
    <p:sldId id="426" r:id="rId19"/>
    <p:sldId id="408" r:id="rId20"/>
    <p:sldId id="409" r:id="rId21"/>
    <p:sldId id="394" r:id="rId22"/>
    <p:sldId id="279" r:id="rId23"/>
    <p:sldId id="280" r:id="rId24"/>
    <p:sldId id="275" r:id="rId25"/>
    <p:sldId id="373" r:id="rId26"/>
    <p:sldId id="356" r:id="rId27"/>
    <p:sldId id="357" r:id="rId28"/>
    <p:sldId id="358" r:id="rId29"/>
    <p:sldId id="359" r:id="rId30"/>
    <p:sldId id="285" r:id="rId31"/>
    <p:sldId id="284" r:id="rId32"/>
    <p:sldId id="287" r:id="rId33"/>
    <p:sldId id="288" r:id="rId34"/>
    <p:sldId id="361" r:id="rId35"/>
    <p:sldId id="292" r:id="rId36"/>
    <p:sldId id="293" r:id="rId37"/>
    <p:sldId id="333" r:id="rId38"/>
    <p:sldId id="379" r:id="rId39"/>
    <p:sldId id="294" r:id="rId40"/>
    <p:sldId id="296" r:id="rId41"/>
    <p:sldId id="295" r:id="rId42"/>
    <p:sldId id="362" r:id="rId43"/>
    <p:sldId id="334" r:id="rId44"/>
    <p:sldId id="427" r:id="rId45"/>
    <p:sldId id="298" r:id="rId46"/>
    <p:sldId id="299" r:id="rId47"/>
    <p:sldId id="410" r:id="rId48"/>
    <p:sldId id="411" r:id="rId49"/>
    <p:sldId id="412" r:id="rId50"/>
    <p:sldId id="387" r:id="rId51"/>
    <p:sldId id="363" r:id="rId52"/>
    <p:sldId id="364" r:id="rId53"/>
    <p:sldId id="365" r:id="rId54"/>
    <p:sldId id="366" r:id="rId55"/>
    <p:sldId id="368" r:id="rId56"/>
    <p:sldId id="367" r:id="rId57"/>
    <p:sldId id="383" r:id="rId58"/>
    <p:sldId id="384" r:id="rId59"/>
    <p:sldId id="301" r:id="rId60"/>
    <p:sldId id="302" r:id="rId61"/>
    <p:sldId id="335" r:id="rId62"/>
    <p:sldId id="336" r:id="rId63"/>
    <p:sldId id="337" r:id="rId64"/>
    <p:sldId id="338" r:id="rId65"/>
    <p:sldId id="339" r:id="rId66"/>
    <p:sldId id="369" r:id="rId67"/>
    <p:sldId id="340" r:id="rId68"/>
    <p:sldId id="303" r:id="rId69"/>
    <p:sldId id="308" r:id="rId70"/>
    <p:sldId id="304" r:id="rId71"/>
    <p:sldId id="413" r:id="rId72"/>
    <p:sldId id="414" r:id="rId73"/>
    <p:sldId id="415" r:id="rId74"/>
    <p:sldId id="416" r:id="rId75"/>
    <p:sldId id="417" r:id="rId76"/>
    <p:sldId id="418" r:id="rId77"/>
    <p:sldId id="419" r:id="rId78"/>
    <p:sldId id="420" r:id="rId79"/>
    <p:sldId id="388" r:id="rId80"/>
    <p:sldId id="385" r:id="rId81"/>
    <p:sldId id="386" r:id="rId82"/>
    <p:sldId id="392" r:id="rId83"/>
    <p:sldId id="380" r:id="rId84"/>
    <p:sldId id="341" r:id="rId85"/>
    <p:sldId id="311" r:id="rId86"/>
    <p:sldId id="342" r:id="rId87"/>
    <p:sldId id="390" r:id="rId88"/>
    <p:sldId id="312" r:id="rId89"/>
    <p:sldId id="393" r:id="rId90"/>
    <p:sldId id="313" r:id="rId91"/>
    <p:sldId id="343" r:id="rId92"/>
    <p:sldId id="260" r:id="rId93"/>
    <p:sldId id="314" r:id="rId94"/>
    <p:sldId id="344" r:id="rId95"/>
    <p:sldId id="261" r:id="rId96"/>
    <p:sldId id="389" r:id="rId97"/>
    <p:sldId id="315" r:id="rId98"/>
    <p:sldId id="262" r:id="rId99"/>
    <p:sldId id="269" r:id="rId100"/>
    <p:sldId id="425" r:id="rId101"/>
    <p:sldId id="428" r:id="rId102"/>
    <p:sldId id="391" r:id="rId103"/>
    <p:sldId id="398" r:id="rId104"/>
    <p:sldId id="399" r:id="rId105"/>
    <p:sldId id="400" r:id="rId106"/>
    <p:sldId id="401" r:id="rId107"/>
    <p:sldId id="402" r:id="rId108"/>
    <p:sldId id="403" r:id="rId109"/>
    <p:sldId id="404" r:id="rId110"/>
    <p:sldId id="405" r:id="rId111"/>
    <p:sldId id="406" r:id="rId112"/>
    <p:sldId id="407" r:id="rId113"/>
    <p:sldId id="345" r:id="rId114"/>
  </p:sldIdLst>
  <p:sldSz cx="9144000" cy="6858000" type="screen4x3"/>
  <p:notesSz cx="6669088" cy="99187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08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889938" cy="495936"/>
          </a:xfrm>
          <a:prstGeom prst="rect">
            <a:avLst/>
          </a:prstGeom>
        </p:spPr>
        <p:txBody>
          <a:bodyPr vert="horz" lIns="90690" tIns="45345" rIns="90690" bIns="4534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10" y="2"/>
            <a:ext cx="2889938" cy="495936"/>
          </a:xfrm>
          <a:prstGeom prst="rect">
            <a:avLst/>
          </a:prstGeom>
        </p:spPr>
        <p:txBody>
          <a:bodyPr vert="horz" lIns="90690" tIns="45345" rIns="90690" bIns="45345" rtlCol="0"/>
          <a:lstStyle>
            <a:lvl1pPr algn="r">
              <a:defRPr sz="1200"/>
            </a:lvl1pPr>
          </a:lstStyle>
          <a:p>
            <a:fld id="{659E70AE-F5BF-4054-BFA5-1512EA4DCE95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21044"/>
            <a:ext cx="2889938" cy="495936"/>
          </a:xfrm>
          <a:prstGeom prst="rect">
            <a:avLst/>
          </a:prstGeom>
        </p:spPr>
        <p:txBody>
          <a:bodyPr vert="horz" lIns="90690" tIns="45345" rIns="90690" bIns="4534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10" y="9421044"/>
            <a:ext cx="2889938" cy="495936"/>
          </a:xfrm>
          <a:prstGeom prst="rect">
            <a:avLst/>
          </a:prstGeom>
        </p:spPr>
        <p:txBody>
          <a:bodyPr vert="horz" lIns="90690" tIns="45345" rIns="90690" bIns="45345" rtlCol="0" anchor="b"/>
          <a:lstStyle>
            <a:lvl1pPr algn="r">
              <a:defRPr sz="1200"/>
            </a:lvl1pPr>
          </a:lstStyle>
          <a:p>
            <a:fld id="{DF68D0D1-0FB3-4509-8DC3-4F3E826E6D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7176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889938" cy="495936"/>
          </a:xfrm>
          <a:prstGeom prst="rect">
            <a:avLst/>
          </a:prstGeom>
        </p:spPr>
        <p:txBody>
          <a:bodyPr vert="horz" lIns="90690" tIns="45345" rIns="90690" bIns="4534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10" y="2"/>
            <a:ext cx="2889938" cy="495936"/>
          </a:xfrm>
          <a:prstGeom prst="rect">
            <a:avLst/>
          </a:prstGeom>
        </p:spPr>
        <p:txBody>
          <a:bodyPr vert="horz" lIns="90690" tIns="45345" rIns="90690" bIns="45345" rtlCol="0"/>
          <a:lstStyle>
            <a:lvl1pPr algn="r">
              <a:defRPr sz="1200"/>
            </a:lvl1pPr>
          </a:lstStyle>
          <a:p>
            <a:fld id="{878B9C14-1310-492E-8D08-6C07D8C683B8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744538"/>
            <a:ext cx="4954588" cy="3717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90" tIns="45345" rIns="90690" bIns="4534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1385"/>
            <a:ext cx="5335270" cy="4463416"/>
          </a:xfrm>
          <a:prstGeom prst="rect">
            <a:avLst/>
          </a:prstGeom>
        </p:spPr>
        <p:txBody>
          <a:bodyPr vert="horz" lIns="90690" tIns="45345" rIns="90690" bIns="4534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1044"/>
            <a:ext cx="2889938" cy="495936"/>
          </a:xfrm>
          <a:prstGeom prst="rect">
            <a:avLst/>
          </a:prstGeom>
        </p:spPr>
        <p:txBody>
          <a:bodyPr vert="horz" lIns="90690" tIns="45345" rIns="90690" bIns="4534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10" y="9421044"/>
            <a:ext cx="2889938" cy="495936"/>
          </a:xfrm>
          <a:prstGeom prst="rect">
            <a:avLst/>
          </a:prstGeom>
        </p:spPr>
        <p:txBody>
          <a:bodyPr vert="horz" lIns="90690" tIns="45345" rIns="90690" bIns="45345" rtlCol="0" anchor="b"/>
          <a:lstStyle>
            <a:lvl1pPr algn="r">
              <a:defRPr sz="1200"/>
            </a:lvl1pPr>
          </a:lstStyle>
          <a:p>
            <a:fld id="{787CA8AB-273E-4A18-BA69-6561A32FD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381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CA8AB-273E-4A18-BA69-6561A32FD4C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446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00413" y="854075"/>
            <a:ext cx="3076575" cy="23082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1B9BE-FBC8-48F8-9E31-CFAAD387474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039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00413" y="854075"/>
            <a:ext cx="3076575" cy="23082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1B9BE-FBC8-48F8-9E31-CFAAD387474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934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00413" y="854075"/>
            <a:ext cx="3076575" cy="23082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1B9BE-FBC8-48F8-9E31-CFAAD3874743}" type="slidenum">
              <a:rPr lang="ru-RU" smtClean="0"/>
              <a:pPr/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649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00413" y="854075"/>
            <a:ext cx="3076575" cy="23082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1B9BE-FBC8-48F8-9E31-CFAAD3874743}" type="slidenum">
              <a:rPr lang="ru-RU" smtClean="0"/>
              <a:pPr/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680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00413" y="854075"/>
            <a:ext cx="3076575" cy="23082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1B9BE-FBC8-48F8-9E31-CFAAD3874743}" type="slidenum">
              <a:rPr lang="ru-RU" smtClean="0"/>
              <a:pPr/>
              <a:t>98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11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134A7-BA28-4A21-96E8-0BD2EAACF32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C0C3-A7CD-4B88-9F04-03B08AE3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179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134A7-BA28-4A21-96E8-0BD2EAACF32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C0C3-A7CD-4B88-9F04-03B08AE3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66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134A7-BA28-4A21-96E8-0BD2EAACF32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C0C3-A7CD-4B88-9F04-03B08AE3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649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134A7-BA28-4A21-96E8-0BD2EAACF32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C0C3-A7CD-4B88-9F04-03B08AE3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952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134A7-BA28-4A21-96E8-0BD2EAACF32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C0C3-A7CD-4B88-9F04-03B08AE3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336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134A7-BA28-4A21-96E8-0BD2EAACF32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C0C3-A7CD-4B88-9F04-03B08AE3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907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134A7-BA28-4A21-96E8-0BD2EAACF32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C0C3-A7CD-4B88-9F04-03B08AE3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209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134A7-BA28-4A21-96E8-0BD2EAACF32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C0C3-A7CD-4B88-9F04-03B08AE3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277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134A7-BA28-4A21-96E8-0BD2EAACF32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C0C3-A7CD-4B88-9F04-03B08AE3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618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134A7-BA28-4A21-96E8-0BD2EAACF32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C0C3-A7CD-4B88-9F04-03B08AE3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730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134A7-BA28-4A21-96E8-0BD2EAACF32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AC0C3-A7CD-4B88-9F04-03B08AE3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733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134A7-BA28-4A21-96E8-0BD2EAACF32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AC0C3-A7CD-4B88-9F04-03B08AE3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676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833D7219967861DAB75769EFFF01462A0DEFEDBA5E887E33C9123D4BCD81D13721090A835D241A19EAB223256884805D61B2A2D28DE025F7QB39I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consultantplus://offline/ref=833D7219967861DAB75769EFFF01462A0DEDEFB05D8E7E33C9123D4BCD81D1373309528F5D21051AE9A775742EQD30I" TargetMode="External"/><Relationship Id="rId2" Type="http://schemas.openxmlformats.org/officeDocument/2006/relationships/hyperlink" Target="consultantplus://offline/ref=833D7219967861DAB75769EFFF01462A0DECEFB35C877E33C9123D4BCD81D13721090A835D25191EECB223256884805D61B2A2D28DE025F7QB39I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4886F644FF84AD26303E00BC57BB88137A34D3E510DBD9E1FFA607A3DE09A6784DAA46354C742E2AFBFBAE27039ADEDEA174380A8EA3368Aj5b5J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lk.rosreestr.ru/eservices/real-estate-objects-online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6512CE6733ACBE3C069E02F8A8F08ACDC2EE0BD2CF58549E29F6D88630B93B11A5B38D5DACB3FAAE9BB0B260D4785147988DFFFA2F1E4DC8GBBAK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cbr.ru/vfs/registers/infr/list_OIS.xlsx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br.ru/vfs/registers/infr/list_invest_platform_op.xlsx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958166" cy="4608512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Семинар  </a:t>
            </a:r>
            <a:b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«Особенности представления сведений о доходах, расходах, об имуществе и обязательствах имущественного характера в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году (за отчетный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год) с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учетом изменений федерального законодательства»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5949280"/>
            <a:ext cx="7643866" cy="576064"/>
          </a:xfrm>
        </p:spPr>
        <p:txBody>
          <a:bodyPr>
            <a:normAutofit fontScale="70000" lnSpcReduction="20000"/>
          </a:bodyPr>
          <a:lstStyle/>
          <a:p>
            <a:endParaRPr lang="ru-RU" sz="1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3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Абакан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472" y="142852"/>
            <a:ext cx="4572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Министерство по делам юстиции и региональной безопасности Республики Хакасия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129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10146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период проведения специальной военной операции и до издания соответствующих нормативных правовых актов Российской Федерации не представляют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справку о доходах: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640960" cy="5256584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военнослужащие, </a:t>
            </a:r>
          </a:p>
          <a:p>
            <a:pPr marL="0" indent="0">
              <a:buNone/>
            </a:pP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• сотрудники органов внутренних дел Российской Федерации, </a:t>
            </a:r>
          </a:p>
          <a:p>
            <a:pPr marL="0" indent="0">
              <a:buNone/>
            </a:pP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• лица, проходящие службу в войсках национальной гвардии Российской Федерации и имеющие специальные звания полиции, </a:t>
            </a:r>
          </a:p>
          <a:p>
            <a:pPr marL="0" indent="0">
              <a:buNone/>
            </a:pP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• сотрудники уголовно-исполнительной системы Российской Федерации и Следственного комитета Российской Федерации </a:t>
            </a:r>
          </a:p>
          <a:p>
            <a:pPr marL="0" indent="0">
              <a:buNone/>
            </a:pPr>
            <a:endParaRPr lang="ru-RU" sz="45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4500" b="1" dirty="0" smtClean="0">
                <a:latin typeface="Times New Roman" pitchFamily="18" charset="0"/>
                <a:cs typeface="Times New Roman" pitchFamily="18" charset="0"/>
              </a:rPr>
              <a:t>если</a:t>
            </a:r>
            <a:r>
              <a:rPr lang="ru-RU" sz="45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 такие военнослужащие, сотрудники и лица </a:t>
            </a:r>
            <a:r>
              <a:rPr lang="ru-RU" sz="4500" b="1" dirty="0">
                <a:latin typeface="Times New Roman" pitchFamily="18" charset="0"/>
                <a:cs typeface="Times New Roman" pitchFamily="18" charset="0"/>
              </a:rPr>
              <a:t>принимают или принимали участие в специальной военной операции или непосредственно выполняют или выполняли задачи,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 связанные с ее проведением, на территориях Донецкой Народной Республики, Луганской Народной Республики, Запорожской области, Херсонской области и Украины </a:t>
            </a:r>
            <a:endParaRPr lang="ru-RU" sz="45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5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500" b="1" dirty="0">
                <a:latin typeface="Times New Roman" pitchFamily="18" charset="0"/>
                <a:cs typeface="Times New Roman" pitchFamily="18" charset="0"/>
              </a:rPr>
              <a:t>вне зависимости от продолжительности и периода участия (выполнения задач)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>
              <a:buNone/>
            </a:pPr>
            <a:endParaRPr lang="ru-RU" sz="45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Инструктивно-методическими </a:t>
            </a:r>
            <a:r>
              <a:rPr lang="ru-RU" sz="4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материалами по вопросам реализации </a:t>
            </a:r>
            <a:endParaRPr lang="ru-RU" sz="45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Указа </a:t>
            </a:r>
            <a:r>
              <a:rPr lang="ru-RU" sz="4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Президента Российской Федерации от 29 декабря 2022 г. </a:t>
            </a:r>
            <a:r>
              <a:rPr lang="ru-RU" sz="4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4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968 </a:t>
            </a:r>
            <a:r>
              <a:rPr lang="ru-RU" sz="4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«Об </a:t>
            </a:r>
            <a:r>
              <a:rPr lang="ru-RU" sz="4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особенностях исполнения обязанностей, соблюдения ограничений и запретов в области противодействия коррупции некоторыми категориями граждан в период проведения специальной военной </a:t>
            </a:r>
            <a:r>
              <a:rPr lang="ru-RU" sz="4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операции»</a:t>
            </a:r>
            <a:r>
              <a:rPr lang="ru-RU" sz="4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320868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Autofit/>
          </a:bodyPr>
          <a:lstStyle/>
          <a:p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Уведомление о </a:t>
            </a:r>
            <a:r>
              <a:rPr lang="ru-RU" sz="1500" b="1" dirty="0" err="1" smtClean="0">
                <a:latin typeface="Times New Roman" pitchFamily="18" charset="0"/>
                <a:cs typeface="Times New Roman" pitchFamily="18" charset="0"/>
              </a:rPr>
              <a:t>несовершении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в течение отчетного периода сделок,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предусмотренных частью 1 статьи 3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Федерального закона от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03.12.2012 №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230-ФЗ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«О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контроле за соответствием расходов лиц, замещающих государственные должности, и иных лиц их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доходам» 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712968" cy="5760640"/>
          </a:xfrm>
        </p:spPr>
        <p:txBody>
          <a:bodyPr>
            <a:normAutofit fontScale="25000" lnSpcReduction="20000"/>
          </a:bodyPr>
          <a:lstStyle/>
          <a:p>
            <a:pPr marL="0" indent="0" algn="r">
              <a:buNone/>
            </a:pPr>
            <a:r>
              <a:rPr lang="ru-RU" b="1" dirty="0"/>
              <a:t>(Форма) </a:t>
            </a:r>
          </a:p>
          <a:p>
            <a:pPr marL="0" indent="0">
              <a:buNone/>
            </a:pPr>
            <a:r>
              <a:rPr lang="ru-RU" dirty="0"/>
              <a:t>  </a:t>
            </a:r>
          </a:p>
          <a:p>
            <a:pPr marL="0" indent="0" algn="r">
              <a:buNone/>
            </a:pP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Главе Республики Хакасия - Председателю Правительства Республики Хакасия  </a:t>
            </a:r>
            <a:endParaRPr lang="ru-RU" sz="4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_________________________________________________ </a:t>
            </a:r>
          </a:p>
          <a:p>
            <a:pPr marL="0" indent="0" algn="r">
              <a:buNone/>
            </a:pP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__________________________________________________ </a:t>
            </a:r>
          </a:p>
          <a:p>
            <a:pPr marL="0" indent="0" algn="r">
              <a:buNone/>
            </a:pP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Ф.И.О</a:t>
            </a:r>
            <a:r>
              <a:rPr lang="ru-RU" sz="4600" b="1" dirty="0">
                <a:latin typeface="Times New Roman" pitchFamily="18" charset="0"/>
                <a:cs typeface="Times New Roman" pitchFamily="18" charset="0"/>
              </a:rPr>
              <a:t>., дата рождения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, серия и номер паспорта, </a:t>
            </a:r>
            <a:endParaRPr lang="ru-RU" sz="4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выдачи и орган, выдавший паспорт, адрес </a:t>
            </a:r>
            <a:endParaRPr lang="ru-RU" sz="4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места 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регистрации и фактического проживания, </a:t>
            </a:r>
            <a:endParaRPr lang="ru-RU" sz="4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полное 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наименование замещаемой муниципальной должности)  </a:t>
            </a:r>
            <a:endParaRPr lang="ru-RU" sz="4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4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600" b="1" dirty="0" smtClean="0">
                <a:latin typeface="Times New Roman" pitchFamily="18" charset="0"/>
                <a:cs typeface="Times New Roman" pitchFamily="18" charset="0"/>
              </a:rPr>
              <a:t>УВЕДОМЛЕНИЕ</a:t>
            </a:r>
            <a:r>
              <a:rPr lang="ru-RU" sz="4600" b="1" dirty="0">
                <a:latin typeface="Times New Roman" pitchFamily="18" charset="0"/>
                <a:cs typeface="Times New Roman" pitchFamily="18" charset="0"/>
              </a:rPr>
              <a:t>  </a:t>
            </a:r>
            <a:endParaRPr lang="ru-RU" sz="4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4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	В 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соответствии </a:t>
            </a: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с частью 4</a:t>
            </a:r>
            <a:r>
              <a:rPr lang="ru-RU" sz="4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 статьи 12</a:t>
            </a:r>
            <a:r>
              <a:rPr lang="ru-RU" sz="46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Федерального закона от 25декабря 2008 года </a:t>
            </a: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273-ФЗ </a:t>
            </a: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«О 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противодействии </a:t>
            </a: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коррупции» 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сообщаю, </a:t>
            </a: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что мной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, моими супругой (супругом) </a:t>
            </a: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______________________________________________________________________________________________________________________________, </a:t>
            </a:r>
          </a:p>
          <a:p>
            <a:pPr marL="0" indent="0">
              <a:buNone/>
            </a:pP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Ф.И.О., </a:t>
            </a:r>
            <a:r>
              <a:rPr lang="ru-RU" sz="4600" b="1" dirty="0"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, серия и номер паспорта, дата выдачи и орган, выдавший паспорт, адрес места регистрации и фактического проживания</a:t>
            </a: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, основное 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место работы (службы), занимаемая (замещаемая) должность, в случае отсутствия основного места работы (службы) - род занятий) несовершеннолетним ребенком (</a:t>
            </a: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несовершеннолетними детьми) 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Ф.И.О., </a:t>
            </a:r>
            <a:r>
              <a:rPr lang="ru-RU" sz="4600" b="1" dirty="0"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, серия и номер паспорта или свидетельства о рождении (при отсутствии паспорта), дата выдачи и орган, выдавший документ, адрес места регистрации и фактического проживания, основное место работы, занимаемая должность, в случае отсутствия основного места работы - род занятий) </a:t>
            </a:r>
            <a:endParaRPr lang="ru-RU" sz="4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4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течение _________ года сделки, </a:t>
            </a: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предусмотренные частью 1 статьи 3 Федерального 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закона от 3 декабря 2012 года </a:t>
            </a: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230-ФЗ </a:t>
            </a: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«О 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контроле </a:t>
            </a: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за соответствием 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расходов лиц, замещающих государственные должности, и </a:t>
            </a: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иных лиц 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их </a:t>
            </a: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доходам», 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не совершались. </a:t>
            </a:r>
            <a:endParaRPr lang="ru-RU" sz="4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Достоверность 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указанной в уведомлении информации подтверждаю</a:t>
            </a: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 </a:t>
            </a:r>
          </a:p>
          <a:p>
            <a:pPr marL="0" indent="0">
              <a:buNone/>
            </a:pP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дата, Ф.И.О. и подпись лица, </a:t>
            </a:r>
            <a:r>
              <a:rPr lang="ru-RU" sz="4600" b="1" dirty="0">
                <a:latin typeface="Times New Roman" pitchFamily="18" charset="0"/>
                <a:cs typeface="Times New Roman" pitchFamily="18" charset="0"/>
              </a:rPr>
              <a:t>представившего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 уведомление</a:t>
            </a: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 </a:t>
            </a:r>
          </a:p>
          <a:p>
            <a:pPr marL="0" indent="0">
              <a:buNone/>
            </a:pP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дата, Ф.И.О. и подпись лица, </a:t>
            </a:r>
            <a:r>
              <a:rPr lang="ru-RU" sz="4600" b="1" dirty="0">
                <a:latin typeface="Times New Roman" pitchFamily="18" charset="0"/>
                <a:cs typeface="Times New Roman" pitchFamily="18" charset="0"/>
              </a:rPr>
              <a:t>принявшего</a:t>
            </a: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 уведомление)</a:t>
            </a:r>
          </a:p>
        </p:txBody>
      </p:sp>
    </p:spTree>
    <p:extLst>
      <p:ext uri="{BB962C8B-B14F-4D97-AF65-F5344CB8AC3E}">
        <p14:creationId xmlns:p14="http://schemas.microsoft.com/office/powerpoint/2010/main" val="101850785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/>
          </a:bodyPr>
          <a:lstStyle/>
          <a:p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Министерство по делам юстиции и региональной безопасности Республики Хакасия</a:t>
            </a:r>
            <a:br>
              <a:rPr lang="ru-RU" sz="25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Отдел по профилактике коррупционных и иных правонарушений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46449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Почтовый адрес:</a:t>
            </a: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655017, Республика Хакасия, г. Абакан</a:t>
            </a:r>
          </a:p>
          <a:p>
            <a:pPr marL="0" indent="0"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Щетинкина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18</a:t>
            </a:r>
          </a:p>
          <a:p>
            <a:pPr marL="0" indent="0"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Нарочно:</a:t>
            </a: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ул.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Щетинкина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18, 5 этаж, кабинет 505)</a:t>
            </a:r>
          </a:p>
          <a:p>
            <a:pPr marL="0" indent="0"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Телефоны: </a:t>
            </a:r>
          </a:p>
          <a:p>
            <a:pPr algn="ctr"/>
            <a:r>
              <a:rPr lang="ru-RU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299-115</a:t>
            </a:r>
          </a:p>
          <a:p>
            <a:pPr algn="ctr"/>
            <a:r>
              <a:rPr lang="ru-RU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299-936</a:t>
            </a:r>
          </a:p>
          <a:p>
            <a:pPr algn="ctr"/>
            <a:r>
              <a:rPr lang="ru-RU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299-912</a:t>
            </a:r>
            <a:endParaRPr lang="ru-RU" sz="4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22290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Обзор правоприменительной практики             в части невозможности представить            по объективным и уважительным причинам сведения </a:t>
            </a:r>
            <a:r>
              <a:rPr lang="ru-RU" sz="3000" b="1" i="1" dirty="0">
                <a:latin typeface="Times New Roman" pitchFamily="18" charset="0"/>
                <a:cs typeface="Times New Roman" pitchFamily="18" charset="0"/>
              </a:rPr>
              <a:t>о доходах, расходах, об имуществе </a:t>
            </a:r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     и </a:t>
            </a:r>
            <a:r>
              <a:rPr lang="ru-RU" sz="3000" b="1" i="1" dirty="0">
                <a:latin typeface="Times New Roman" pitchFamily="18" charset="0"/>
                <a:cs typeface="Times New Roman" pitchFamily="18" charset="0"/>
              </a:rPr>
              <a:t>обязательствах имущественного </a:t>
            </a:r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характера своих супруги (супруга) и несовершеннолетних детей</a:t>
            </a:r>
            <a:endParaRPr lang="ru-RU" sz="3000" b="1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 algn="r">
              <a:spcBef>
                <a:spcPts val="0"/>
              </a:spcBef>
              <a:buNone/>
            </a:pP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Марьясов Данил Николаевич,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оветник отдела по профилактике коррупционных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 иных правонарушений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Министерства по делам юстиции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 региональной безопасности 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Республики Хакасия</a:t>
            </a:r>
          </a:p>
        </p:txBody>
      </p:sp>
    </p:spTree>
    <p:extLst>
      <p:ext uri="{BB962C8B-B14F-4D97-AF65-F5344CB8AC3E}">
        <p14:creationId xmlns:p14="http://schemas.microsoft.com/office/powerpoint/2010/main" val="193872235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Каждый случай непредставления по объективным причинам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сведений о доходах своих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супруги (супруга) и (или) несовершеннолетних детей подлежит рассмотрению 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комиссии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 соблюдению требований к служебному поведению и урегулированию конфликта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интересов!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09673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Алгоритм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действий при невозможности по объективным</a:t>
            </a:r>
            <a:br>
              <a:rPr lang="ru-RU" sz="2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причинам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представить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сведения о доходах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4744"/>
            <a:ext cx="8712968" cy="5400600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служащему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следует обратиться с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заявлением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подразделение кадровой службы </a:t>
            </a:r>
          </a:p>
          <a:p>
            <a:pPr>
              <a:buFont typeface="Wingdings" pitchFamily="2" charset="2"/>
              <a:buChar char="Ø"/>
            </a:pP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заявление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направляется до истечения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срока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установленного для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представления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служащим сведений о доходах</a:t>
            </a:r>
          </a:p>
          <a:p>
            <a:pPr>
              <a:buFont typeface="Wingdings" pitchFamily="2" charset="2"/>
              <a:buChar char="Ø"/>
            </a:pP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прикладывает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заявлению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копии подтверждающих документов и иные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материалы</a:t>
            </a:r>
          </a:p>
          <a:p>
            <a:pPr>
              <a:buFont typeface="Wingdings" pitchFamily="2" charset="2"/>
              <a:buChar char="Ø"/>
            </a:pP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для служащих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право направить заявление о невозможности представить сведения о своих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доходах законодательством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Российской Федерации не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предусмотрено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900" dirty="0">
                <a:latin typeface="Times New Roman" pitchFamily="18" charset="0"/>
                <a:cs typeface="Times New Roman" pitchFamily="18" charset="0"/>
              </a:rPr>
            </a:b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для граждан право направить заявление законодательством Российской Федерации не предусмотрено</a:t>
            </a:r>
            <a:br>
              <a:rPr lang="ru-RU" sz="2900" dirty="0" smtClean="0">
                <a:latin typeface="Times New Roman" pitchFamily="18" charset="0"/>
                <a:cs typeface="Times New Roman" pitchFamily="18" charset="0"/>
              </a:rPr>
            </a:br>
            <a:endParaRPr lang="ru-RU" sz="29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подготовка мотивированного заключения по результатам рассмотрения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заявления,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направление запросов для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рассмотрения заявления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требуется, </a:t>
            </a:r>
            <a:r>
              <a:rPr lang="ru-RU" sz="2900" u="sng" dirty="0" smtClean="0">
                <a:latin typeface="Times New Roman" pitchFamily="18" charset="0"/>
                <a:cs typeface="Times New Roman" pitchFamily="18" charset="0"/>
              </a:rPr>
              <a:t>но допускается!</a:t>
            </a:r>
          </a:p>
          <a:p>
            <a:pPr>
              <a:buFont typeface="Wingdings" pitchFamily="2" charset="2"/>
              <a:buChar char="Ø"/>
            </a:pPr>
            <a:endParaRPr lang="ru-RU" sz="2900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«скриншоты»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переписок из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мессенджеров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и социальных сетей, распечатки телефонных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звонков требуют дополнительного изучения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900" dirty="0">
                <a:latin typeface="Times New Roman" pitchFamily="18" charset="0"/>
                <a:cs typeface="Times New Roman" pitchFamily="18" charset="0"/>
              </a:rPr>
            </a:br>
            <a:endParaRPr lang="ru-RU" sz="29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48438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Методических рекомендаций по организации работы комиссий по соблюдению требований к служебному поведению федеральных государственных служащих и урегулированию конфликта интересов (аттестационных комиссий) в федеральных государственных органах, одобренных президиумом Совета при Президенте Российской Федерации по противодействию коррупции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протокол от 13 апреля 2011 г. N 24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772750"/>
              </p:ext>
            </p:extLst>
          </p:nvPr>
        </p:nvGraphicFramePr>
        <p:xfrm>
          <a:off x="827584" y="2492896"/>
          <a:ext cx="7632848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424"/>
                <a:gridCol w="3816424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Объективная причина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это причина, которая существует независимо от воли служащего (работника).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u="sng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например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служащий (работник) длительное время не располагает сведениями о местонахождении супруги (супруга) и у него отсутствуют возможности для получения такой информации 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Уважительная причина - это причина, которая обоснованно препятствовала государственному служащему представить необходимые сведения </a:t>
                      </a:r>
                    </a:p>
                    <a:p>
                      <a:r>
                        <a:rPr lang="ru-RU" b="1" u="sng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например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болезнь, командировка и т.п.</a:t>
                      </a:r>
                      <a:br>
                        <a:rPr lang="ru-RU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401347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 итогам рассмотрения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заявления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комиссия может принять одно из следующих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решений: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506916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признать, что причина непредставления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служащим сведений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своих супруги (супруга) и (или) несовершеннолетних детей является объективной и уважительной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б) признать, что причина непредставления служащим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сведений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своих супруги (супруга) и (или) несовершеннолетних детей не является уважительной. В этом случае комиссия рекомендует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служащему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принять меры по представлению указанных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сведений;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в) признать, что причина непредставления служащим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сведений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своих супруги (супруга) и несовершеннолетних детей необъективна и является способом уклонения от представления указанных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сведений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В случае принятия последнего решения комиссия рекомендует руководителю органа публичной власти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применить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служащему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конкретную меру ответственности.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68683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Причины, которые признавались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Комиссией объективными и уважительными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853136"/>
          </a:xfrm>
        </p:spPr>
        <p:txBody>
          <a:bodyPr>
            <a:normAutofit fontScale="92500"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нахождение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в ссоре супругов, которые не поддерживают связь и не планируют развод,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случае, если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служащим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предоставлялись следующие копии документов и материалы:</a:t>
            </a:r>
            <a:br>
              <a:rPr lang="ru-RU" i="1" dirty="0">
                <a:latin typeface="Times New Roman" pitchFamily="18" charset="0"/>
                <a:cs typeface="Times New Roman" pitchFamily="18" charset="0"/>
              </a:rPr>
            </a:b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выписка из домовой книги, свидетельствующая о раздельном проживании супругов и несовершеннолетних детей;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копия заказного письма с уведомлением, а в случае возврата такого письма служащему (работнику), как правило, прилагалась копия обеих сторон бланка извещения Ф. 22.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925941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5"/>
            <a:ext cx="8229600" cy="5184576"/>
          </a:xfrm>
        </p:spPr>
        <p:txBody>
          <a:bodyPr>
            <a:normAutofit fontScale="92500" lnSpcReduction="10000"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нахождение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в бракоразводном процессе, а также планирование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развода, при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предоставлении таких копий документов как:</a:t>
            </a:r>
            <a:br>
              <a:rPr lang="ru-RU" i="1" dirty="0">
                <a:latin typeface="Times New Roman" pitchFamily="18" charset="0"/>
                <a:cs typeface="Times New Roman" pitchFamily="18" charset="0"/>
              </a:rPr>
            </a:b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копия заявления о расторжении брака, поданного в органы ЗАГС, с отметкой о его принятии;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копия искового заявления о расторжении брака, поданного в суд, с отметкой о его принятии;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копия определения о принятии искового заявления о расторжении брака;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копия определения о назначении дела к судебному разбирательству;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копия повестки в суд.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036275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 fontScale="70000" lnSpcReduction="20000"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проживание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несовершеннолетнего ребенка с бывшей супругой (бывшим супругом, иным третьим лицом, под опекой которого находится несовершеннолетний ребенок), при этом бывшие супруги проживают раздельно и контакт не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поддерживают, при представлении следующий копий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документов и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материалов: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>
                <a:latin typeface="Times New Roman" pitchFamily="18" charset="0"/>
                <a:cs typeface="Times New Roman" pitchFamily="18" charset="0"/>
              </a:rPr>
            </a:b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/>
              <a:t>	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копия решения суда, определяющее место жительства несовершеннолетнего ребенка;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копия свидетельства о расторжении брака;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выписка из домовой книги, свидетельствующая о раздельном проживании супругов и несовершеннолетних детей;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решение о назначении опекуном третьего лица над несовершеннолетним ребенком, без лишения родительских прав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служащего;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копия письма, направленного заказным письмом с уведомлением, а также возвращенное письмо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служащему.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564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Лица, призванные на военную службу по мобилизации или заключившие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контракт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 прохождении военной службы либо контракт о добровольном содействии в выполнении задач, возложенных на Вооруженные Силы Российской Федерации,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сведения о доходах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не представляют.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154178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04664"/>
            <a:ext cx="8712968" cy="6264696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смерть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супруги (супруга) и несовершеннолетних детей или объявление судом их умершими в период декларационной кампании при предоставлении копии свидетельства о смерти или копии медицинского свидетельства, а также копии соответствующего решения суда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пропажа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супруги (супруга) и несовершеннолетних детей (в этом случае в комиссию предоставлялись копии заявлений о пропаже человека или о розыске человека, поданные в органы МВД России, с отметкой об их принятии к рассмотрению);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признание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судом безвестно отсутствующими супруги (супруга) и (или) несовершеннолетних детей при предоставлении служащим (работником) копии судебного решения;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избрание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меры пресечения в виде домашнего ареста или заключения под стражу супруги (супруга), подтверждаемые копиями решения суда и (или) постановлением о продлении срока содержания под стражей, справкой из следственного изолятора или исправительных учреждений;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нахождение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супруги (супруга) на длительном стационарном лечении, подтверждаемое копиями медицинских заключений, больничными листами и медицинскими справками;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супруги (супруга) в длительных командировках, объективно и уважительно препятствующих представлению Сведений;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непредставление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Сведений своих супруги (супруга) в силу законодательства Российской Федерации о государственной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тайне,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подтверждаемое, например, справкой из военной части об отнесении запрашиваемой информации к государственной тайне.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808755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Причины, которые признавались комиссией неуважительными или необъективными и являющимися способом уклонения от представления таких сведений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47260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1. Нахождение в ссоре супругов, которые не поддерживают связь и не планируют развод, признавалось необъективной и неуважительной причиной непредставления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служащим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Сведений своих супруги (супруга) и несовершеннолетних детей в случае, если служащим было подано Заявление без предоставления подтверждающих копий документов и материалов.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2. Нахождение в бракоразводном процессе, а также планирование развода признавалось необъективной и неуважительной причиной при предоставлении копий документов без отметок об их принятии уполномоченным органом (копия заявления о расторжении брака, поданного в органы ЗАГС, копия искового заявления о расторжении брака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3. Иные случаи представления Заявления без копий подтверждающих документов и материалов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4. Нахождение в отпуске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5. Непредставление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служащим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Сведений своих супруги (супруга) в силу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адвокатской, коммерческой тайны.</a:t>
            </a: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Непредставление служащим (работником) Сведений своих супруги (супруга) в силу брачного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договора</a:t>
            </a:r>
            <a:endParaRPr lang="ru-RU" dirty="0"/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090241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«Обзор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правоприменительной практики в части невозможности представить по объективным и уважительным причинам сведения о доходах, расходах, об имуществе и обязательствах имущественного характера своих супруги (супруга) и несовершеннолетних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детей»,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разработанный Минтрудом России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(размещен на сайте Минтруда России и в Консультант+).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392950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469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Ежегодно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не позднее дня окончания декларационной кампании, направлять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информацию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 наличии оснований для непредставления сведений и документы, подтверждающие наличие таких оснований, 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по форме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приведенной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приложениях № 1 и 2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 инструктивно-методическим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материалам.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1697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0486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увольнении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служащего (работника)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период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1 января по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апреля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представление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сведений не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требуется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!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4520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Депутат муниципального образования, осуществляющий свои полномочия на непостоянной основе, и замещающий иную должность, представляет одну справку, но на титульном листе указывает обе замещаемые должности и основное место работы или род занятий</a:t>
            </a: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например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u="sng" dirty="0">
                <a:latin typeface="Times New Roman" pitchFamily="18" charset="0"/>
                <a:cs typeface="Times New Roman" pitchFamily="18" charset="0"/>
              </a:rPr>
              <a:t>депутат Совета депутатов Калининского сельсовета,  индивидуальный предприниматель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4383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08112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При невозможности представить сведения в отношении члена семьи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525658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     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необходимо обратиться с заявлением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Лицо, замещающее государственную должность Республики Хакасия;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Лицо, замещающее муниципальную должность в Республике Хакасия – </a:t>
            </a:r>
          </a:p>
          <a:p>
            <a:pPr marL="0" indent="0" algn="ctr">
              <a:buNone/>
            </a:pPr>
            <a:r>
              <a:rPr lang="ru-RU" sz="2000" i="1" u="sng" dirty="0" smtClean="0">
                <a:latin typeface="Times New Roman" pitchFamily="18" charset="0"/>
                <a:cs typeface="Times New Roman" pitchFamily="18" charset="0"/>
              </a:rPr>
              <a:t>Главе Республики Хакасия – Председателю Правительства </a:t>
            </a:r>
          </a:p>
          <a:p>
            <a:pPr marL="0" indent="0" algn="ctr">
              <a:buNone/>
            </a:pPr>
            <a:r>
              <a:rPr lang="ru-RU" sz="2000" i="1" u="sng" dirty="0" smtClean="0">
                <a:latin typeface="Times New Roman" pitchFamily="18" charset="0"/>
                <a:cs typeface="Times New Roman" pitchFamily="18" charset="0"/>
              </a:rPr>
              <a:t>Республики Хакасия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Государственный (муниципальный) служащий – </a:t>
            </a:r>
          </a:p>
          <a:p>
            <a:pPr marL="0" indent="0" algn="ctr">
              <a:buNone/>
            </a:pPr>
            <a:r>
              <a:rPr lang="ru-RU" sz="2000" i="1" u="sng" dirty="0" smtClean="0">
                <a:latin typeface="Times New Roman" pitchFamily="18" charset="0"/>
                <a:cs typeface="Times New Roman" pitchFamily="18" charset="0"/>
              </a:rPr>
              <a:t>в Комиссию по соблюдению требований к служебному поведению служащих и урегулированию конфликта интересов</a:t>
            </a:r>
          </a:p>
          <a:p>
            <a:pPr marL="0" indent="0">
              <a:buNone/>
            </a:pPr>
            <a:endParaRPr lang="ru-RU" sz="1000" i="1" u="sng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Заявление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 наличии длящихся обстоятельств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подается ежегодно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При этом подача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заявления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 предполагает необходимость представления имеющихся в распоряжении служащего (работника)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сведений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(частичных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сведений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отношении супруги (супруга) и несовершеннолетних детей). 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Заявление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должно быть направлено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до истечения срока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установленного для представления служащим (работником)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сведений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buNone/>
            </a:pPr>
            <a:endParaRPr lang="ru-RU" sz="2000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234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Лицо, замещающее муниципальную должность в Республике Хакасия, в случае невозможности представления по объективным причинам сведений о доходах, расходах, об имуществе и обязательствах имущественного характера своих супруги (супруга) и несовершеннолетних детей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не позднее 30 апреля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направляет на имя Главы Республики Хакасия – Председателя Правительства Республики Хакасия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письменное заявление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 указанием причин невозможности представления таких сведений по установленной форме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через уполномоченный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Правительством Республики Хакасия исполнительный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орган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государственной власти Республики Хакасия, осуществляющий полномочия органа Республики Хакасия по профилактике коррупционных и иных правонарушений.</a:t>
            </a:r>
          </a:p>
          <a:p>
            <a:pPr marL="0" indent="0"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Отдел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 профилактике коррупционных и иных правонарушений Министерства по делам юстиции и региональной безопасности Республики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Хакасия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655017, г. Абакан, ул.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Щетинкина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18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2724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32048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Форма</a:t>
            </a:r>
            <a:r>
              <a:rPr lang="ru-RU" sz="2000" dirty="0" smtClean="0"/>
              <a:t> 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76672"/>
            <a:ext cx="8640960" cy="6264696"/>
          </a:xfrm>
        </p:spPr>
        <p:txBody>
          <a:bodyPr>
            <a:normAutofit fontScale="25000" lnSpcReduction="20000"/>
          </a:bodyPr>
          <a:lstStyle/>
          <a:p>
            <a:r>
              <a:rPr lang="ru-RU" dirty="0"/>
              <a:t>  </a:t>
            </a:r>
          </a:p>
          <a:p>
            <a:pPr marL="0" indent="0" algn="r">
              <a:buNone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Главе Республики Хакасия - Председателю 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Правительства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Республики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Хакасия</a:t>
            </a:r>
          </a:p>
          <a:p>
            <a:pPr marL="0" indent="0" algn="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___________________________________ 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фамилия, имя, отчество) 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________________________________ 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___________________________________ </a:t>
            </a:r>
          </a:p>
          <a:p>
            <a:pPr marL="0" indent="0" algn="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фамилия, имя, отчество, замещаемая должность, 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контактный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телефон, почтовый адрес и 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адрес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электронной почты заявителя)  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Заявление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о невозможности представления по объективным причинам сведений о доходах, расходах, об имуществе и обязательствах имущественного характера своих супруги (супруга) и несовершеннолетних детей  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Сообщаю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о невозможности представить сведения о доходах, расходах,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об имуществе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и обязательствах имущественного характера своих супруги (супруга)и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несовершеннолетних детей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 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фамилия, имя, отчество (при наличии), дата рождения)___________________________________________________________________________за отчетный период _______ г. по следующим объективным причинам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: _____________________________________________________________________________________________________________________________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(указываются причины невозможности представления сведений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)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 </a:t>
            </a:r>
          </a:p>
          <a:p>
            <a:pPr marL="0" indent="0" algn="just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Информирую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о предпринятых мной мерах по получению сведений о доходах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, расходах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, об имуществе и обязательствах имущественного характера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своих супруги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(супруга) и несовершеннолетних детей ____________________________________________________________________________________________________________________________________________________________________________________ 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Прошу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признать причину непредставления сведений о доходах, расходах,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об имуществе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и обязательствах имущественного характера своих супруги (супруга)и несовершеннолетних детей объективной. 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Приложение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к заявлению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just">
              <a:buAutoNum type="arabicPeriod"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________________________________________________________________________</a:t>
            </a:r>
          </a:p>
          <a:p>
            <a:pPr marL="514350" indent="-514350" algn="just">
              <a:buAutoNum type="arabicPeriod"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________________________________________________________________________ </a:t>
            </a:r>
          </a:p>
          <a:p>
            <a:pPr marL="0" indent="0" algn="just">
              <a:buNone/>
            </a:pP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 _________________________________________ "____" _____________ 20____ г. 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подпись) (расшифровка подписи) Дата регистрации заявления "____" __________ 20____ г. 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Регистрационный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номер в журнале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регистрации заявлений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лиц, замещающих 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муниципальные должности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в Республике Хакасия, о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невозможности представления </a:t>
            </a:r>
          </a:p>
          <a:p>
            <a:pPr marL="0" indent="0" algn="just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объективным причинам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сведений о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доходах, расходах, об имуществе 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и обязательствах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имущественного характера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своих супруги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(супруга) 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несовершеннолетних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детей </a:t>
            </a:r>
          </a:p>
          <a:p>
            <a:pPr marL="0" indent="0" algn="just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_______________________________________________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_____________________________________________________________ </a:t>
            </a:r>
          </a:p>
          <a:p>
            <a:pPr marL="0" indent="0" algn="just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подпись)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( наименование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должности, инициалы, фамилия лица, зарегистрировавшего заявление)</a:t>
            </a:r>
          </a:p>
        </p:txBody>
      </p:sp>
    </p:spTree>
    <p:extLst>
      <p:ext uri="{BB962C8B-B14F-4D97-AF65-F5344CB8AC3E}">
        <p14:creationId xmlns:p14="http://schemas.microsoft.com/office/powerpoint/2010/main" val="3538780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Обзор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правоприменительной практики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части невозможности представить по объективным и уважительным причинам сведения о доходах, расходах, об имуществе и обязательствах имущественного характера своих супруги (супруга) и несовершеннолетних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разработанный Минтрудом России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(размещен на сайте Минтруда России и в Консультант+).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2696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Рекомендуемые действия при невозможности представить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справку о доходах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вследствие не зависящих от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служащего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обстоятельств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Служащий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течение 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трех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рабочих дней со дня, когда ему стало известно о возникновении не зависящих от него обстоятельств,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обязан 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подать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соответствующую комиссию по соблюдению требований к служебному поведению государственных или муниципальных служащих и урегулированию конфликта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интересов 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уведомление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об этом в форме документа на бумажном носителе или в форме электронного документа с приложением документов, иных материалов и (или) информации (при наличии), подтверждающих факт наступления не зависящих от него обстоятельств.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случае, если указанные обстоятельства препятствуют подаче уведомления об этом в установленный срок, такое уведомление должно быть подано 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не позднее 10 рабочих дней со дня прекращения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указанных обстоятельств.</a:t>
            </a:r>
          </a:p>
        </p:txBody>
      </p:sp>
    </p:spTree>
    <p:extLst>
      <p:ext uri="{BB962C8B-B14F-4D97-AF65-F5344CB8AC3E}">
        <p14:creationId xmlns:p14="http://schemas.microsoft.com/office/powerpoint/2010/main" val="1186217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000" b="1" i="1" dirty="0">
                <a:latin typeface="Times New Roman" pitchFamily="18" charset="0"/>
                <a:cs typeface="Times New Roman" pitchFamily="18" charset="0"/>
              </a:rPr>
              <a:t>О результатах прокурорского надзора за исполнением законодательства о противодействии коррупции при предоставлении </a:t>
            </a:r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муниципальными </a:t>
            </a:r>
            <a:r>
              <a:rPr lang="ru-RU" sz="3000" b="1" i="1" dirty="0">
                <a:latin typeface="Times New Roman" pitchFamily="18" charset="0"/>
                <a:cs typeface="Times New Roman" pitchFamily="18" charset="0"/>
              </a:rPr>
              <a:t>служащими сведений о доходах, расходах, об имуществе и обязательствах имущественного </a:t>
            </a:r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характера</a:t>
            </a:r>
            <a:endParaRPr lang="ru-RU" sz="3000" b="1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 algn="r">
              <a:spcBef>
                <a:spcPts val="0"/>
              </a:spcBef>
              <a:buNone/>
            </a:pP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Шманева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Наталья Геннадьевна, 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старший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помощник прокурора Республики Хакасия</a:t>
            </a:r>
          </a:p>
        </p:txBody>
      </p:sp>
    </p:spTree>
    <p:extLst>
      <p:ext uri="{BB962C8B-B14F-4D97-AF65-F5344CB8AC3E}">
        <p14:creationId xmlns:p14="http://schemas.microsoft.com/office/powerpoint/2010/main" val="2788239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Часть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4 статьи 13 Федерального закона от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25.12.2008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273-ФЗ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«О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противодействии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коррупции»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5400600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зависящими от физического лица обстоятельствами </a:t>
            </a:r>
            <a:r>
              <a:rPr lang="ru-RU" sz="4300" b="1" u="sng" dirty="0">
                <a:latin typeface="Times New Roman" pitchFamily="18" charset="0"/>
                <a:cs typeface="Times New Roman" pitchFamily="18" charset="0"/>
              </a:rPr>
              <a:t>признаются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 находящиеся вне контроля затронутого ими физического лица чрезвычайные и непредотвратимые обстоятельства, которых при данных условиях нельзя было ожидать или избежать либо которые нельзя было преодолеть, которые исключают возможность соблюдения ограничений и запретов, требований о предотвращении или об урегулировании конфликта интересов и исполнения обязанностей, установленных настоящим Федеральным законом и другими федеральными законами в целях противодействия коррупции. </a:t>
            </a:r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стихийные 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бедствия (в том числе землетрясение, наводнение, ураган), </a:t>
            </a:r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пожар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массовые 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заболевания (эпидемии), </a:t>
            </a:r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забастовки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военные 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действия, </a:t>
            </a:r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террористические 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акты, </a:t>
            </a:r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запретительные 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или ограничительные меры, принимаемые государственными органами (в том числе государственными органами иностранных государств) и органами местного самоуправления. </a:t>
            </a:r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зависящими от физического лица обстоятельствами </a:t>
            </a:r>
            <a:r>
              <a:rPr lang="ru-RU" sz="4300" b="1" u="sng" dirty="0">
                <a:latin typeface="Times New Roman" pitchFamily="18" charset="0"/>
                <a:cs typeface="Times New Roman" pitchFamily="18" charset="0"/>
              </a:rPr>
              <a:t>не могут быть признаны 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регулярно повторяющиеся и прогнозируемые события и явления, а также обстоятельства, наступление которых зависело от воли или действий физического лица, ссылающегося на наличие этих обстоятельств</a:t>
            </a:r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9871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оба супруга являются лицами, представляющими сведения, в программе реализована </a:t>
            </a: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функция создания нового пакета справок на основании текущего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этом осуществляется смена ролей в новом пакете справок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лицом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представляющим сведения, становится супруг/супруга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 лицо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которое представляло сведения в старом пакете справок – становится супругой/супругом в новом пакете справок.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Если в текущем пакете присутствуют справки на обоих супругов, то будет разблокирован пункт меню </a:t>
            </a: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«Файл» – «Создать пакет на основе текущего с заменой заявителя».</a:t>
            </a:r>
          </a:p>
        </p:txBody>
      </p:sp>
      <p:pic>
        <p:nvPicPr>
          <p:cNvPr id="3074" name="Picture 2" descr="C:\Users\user\AppData\Local\Packages\Microsoft.Windows.Photos_8wekyb3d8bbwe\TempState\ShareServiceTempFolder\2024-01-31_11-39-1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29" y="2492896"/>
            <a:ext cx="8401012" cy="406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014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Титульный лист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921861"/>
              </p:ext>
            </p:extLst>
          </p:nvPr>
        </p:nvGraphicFramePr>
        <p:xfrm>
          <a:off x="899592" y="1340768"/>
          <a:ext cx="7344816" cy="2943406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4248472"/>
                <a:gridCol w="3096344"/>
              </a:tblGrid>
              <a:tr h="120604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состоянию на 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дату представления 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(январь-апрель 2024 года)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состоянию на 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отчетную дату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(31.12.2023)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162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ru-RU" sz="1800" b="1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фамилия, имя и отчество</a:t>
                      </a: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ru-RU" sz="1800" b="1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адрес места регистрации </a:t>
                      </a:r>
                      <a:r>
                        <a:rPr lang="ru-RU" sz="180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(фактического проживания, если отличается от адреса места регистрации)</a:t>
                      </a:r>
                      <a:endParaRPr lang="ru-RU" u="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службы (работы) и должность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99592" y="4509120"/>
            <a:ext cx="6408712" cy="17868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 занятий у детей:</a:t>
            </a:r>
          </a:p>
          <a:p>
            <a:pPr algn="ctr"/>
            <a:endParaRPr lang="ru-RU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домашнем воспитании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воспитанник Д/С «Елочка»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ученик 5 класса МБОУ СОШ №1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студент 1 курса Хакасского политехнического колледжа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551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8026604" y="3052685"/>
            <a:ext cx="360040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098612" y="2947803"/>
            <a:ext cx="28803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86" y="208369"/>
            <a:ext cx="8712968" cy="604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13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РАЗДЕЛ 1. СВЕДЕНИЯ О ДОХОДАХ</a:t>
            </a:r>
            <a:endParaRPr lang="ru-RU" sz="3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Доходы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указываются без вычета налога на доходы физических лиц.</a:t>
            </a:r>
          </a:p>
          <a:p>
            <a:pPr marL="0" indent="0"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Указывается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любой доход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вне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зависимости от размера,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полученный в качестве подарка на день рождения или иной праздник,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также если подаренные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денежные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средства были переведены на счет.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00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0" name="Picture 22" descr="C:\Users\user\Desktop\20230210_103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36903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115616" y="548680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Справка о доходах и суммах налога физического лица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4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5345"/>
            <a:ext cx="8104872" cy="6192688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419872" y="2780928"/>
            <a:ext cx="79208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87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09" y="332656"/>
            <a:ext cx="8496944" cy="6270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3131840" y="1958380"/>
            <a:ext cx="1008112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763688" y="4414614"/>
            <a:ext cx="504056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763688" y="5157192"/>
            <a:ext cx="576064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719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352928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6563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AppData\Local\Packages\Microsoft.Windows.Photos_8wekyb3d8bbwe\TempState\ShareServiceTempFolder\2024-01-25_09-32-2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84881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15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5446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Особенности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представления сведений 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доходах, расходах, об имуществе 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обязательствах имущественного характера в 2024 году за отчетный 2023 год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Блажнова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Марина Владимировна,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ведущий советник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отдела по профилактике 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коррупционных и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иных правонарушений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Министерства по делам юстиции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и региональной безопасности  Республики Хакасия</a:t>
            </a:r>
          </a:p>
        </p:txBody>
      </p:sp>
    </p:spTree>
    <p:extLst>
      <p:ext uri="{BB962C8B-B14F-4D97-AF65-F5344CB8AC3E}">
        <p14:creationId xmlns:p14="http://schemas.microsoft.com/office/powerpoint/2010/main" val="27882393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Терещенко Ирина\Desktop\ВСЕ ПО КОРРУПЦИИ\семинары, совещания, встречи\2021\18.02 семинар с ОМСУ по справкам\ФСС. ЛК,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36712"/>
            <a:ext cx="511256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591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25525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04048" y="4725144"/>
            <a:ext cx="2592288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2088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460692" cy="341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183" y="2708920"/>
            <a:ext cx="6192688" cy="3870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80312" y="4293096"/>
            <a:ext cx="936104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339752" y="1772816"/>
            <a:ext cx="30963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4188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709278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5364088" y="2209453"/>
            <a:ext cx="115212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/>
          <p:nvPr/>
        </p:nvPicPr>
        <p:blipFill rotWithShape="1">
          <a:blip r:embed="rId3"/>
          <a:srcRect l="10092" t="10508" r="10499" b="33514"/>
          <a:stretch/>
        </p:blipFill>
        <p:spPr bwMode="auto">
          <a:xfrm>
            <a:off x="755576" y="2636912"/>
            <a:ext cx="7996039" cy="36318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588224" y="5661248"/>
            <a:ext cx="136815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7536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3500" b="1" dirty="0">
                <a:latin typeface="Times New Roman" pitchFamily="18" charset="0"/>
                <a:cs typeface="Times New Roman" pitchFamily="18" charset="0"/>
              </a:rPr>
              <a:t>Не указываются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8568952" cy="5616624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денежные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средства, полученные в качестве компенсации, возмещения расходов или в иных аналогичных случаях, при условии, если нормативным правовым актом Российской Федерации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предусмотрена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отчетность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подтверждающая целевое расходование данных денежных средств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Например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, при предоставлении служащим (работником) документа, подтверждающего фактические расходы, и сумма полагающихся ему денежных средств основана на данных документах и равна данным расходам (или не превышает их)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при наличии после получения денежных средств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обязанности в разумные сроки отчитаться об их целевом использовании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при необходимости в случае экономии - вернуть неизрасходованные денежные средства).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Например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, не требуется указывать субсидию на приобретение сельскохозяйственной техники в случае, если правилами предоставления данной субсидии предусмотрено последующее предоставление получателем отчетных документов о приобретении такой техники и о подтверждении понесенных расходов.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5198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Также не указываются сведения о денежных средствах, полученных: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836712"/>
            <a:ext cx="8496944" cy="576064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1) в виде социального, имущественного, инвестиционного налогового вычета;</a:t>
            </a:r>
          </a:p>
          <a:p>
            <a:pPr marL="0" indent="0">
              <a:buNone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2) от продажи различного вида подарочных сертификатов (карт), выпущенных предприятиями торговли;</a:t>
            </a:r>
          </a:p>
          <a:p>
            <a:pPr marL="0" indent="0">
              <a:buNone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3) в качестве бонусных баллов, бонусов на накопительных дисконтных картах;</a:t>
            </a:r>
          </a:p>
          <a:p>
            <a:pPr marL="0" indent="0">
              <a:buNone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) в качестве возврата налога на добавленную стоимость, уплаченного при совершении покупок за границей, по чекам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Tax-free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None/>
            </a:pPr>
            <a:endParaRPr lang="ru-RU" sz="3600" dirty="0" smtClean="0"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 marL="0" indent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) в качестве вознаграждения донорам за сданную кровь, ее компонентов (и иную помощь);</a:t>
            </a:r>
          </a:p>
          <a:p>
            <a:pPr marL="0" indent="0">
              <a:buNone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) в качестве возмещения расходов на повышение профессионального уровня за счет средств представителя нанимателя (работодателя);</a:t>
            </a:r>
          </a:p>
          <a:p>
            <a:pPr marL="0" indent="0">
              <a:buNone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4034804" y="5718404"/>
            <a:ext cx="484632" cy="5463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7627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435280" cy="626469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7) в связи с переводом денежных средств между своими банковскими счетами, а также с зачислением на свой банковский счет средств, ранее снятых с другого счета;</a:t>
            </a:r>
          </a:p>
          <a:p>
            <a:pPr marL="0" indent="0">
              <a:buNone/>
            </a:pPr>
            <a:endParaRPr lang="ru-RU" sz="45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8) в качестве перевода (между супругами и (или) несовершеннолетними детьми (аналогично в части, касающейся наличных денежных средств);</a:t>
            </a:r>
            <a:endParaRPr lang="ru-RU" sz="4500" dirty="0" smtClean="0"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 marL="0" indent="0">
              <a:buNone/>
            </a:pPr>
            <a:endParaRPr lang="ru-RU" sz="4500" dirty="0" smtClean="0"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 marL="0" indent="0"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9) в связи с возвратом денежных средств по несостоявшемуся договору купли-продажи;</a:t>
            </a:r>
          </a:p>
          <a:p>
            <a:pPr marL="0" indent="0">
              <a:buNone/>
            </a:pPr>
            <a:endParaRPr lang="ru-RU" sz="45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10) в качестве возврата займа, денежных средств за купленные товары, а также в качестве возврата денежных средств за оплаченные за третьих лиц товары, работы и услуги, если факт такой оплаты может быть подтвержден;</a:t>
            </a:r>
          </a:p>
          <a:p>
            <a:pPr marL="0" indent="0">
              <a:buNone/>
            </a:pPr>
            <a:endParaRPr lang="ru-RU" sz="45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11) 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на специальный избирательный счет.</a:t>
            </a:r>
          </a:p>
          <a:p>
            <a:pPr marL="0" indent="0">
              <a:buNone/>
            </a:pPr>
            <a:endParaRPr lang="ru-RU" sz="3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200" b="1" i="1" dirty="0" smtClean="0">
                <a:latin typeface="Times New Roman" pitchFamily="18" charset="0"/>
                <a:cs typeface="Times New Roman" pitchFamily="18" charset="0"/>
              </a:rPr>
              <a:t>Социальная </a:t>
            </a:r>
            <a:r>
              <a:rPr lang="ru-RU" sz="4200" b="1" i="1" dirty="0">
                <a:latin typeface="Times New Roman" pitchFamily="18" charset="0"/>
                <a:cs typeface="Times New Roman" pitchFamily="18" charset="0"/>
              </a:rPr>
              <a:t>поддержка молодежи </a:t>
            </a:r>
            <a:endParaRPr lang="ru-RU" sz="4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200" b="1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4200" b="1" i="1" dirty="0">
                <a:latin typeface="Times New Roman" pitchFamily="18" charset="0"/>
                <a:cs typeface="Times New Roman" pitchFamily="18" charset="0"/>
              </a:rPr>
              <a:t>виде «</a:t>
            </a:r>
            <a:r>
              <a:rPr lang="ru-RU" sz="4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Пушкинской карты</a:t>
            </a:r>
            <a:r>
              <a:rPr lang="ru-RU" sz="4200" b="1" i="1" dirty="0">
                <a:latin typeface="Times New Roman" pitchFamily="18" charset="0"/>
                <a:cs typeface="Times New Roman" pitchFamily="18" charset="0"/>
              </a:rPr>
              <a:t>» не является доходом и, </a:t>
            </a:r>
            <a:endParaRPr lang="ru-RU" sz="4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200" b="1" i="1" dirty="0" smtClean="0">
                <a:latin typeface="Times New Roman" pitchFamily="18" charset="0"/>
                <a:cs typeface="Times New Roman" pitchFamily="18" charset="0"/>
              </a:rPr>
              <a:t>соответственно</a:t>
            </a:r>
            <a:r>
              <a:rPr lang="ru-RU" sz="4200" b="1" i="1" dirty="0">
                <a:latin typeface="Times New Roman" pitchFamily="18" charset="0"/>
                <a:cs typeface="Times New Roman" pitchFamily="18" charset="0"/>
              </a:rPr>
              <a:t>, не отражается в разделе 1 справки.</a:t>
            </a:r>
            <a:endParaRPr lang="ru-RU" sz="4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3400" dirty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38841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2434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дохода от ценных бумаг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указываем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положительный финансовый результат: в НДФЛ не позиция «Доход»,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позиция «Налогооблагаемая база»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Доход от ценных бумаг, в том числе в рамках индивидуального инвестиционного счета, необходимо узнавать у брокера или управляющей компании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 форме Указания Банка России № 5798-У от 27.05.2021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645024"/>
            <a:ext cx="8229600" cy="24811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 определении необходимости отражения дохода </a:t>
            </a:r>
          </a:p>
          <a:p>
            <a:pPr marL="0" indent="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обращаем внимание на то, кто является собственником, </a:t>
            </a:r>
          </a:p>
          <a:p>
            <a:pPr marL="0" indent="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 не на чей счет зачислены денежные средства.</a:t>
            </a:r>
          </a:p>
          <a:p>
            <a:pPr marL="0" indent="0" algn="ctr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1022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Денежные средства в виде кредитов (займов) </a:t>
            </a:r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разделе 1 справки не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указываются.</a:t>
            </a:r>
          </a:p>
          <a:p>
            <a:pPr algn="ctr">
              <a:buFont typeface="Wingdings" pitchFamily="2" charset="2"/>
              <a:buChar char="v"/>
            </a:pPr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</a:pPr>
            <a:endParaRPr lang="ru-RU" sz="25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«Туристический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кешбэк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», «детский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кешбэк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» не указывается.</a:t>
            </a:r>
          </a:p>
          <a:p>
            <a:pPr algn="ctr">
              <a:buFont typeface="Wingdings" pitchFamily="2" charset="2"/>
              <a:buChar char="v"/>
            </a:pPr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</a:pPr>
            <a:endParaRPr lang="ru-RU" sz="25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Доход, полученный в натуральной форме, не отражается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. Если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будет реализован, тогда будет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указан.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dirty="0">
                <a:latin typeface="Times New Roman" pitchFamily="18" charset="0"/>
                <a:cs typeface="Times New Roman" pitchFamily="18" charset="0"/>
              </a:rPr>
            </a:br>
            <a:endParaRPr lang="ru-RU" sz="25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55064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9208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РАЗДЕЛ 2. СВЕДЕНИЯ О РАСХОДАХ</a:t>
            </a:r>
            <a:endParaRPr lang="ru-RU" sz="33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8568952" cy="5517232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представлении сведений в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году сообщаются сведения о расходах по сделкам, совершенным в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3183752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36096" y="2852936"/>
            <a:ext cx="3096344" cy="2636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Сумма дохода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служащего и его супруги (супруга)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923928" y="3501008"/>
            <a:ext cx="1152128" cy="5040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3923928" y="4005064"/>
            <a:ext cx="1152128" cy="432048"/>
          </a:xfrm>
          <a:prstGeom prst="line">
            <a:avLst/>
          </a:prstGeom>
          <a:ln w="4445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386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44724"/>
            <a:ext cx="784887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3573016"/>
            <a:ext cx="489654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Актуальная версия СПО «Справки БК»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2.5.5.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51720" y="5805264"/>
            <a:ext cx="144016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78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424936" cy="6192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Доход несовершеннолетнего ребенка при расчете общего дохода не учитывается, но может являться источником доходов!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 marL="0" indent="0" algn="ctr">
              <a:buNone/>
            </a:pP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Обязательно приложение копий документов по сделке и правоустанавливающего документа к справке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(сноска к разделу 2 формы справки, утвержденной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Указом Президента Российской Федерации № 460)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2457" y="4005064"/>
            <a:ext cx="2592288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Сумма сделки 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1 000 000 руб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3782749"/>
            <a:ext cx="3960440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источники: 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500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000 руб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доход по основному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месту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работы за период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2021-2022гг.;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400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000 руб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доход от продажи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квартиры;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100 000 руб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кредитные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средства.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3411116" y="47445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96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Терещенко Ирина\Desktop\ВСЕ ПО КОРРУПЦИИ\семинары, совещания, встречи\2021\18.02 семинар с ОМСУ по справкам\раздел 2 з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5" r="10021" b="18103"/>
          <a:stretch/>
        </p:blipFill>
        <p:spPr bwMode="auto">
          <a:xfrm>
            <a:off x="611560" y="548680"/>
            <a:ext cx="8136904" cy="5688632"/>
          </a:xfrm>
          <a:prstGeom prst="rect">
            <a:avLst/>
          </a:prstGeom>
          <a:solidFill>
            <a:schemeClr val="accent1"/>
          </a:solidFill>
        </p:spPr>
      </p:pic>
      <p:cxnSp>
        <p:nvCxnSpPr>
          <p:cNvPr id="7" name="Прямая со стрелкой 6"/>
          <p:cNvCxnSpPr/>
          <p:nvPr/>
        </p:nvCxnSpPr>
        <p:spPr>
          <a:xfrm>
            <a:off x="2422079" y="692696"/>
            <a:ext cx="576064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987824" y="1086483"/>
            <a:ext cx="28803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0299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Раздел 2 не заполняется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8640960" cy="576064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1600" b="1" u="sng" dirty="0">
                <a:latin typeface="Times New Roman" pitchFamily="18" charset="0"/>
                <a:cs typeface="Times New Roman" pitchFamily="18" charset="0"/>
              </a:rPr>
              <a:t>при отсутствии правовых оснований для представления сведений о расходах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например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приобретено имущество или имущественные права, не предусмотренные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Федеральным законом от 03.12.2012 №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230-ФЗ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контроле за соответствием расходов лиц, замещающих государственные должности, и иных лиц их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доходам»: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антиквариат,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драгоценности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предметы искусства.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  <a:p>
            <a:pPr>
              <a:buFont typeface="Wingdings" pitchFamily="2" charset="2"/>
              <a:buChar char="v"/>
            </a:pP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имущество </a:t>
            </a:r>
            <a:r>
              <a:rPr lang="ru-RU" sz="1600" b="1" u="sng" dirty="0">
                <a:latin typeface="Times New Roman" pitchFamily="18" charset="0"/>
                <a:cs typeface="Times New Roman" pitchFamily="18" charset="0"/>
              </a:rPr>
              <a:t>или имущественные права </a:t>
            </a: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приобретены </a:t>
            </a:r>
            <a:r>
              <a:rPr lang="ru-RU" sz="1600" b="1" u="sng" dirty="0">
                <a:latin typeface="Times New Roman" pitchFamily="18" charset="0"/>
                <a:cs typeface="Times New Roman" pitchFamily="18" charset="0"/>
              </a:rPr>
              <a:t>в результате совершения безвозмездной сделки</a:t>
            </a:r>
            <a:r>
              <a:rPr lang="ru-RU" sz="1600" u="sng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наследование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дарение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др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ru-RU" sz="1600" b="1" u="sng" dirty="0">
                <a:latin typeface="Times New Roman" pitchFamily="18" charset="0"/>
                <a:cs typeface="Times New Roman" pitchFamily="18" charset="0"/>
              </a:rPr>
              <a:t>осуществлена государственная регистрация права собственности на недвижимое имущество без совершения сделки по приобретению данного имущества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возведение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жилого дома на земельном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участке.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68668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712968" cy="65527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Особенности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заполнения раздела «Сведения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расходах»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приобретение 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недвижимого имущества посредством участия в долевом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строительстве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lv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внесенная сумма на счете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эскроу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 algn="just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приобретение недвижимого имущества посредством участия в кооперативе</a:t>
            </a:r>
          </a:p>
          <a:p>
            <a:pPr mar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сумма сделки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 приобретению недвижимого имущества по договору купли-продажи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пая.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приобретение ценных бумаг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Одной (каждой) сделкой купли-продажи ценных бумаг следует считать действие, в результате которого возникает право собственности на соответствующие ценные бумаги, приобретенные лично или через представителя (брокера) в пределах установленного ограничения на сумму совершаемых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сделок.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приобретение цифровых финансовых активов и цифровых валют. </a:t>
            </a:r>
            <a:endParaRPr lang="ru-RU" sz="18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Одной (каждой) сделкой купли-продажи цифровых финансовых активов или цифровых валют следует считать действие, в результате которого возникает право собственности на соответствующие цифровые финансовые активы или цифровые валюты, приобретенные в пределах установленного ограничения на сумму совершаемых сделок. </a:t>
            </a:r>
          </a:p>
          <a:p>
            <a:pPr marL="0" indent="0" algn="just">
              <a:buNone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Внимание!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уплаченную по договору сумму в отчетном периоде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0714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3442394"/>
          </a:xfrm>
        </p:spPr>
        <p:txBody>
          <a:bodyPr>
            <a:normAutofit fontScale="90000"/>
          </a:bodyPr>
          <a:lstStyle/>
          <a:p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соответствии с частью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3 статьи 5 Федерального закона от 03.12.2012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230-ФЗ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«О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контроле за соответствием расходов лиц, замещающих государственные должности, и иных лиц их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доходам», частью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1 статьи 2 Закона Республики Хакасия от 03.06.2013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48-ЗРХ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«О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контроле за соответствием расходов лиц, замещающих государственные должности Республики Хакасия, и иных лиц их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доходам» </a:t>
            </a:r>
            <a:br>
              <a:rPr lang="ru-RU" sz="1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случае, если муниципальный служащий представил сведения о расходах, уполномоченное должностное лицо соответствующего органа местного самоуправления обязано направить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копию справки с приложенными к ней документами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Министерство по делам юстиции и региональной безопасности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               Республики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Хакасия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для решения вопроса о необходимости осуществления контроля за расходами.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789040"/>
            <a:ext cx="8424936" cy="28803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основании постановления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Главы Республики Хакасия - Председателя Правительства Республики Хакасия от 03.02.2014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05-ПП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«Об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уполномоченных должностных лицах, принимающих решение об осуществлении контроля за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расходами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Министр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 делам юстиции и региональной безопасности Республики Хакасия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уполномочен на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принятие решений об осуществлении контроля за соответствием расходов доходам лиц, замещающих должности муниципальной службы в Республике Хакасия, осуществление полномочий по которым влечет за собой обязанность представлять сведения о своих доходах, об имуществе и обязательствах имущественного характера, а также сведения о доходах, об имуществе и обязательствах имущественного характера своих супруги (супруга) и несовершеннолетних детей.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498129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/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РАЗДЕЛ 3. СВЕДЕНИЯ ОБ ИМУЩЕСТВЕ</a:t>
            </a:r>
            <a:br>
              <a:rPr lang="ru-RU" sz="3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Подраздел 3.1. Недвижимое имущество</a:t>
            </a:r>
            <a:endParaRPr lang="ru-RU" sz="3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При заполнении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данного подраздела указываются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все объекты недвижимости, принадлежащие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служащему,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его супруге (супругу) и (или) несовершеннолетним детям на праве собственности, 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по состоянию на </a:t>
            </a:r>
            <a:r>
              <a:rPr lang="ru-RU" sz="2500" b="1" u="sng" dirty="0" smtClean="0">
                <a:latin typeface="Times New Roman" pitchFamily="18" charset="0"/>
                <a:cs typeface="Times New Roman" pitchFamily="18" charset="0"/>
              </a:rPr>
              <a:t>31.12.2023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>
              <a:buNone/>
            </a:pPr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Обязанность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сообщать </a:t>
            </a:r>
            <a:r>
              <a:rPr lang="ru-RU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сведения об источнике средств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    за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счет которых приобретено недвижимое имущество, распространяется только 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в отношении имущества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, находящегося </a:t>
            </a:r>
            <a:r>
              <a:rPr lang="ru-RU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исключительно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за пределами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территории 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Российской Федерации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>
              <a:buNone/>
            </a:pPr>
            <a:endParaRPr lang="ru-RU" sz="25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417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Терещенко Ирина\Desktop\ВСЕ ПО КОРРУПЦИИ\семинары, совещания, встречи\2021\18.02 семинар с ОМСУ по справкам\раздел 3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" t="7394" r="3136" b="22732"/>
          <a:stretch/>
        </p:blipFill>
        <p:spPr bwMode="auto">
          <a:xfrm>
            <a:off x="466725" y="857250"/>
            <a:ext cx="8162926" cy="4276725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93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02" y="548680"/>
            <a:ext cx="8748464" cy="591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67544" y="2636912"/>
            <a:ext cx="208823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67544" y="4005064"/>
            <a:ext cx="208823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275856" y="2060848"/>
            <a:ext cx="792088" cy="2160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275856" y="3400065"/>
            <a:ext cx="792088" cy="2160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139952" y="3140968"/>
            <a:ext cx="143177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380312" y="3140968"/>
            <a:ext cx="143177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166617" y="4437112"/>
            <a:ext cx="143177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7380312" y="4509120"/>
            <a:ext cx="143177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7020272" y="3212976"/>
            <a:ext cx="0" cy="1008112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292352" y="3293368"/>
            <a:ext cx="143177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9857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2998"/>
            <a:ext cx="8727342" cy="582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683568" y="912565"/>
            <a:ext cx="1872208" cy="6816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755576" y="4293096"/>
            <a:ext cx="1872208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4860032" y="620688"/>
            <a:ext cx="432048" cy="288032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5652120" y="5157192"/>
            <a:ext cx="432048" cy="288032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4167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Пункт 120 Методических рекомендаций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допускается объединение нескольких долей одного объекта имущества в качестве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единого. </a:t>
            </a:r>
          </a:p>
          <a:p>
            <a:pPr marL="0" indent="0" algn="ctr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Каждая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доля отражается отдельной строкой в соответствии с правоустанавливающим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документом.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563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/>
          <p:cNvSpPr txBox="1"/>
          <p:nvPr/>
        </p:nvSpPr>
        <p:spPr>
          <a:xfrm>
            <a:off x="409051" y="784075"/>
            <a:ext cx="8316686" cy="461652"/>
          </a:xfrm>
          <a:prstGeom prst="rect">
            <a:avLst/>
          </a:prstGeom>
          <a:noFill/>
        </p:spPr>
        <p:txBody>
          <a:bodyPr wrap="square" lIns="91428" tIns="45712" rIns="91428" bIns="45712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Работа с СПО «Справки БК»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7A9EA3C-BF18-4558-9110-3136F69B6B09}"/>
              </a:ext>
            </a:extLst>
          </p:cNvPr>
          <p:cNvSpPr/>
          <p:nvPr/>
        </p:nvSpPr>
        <p:spPr>
          <a:xfrm>
            <a:off x="964717" y="1556792"/>
            <a:ext cx="7874484" cy="86409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 печати справки формируются зоны со служебной информацией (штриховые коды и т.п.), нанесение каких-либо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пометок, подписей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которые не допускается</a:t>
            </a:r>
          </a:p>
        </p:txBody>
      </p:sp>
      <p:sp>
        <p:nvSpPr>
          <p:cNvPr id="4" name="Стрелка вправо 66">
            <a:extLst>
              <a:ext uri="{FF2B5EF4-FFF2-40B4-BE49-F238E27FC236}">
                <a16:creationId xmlns:a16="http://schemas.microsoft.com/office/drawing/2014/main" xmlns="" id="{BAE1F523-08E8-476C-92F6-36E216300465}"/>
              </a:ext>
            </a:extLst>
          </p:cNvPr>
          <p:cNvSpPr/>
          <p:nvPr/>
        </p:nvSpPr>
        <p:spPr>
          <a:xfrm>
            <a:off x="409050" y="1865819"/>
            <a:ext cx="328613" cy="286921"/>
          </a:xfrm>
          <a:prstGeom prst="rightArrow">
            <a:avLst/>
          </a:prstGeom>
          <a:solidFill>
            <a:srgbClr val="FDCFD0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2A8C333-4E37-4DB0-BE5C-910C10F8BEA2}"/>
              </a:ext>
            </a:extLst>
          </p:cNvPr>
          <p:cNvSpPr/>
          <p:nvPr/>
        </p:nvSpPr>
        <p:spPr>
          <a:xfrm>
            <a:off x="964717" y="2717868"/>
            <a:ext cx="7874484" cy="5760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допускаются дефекты печати в виде полос, пятен (при дефектах барабана или картриджа принтера)</a:t>
            </a:r>
          </a:p>
        </p:txBody>
      </p:sp>
      <p:sp>
        <p:nvSpPr>
          <p:cNvPr id="7" name="Стрелка вправо 68">
            <a:extLst>
              <a:ext uri="{FF2B5EF4-FFF2-40B4-BE49-F238E27FC236}">
                <a16:creationId xmlns:a16="http://schemas.microsoft.com/office/drawing/2014/main" xmlns="" id="{1DD59A94-2FB0-400E-A107-70B7118DEA81}"/>
              </a:ext>
            </a:extLst>
          </p:cNvPr>
          <p:cNvSpPr/>
          <p:nvPr/>
        </p:nvSpPr>
        <p:spPr>
          <a:xfrm>
            <a:off x="409050" y="3440789"/>
            <a:ext cx="328613" cy="286921"/>
          </a:xfrm>
          <a:prstGeom prst="rightArrow">
            <a:avLst/>
          </a:prstGeom>
          <a:solidFill>
            <a:srgbClr val="FDCFD0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70">
            <a:extLst>
              <a:ext uri="{FF2B5EF4-FFF2-40B4-BE49-F238E27FC236}">
                <a16:creationId xmlns:a16="http://schemas.microsoft.com/office/drawing/2014/main" xmlns="" id="{149FB1F0-5A01-407C-AE60-6E72A4B906C6}"/>
              </a:ext>
            </a:extLst>
          </p:cNvPr>
          <p:cNvSpPr/>
          <p:nvPr/>
        </p:nvSpPr>
        <p:spPr>
          <a:xfrm>
            <a:off x="409050" y="2672518"/>
            <a:ext cx="328613" cy="286921"/>
          </a:xfrm>
          <a:prstGeom prst="rightArrow">
            <a:avLst/>
          </a:prstGeom>
          <a:solidFill>
            <a:srgbClr val="FDCFD0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72">
            <a:extLst>
              <a:ext uri="{FF2B5EF4-FFF2-40B4-BE49-F238E27FC236}">
                <a16:creationId xmlns:a16="http://schemas.microsoft.com/office/drawing/2014/main" xmlns="" id="{1F27F627-3B84-43F6-A0CD-3B45D4F105E2}"/>
              </a:ext>
            </a:extLst>
          </p:cNvPr>
          <p:cNvSpPr/>
          <p:nvPr/>
        </p:nvSpPr>
        <p:spPr>
          <a:xfrm>
            <a:off x="409050" y="4209063"/>
            <a:ext cx="328613" cy="286921"/>
          </a:xfrm>
          <a:prstGeom prst="rightArrow">
            <a:avLst/>
          </a:prstGeom>
          <a:solidFill>
            <a:srgbClr val="FDCFD0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1E0D0F0D-0BA3-49F8-AFF0-46589B6D9E3B}"/>
              </a:ext>
            </a:extLst>
          </p:cNvPr>
          <p:cNvSpPr/>
          <p:nvPr/>
        </p:nvSpPr>
        <p:spPr>
          <a:xfrm>
            <a:off x="954845" y="3547710"/>
            <a:ext cx="7874484" cy="3600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допускаются рукописные правки</a:t>
            </a:r>
          </a:p>
        </p:txBody>
      </p:sp>
      <p:sp>
        <p:nvSpPr>
          <p:cNvPr id="15" name="Стрелка вправо 77">
            <a:extLst>
              <a:ext uri="{FF2B5EF4-FFF2-40B4-BE49-F238E27FC236}">
                <a16:creationId xmlns:a16="http://schemas.microsoft.com/office/drawing/2014/main" xmlns="" id="{692F75AC-5867-4FEC-9EAE-73346E892BEE}"/>
              </a:ext>
            </a:extLst>
          </p:cNvPr>
          <p:cNvSpPr/>
          <p:nvPr/>
        </p:nvSpPr>
        <p:spPr>
          <a:xfrm>
            <a:off x="409050" y="4903272"/>
            <a:ext cx="328613" cy="286921"/>
          </a:xfrm>
          <a:prstGeom prst="rightArrow">
            <a:avLst/>
          </a:prstGeom>
          <a:solidFill>
            <a:srgbClr val="FDCFD0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C0FDF76A-FF2A-47F2-8DC4-93E7642C63FE}"/>
              </a:ext>
            </a:extLst>
          </p:cNvPr>
          <p:cNvSpPr/>
          <p:nvPr/>
        </p:nvSpPr>
        <p:spPr>
          <a:xfrm>
            <a:off x="964717" y="4064523"/>
            <a:ext cx="7874484" cy="576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Листы одной справки не следует менять или вставлять в другие справки, даже если они содержат идентичную информацию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B67C7483-F4A7-45AF-A482-C3FA8339AD78}"/>
              </a:ext>
            </a:extLst>
          </p:cNvPr>
          <p:cNvSpPr/>
          <p:nvPr/>
        </p:nvSpPr>
        <p:spPr>
          <a:xfrm>
            <a:off x="964717" y="4830153"/>
            <a:ext cx="7874484" cy="5430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Рекомендуется обеспечить печать справки и ее заверение в течение одного дня </a:t>
            </a:r>
          </a:p>
        </p:txBody>
      </p:sp>
    </p:spTree>
    <p:extLst>
      <p:ext uri="{BB962C8B-B14F-4D97-AF65-F5344CB8AC3E}">
        <p14:creationId xmlns:p14="http://schemas.microsoft.com/office/powerpoint/2010/main" val="163844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забудьте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" y="1556792"/>
            <a:ext cx="8229600" cy="504056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Земельный участок под МКД не указывается!</a:t>
            </a: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69" y="1628800"/>
            <a:ext cx="2288638" cy="169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449" y="1628800"/>
            <a:ext cx="2664296" cy="169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08236"/>
            <a:ext cx="2689226" cy="169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низ 5"/>
          <p:cNvSpPr/>
          <p:nvPr/>
        </p:nvSpPr>
        <p:spPr>
          <a:xfrm>
            <a:off x="1763688" y="3428207"/>
            <a:ext cx="484632" cy="6488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28205"/>
            <a:ext cx="549275" cy="64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428207"/>
            <a:ext cx="549275" cy="64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40135" y="4149080"/>
            <a:ext cx="640871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Земельный участок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3682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76672"/>
            <a:ext cx="8496944" cy="564949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Недвижимое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имущество, полученное в порядке наследования (принято наследство) или по решению суда (вступило в законную силу),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собственности на которое не зарегистрировано в установленном порядке </a:t>
            </a:r>
            <a:r>
              <a:rPr lang="ru-RU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(т.е. не осуществлена </a:t>
            </a:r>
            <a:r>
              <a:rPr lang="ru-RU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регистрация в </a:t>
            </a:r>
            <a:r>
              <a:rPr lang="ru-RU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Росреестре</a:t>
            </a:r>
            <a:r>
              <a:rPr lang="ru-RU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indent="0" algn="ctr">
              <a:buNone/>
            </a:pPr>
            <a:endParaRPr lang="ru-RU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Каждый объект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недвижимости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указывается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отдельно!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1762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Площадь объекта недвижимого имущества указывается на основании правоустанавливающих документов. 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недвижимое имущество принадлежит служащему (работнику) на праве совместной собственности (без определения долей) или долевой собственности, </a:t>
            </a:r>
            <a:r>
              <a:rPr lang="ru-RU" sz="1900" b="1" u="sng" dirty="0">
                <a:latin typeface="Times New Roman" pitchFamily="18" charset="0"/>
                <a:cs typeface="Times New Roman" pitchFamily="18" charset="0"/>
              </a:rPr>
              <a:t>указывается общая площадь данного </a:t>
            </a:r>
            <a:r>
              <a:rPr lang="ru-RU" sz="1900" b="1" u="sng" dirty="0" smtClean="0">
                <a:latin typeface="Times New Roman" pitchFamily="18" charset="0"/>
                <a:cs typeface="Times New Roman" pitchFamily="18" charset="0"/>
              </a:rPr>
              <a:t>объекта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algn="ctr">
              <a:buNone/>
            </a:pP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Для каждого объекта недвижимого имущества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указываются</a:t>
            </a:r>
          </a:p>
          <a:p>
            <a:pPr algn="ctr">
              <a:buFont typeface="Wingdings" pitchFamily="2" charset="2"/>
              <a:buChar char="Ø"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реквизиты (серия, номер и дата выдачи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) свидетельства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о государственной регистрации права на недвижимое имущество </a:t>
            </a: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номер и дата государственной регистрации права из выписки Единого государственного реестра недвижимости (ЕГРН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ctr">
              <a:buFont typeface="Wingdings" pitchFamily="2" charset="2"/>
              <a:buChar char="Ø"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наименование и реквизиты документа, являющегося основанием для приобретения права собственности на недвижимое имущество 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договор купли-продажи, договор мены, договор дарения, свидетельство о праве на наследство, решение суда и др.). </a:t>
            </a: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Указанные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сведения по объекту недвижимости могут быть получены через интернет-сайт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Росреестра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  <a:hlinkClick r:id="rId2" tooltip="&lt;div class=&quot;doc www&quot;&gt;&lt;span class=&quot;aligner&quot;&gt;&lt;div class=&quot;icon listDocWWW-16&quot;&gt;&lt;/div&gt;&lt;/span&gt;https://lk.rosreestr.ru/eservices/real-estate-objects-online&lt;/div&gt;"/>
              </a:rPr>
              <a:t>https</a:t>
            </a:r>
            <a:r>
              <a:rPr lang="ru-RU" sz="2000" dirty="0">
                <a:latin typeface="Times New Roman" pitchFamily="18" charset="0"/>
                <a:cs typeface="Times New Roman" pitchFamily="18" charset="0"/>
                <a:hlinkClick r:id="rId2" tooltip="&lt;div class=&quot;doc www&quot;&gt;&lt;span class=&quot;aligner&quot;&gt;&lt;div class=&quot;icon listDocWWW-16&quot;&gt;&lt;/div&gt;&lt;/span&gt;https://lk.rosreestr.ru/eservices/real-estate-objects-online&lt;/div&gt;"/>
              </a:rPr>
              <a:t>://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  <a:hlinkClick r:id="rId2" tooltip="&lt;div class=&quot;doc www&quot;&gt;&lt;span class=&quot;aligner&quot;&gt;&lt;div class=&quot;icon listDocWWW-16&quot;&gt;&lt;/div&gt;&lt;/span&gt;https://lk.rosreestr.ru/eservices/real-estate-objects-online&lt;/div&gt;"/>
              </a:rPr>
              <a:t>lk.rosreestr.ru/eservices/real-estate-objects-online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7531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71947"/>
            <a:ext cx="7946995" cy="532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99058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7488832" cy="41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356992"/>
            <a:ext cx="5799218" cy="334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980728"/>
            <a:ext cx="1368152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347864" y="4725144"/>
            <a:ext cx="936104" cy="3058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6158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6763228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132856"/>
            <a:ext cx="514720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27" y="3717032"/>
            <a:ext cx="4435931" cy="291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992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Правильное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, официальное наименование документов с соответствующими реквизитами, 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например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§"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Свидетельство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о государственной регистрации права 50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НД №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776723 от 17 марта 2010 г.; </a:t>
            </a: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§"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Запись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в ЕГРН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77:02:0014017:1994-72/004/2022-2 от 27 марта 2022 г.; </a:t>
            </a: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§"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договор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купли-продажи от 19 февраля 2022 г.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07144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munotvet.ru/wp-content/images/svidetelstvo-o-prave-sobstvennosti-na-kvartiru-ka-qvf3bcx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2656"/>
            <a:ext cx="489654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2483768" y="1844824"/>
            <a:ext cx="0" cy="39604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4343028" y="5238092"/>
            <a:ext cx="144016" cy="50405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3458369" y="2375941"/>
            <a:ext cx="360040" cy="17827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818409" y="3284984"/>
            <a:ext cx="524619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788024" y="3436243"/>
            <a:ext cx="524619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9434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dsstatic.adsfactory.ru/tmp_media/tmp_98338/media_98338m168658073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1510"/>
            <a:ext cx="813690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5148064" y="2420888"/>
            <a:ext cx="144016" cy="50405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6228184" y="3176972"/>
            <a:ext cx="648072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47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12068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Подраздел 3.2. Транспортные средства</a:t>
            </a:r>
          </a:p>
          <a:p>
            <a:pPr marL="0" indent="0" algn="ctr">
              <a:buNone/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Регистрация 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транспортных средств носит учетный характер и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не служит основанием для возникновения (прекращения) на них права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собственности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7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заполнении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графы «Место регистрации» указывается наименование регистрирующего органа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  <a:hlinkClick r:id="rId2"/>
              </a:rPr>
              <a:t>Например, </a:t>
            </a:r>
            <a:r>
              <a:rPr lang="ru-RU" sz="2200" dirty="0">
                <a:latin typeface="Times New Roman" pitchFamily="18" charset="0"/>
                <a:cs typeface="Times New Roman" pitchFamily="18" charset="0"/>
                <a:hlinkClick r:id="rId2"/>
              </a:rPr>
              <a:t>МО ГИБДД ТНРЭР N 2 ГУ МВД России по </a:t>
            </a:r>
            <a:endParaRPr lang="ru-RU" sz="2200" dirty="0" smtClean="0"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 marL="0" indent="0" algn="ctr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  <a:hlinkClick r:id="rId2"/>
              </a:rPr>
              <a:t>г</a:t>
            </a:r>
            <a:r>
              <a:rPr lang="ru-RU" sz="2200" dirty="0">
                <a:latin typeface="Times New Roman" pitchFamily="18" charset="0"/>
                <a:cs typeface="Times New Roman" pitchFamily="18" charset="0"/>
                <a:hlinkClick r:id="rId2"/>
              </a:rPr>
              <a:t>. Москве, ОГИБДД ММО МВД России "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  <a:hlinkClick r:id="rId2"/>
              </a:rPr>
              <a:t>Шалинский</a:t>
            </a:r>
            <a:r>
              <a:rPr lang="ru-RU" sz="2200" dirty="0">
                <a:latin typeface="Times New Roman" pitchFamily="18" charset="0"/>
                <a:cs typeface="Times New Roman" pitchFamily="18" charset="0"/>
                <a:hlinkClick r:id="rId2"/>
              </a:rPr>
              <a:t>", </a:t>
            </a:r>
            <a:endParaRPr lang="ru-RU" sz="2200" dirty="0" smtClean="0"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 marL="0" indent="0" algn="ctr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  <a:hlinkClick r:id="rId2"/>
              </a:rPr>
              <a:t>ОГИБДД </a:t>
            </a:r>
            <a:r>
              <a:rPr lang="ru-RU" sz="2200" dirty="0">
                <a:latin typeface="Times New Roman" pitchFamily="18" charset="0"/>
                <a:cs typeface="Times New Roman" pitchFamily="18" charset="0"/>
                <a:hlinkClick r:id="rId2"/>
              </a:rPr>
              <a:t>ММО МВД России по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  <a:hlinkClick r:id="rId2"/>
              </a:rPr>
              <a:t>Новолялинскому</a:t>
            </a:r>
            <a:r>
              <a:rPr lang="ru-RU" sz="2200" dirty="0">
                <a:latin typeface="Times New Roman" pitchFamily="18" charset="0"/>
                <a:cs typeface="Times New Roman" pitchFamily="18" charset="0"/>
                <a:hlinkClick r:id="rId2"/>
              </a:rPr>
              <a:t> району, </a:t>
            </a:r>
            <a:endParaRPr lang="ru-RU" sz="2200" dirty="0" smtClean="0"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 marL="0" indent="0" algn="ctr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  <a:hlinkClick r:id="rId2"/>
              </a:rPr>
              <a:t>и </a:t>
            </a:r>
            <a:r>
              <a:rPr lang="ru-RU" sz="2200" dirty="0">
                <a:latin typeface="Times New Roman" pitchFamily="18" charset="0"/>
                <a:cs typeface="Times New Roman" pitchFamily="18" charset="0"/>
                <a:hlinkClick r:id="rId2"/>
              </a:rPr>
              <a:t>т.д. 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Также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допускается указание кода подразделения ГИБДД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соответствии со свидетельством о регистрации транспортного средства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В случае отсутствия регистрации допускается </a:t>
            </a:r>
          </a:p>
          <a:p>
            <a:pPr marL="0" indent="0" algn="ctr">
              <a:buNone/>
            </a:pP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указать «отсутствует».</a:t>
            </a:r>
          </a:p>
          <a:p>
            <a:pPr marL="0" indent="0" algn="ctr">
              <a:buNone/>
            </a:pP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032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500" b="1" dirty="0">
                <a:latin typeface="Times New Roman" pitchFamily="18" charset="0"/>
                <a:cs typeface="Times New Roman" pitchFamily="18" charset="0"/>
              </a:rPr>
              <a:t>Сроки представления </a:t>
            </a: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сведений</a:t>
            </a:r>
            <a:endParaRPr lang="ru-RU" sz="35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Служащие (работники) представляют </a:t>
            </a:r>
            <a:endParaRPr lang="ru-RU" sz="27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сведения о доходах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ежегодно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позднее 30 апреля года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, следующего за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отчетным.</a:t>
            </a:r>
          </a:p>
          <a:p>
            <a:pPr marL="0" indent="0" algn="ctr">
              <a:buNone/>
            </a:pPr>
            <a:endParaRPr lang="ru-RU" sz="27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Сведения могут быть представлены служащим (работником) в любое время, </a:t>
            </a:r>
            <a:endParaRPr lang="ru-RU" sz="27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начиная 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с 1 января года, следующего за отчетным. </a:t>
            </a:r>
            <a:endParaRPr lang="ru-RU" sz="27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5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Если последний день срока представления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сведений 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приходится на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нерабочий день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27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то сведения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представляются в последний рабочий день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algn="ctr">
              <a:buNone/>
            </a:pPr>
            <a:endParaRPr lang="ru-RU" sz="25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29096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Терещенко Ирина\Desktop\ВСЕ ПО КОРРУПЦИИ\семинары, совещания, встречи\2021\18.02 семинар с ОМСУ по справкам\раздел 3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r="8641" b="17833"/>
          <a:stretch/>
        </p:blipFill>
        <p:spPr bwMode="auto">
          <a:xfrm>
            <a:off x="539552" y="692696"/>
            <a:ext cx="806489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69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Подраздел 3.3. Цифровые финансовые активы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256584"/>
          </a:xfrm>
        </p:spPr>
        <p:txBody>
          <a:bodyPr>
            <a:normAutofit fontScale="92500" lnSpcReduction="10000"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Это цифровые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права,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включающие: 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/>
              <a:buChar char="Ø"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_________________________________________</a:t>
            </a:r>
          </a:p>
          <a:p>
            <a:pPr marL="0" indent="0" algn="ctr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Выпуск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учет и обращение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цифровых прав возможно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только путем внесения (изменения) записей в информационную систему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основе распределенного реестра,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также в иные информационные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системы.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Реестр российских операторов информационных систем, в которых осуществляется выпуск цифровых финансовых активов, размещен на официальном сайте Банка России по ссылке: </a:t>
            </a:r>
            <a:r>
              <a:rPr lang="ru-RU" sz="2400" dirty="0">
                <a:latin typeface="Times New Roman" pitchFamily="18" charset="0"/>
                <a:cs typeface="Times New Roman" pitchFamily="18" charset="0"/>
                <a:hlinkClick r:id="rId2" tooltip="&lt;div class=&quot;doc www&quot;&gt;&lt;span class=&quot;aligner&quot;&gt;&lt;div class=&quot;icon listDocWWW-16&quot;&gt;&lt;/div&gt;&lt;/span&gt;https://cbr.ru/vfs/registers/infr/list_OIS.xlsx&lt;/div&gt;"/>
              </a:rPr>
              <a:t>https://cbr.ru/vfs/registers/infr/list_OIS.xlsx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55345"/>
              </p:ext>
            </p:extLst>
          </p:nvPr>
        </p:nvGraphicFramePr>
        <p:xfrm>
          <a:off x="611560" y="1700808"/>
          <a:ext cx="7992888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2664296"/>
                <a:gridCol w="266429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денежные требования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осуществление прав по эмиссионным ценным бумагам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участия в капитале непубличного акционерного общества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08334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7992888" cy="403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23926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Подраздел 3.4. Утилитарные цифровые права</a:t>
            </a:r>
            <a:endParaRPr lang="ru-RU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5616624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Это цифровые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права,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предусматривающие: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_______________________________________________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Права признаются утилитарными цифровыми правами, если они изначально возникли в качестве цифрового права на основании договора о приобретении утилитарного цифрового права, заключенного с использованием инвестиционной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платформы.</a:t>
            </a:r>
          </a:p>
          <a:p>
            <a:pPr marL="0" indent="0" algn="ctr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Реестр операторов инвестиционных платформ размещен на официальном сайте Банка России по ссылке: </a:t>
            </a:r>
            <a:r>
              <a:rPr lang="ru-RU" sz="1800" dirty="0">
                <a:latin typeface="Times New Roman" pitchFamily="18" charset="0"/>
                <a:cs typeface="Times New Roman" pitchFamily="18" charset="0"/>
                <a:hlinkClick r:id="rId2" tooltip="&lt;div class=&quot;doc www&quot;&gt;&lt;span class=&quot;aligner&quot;&gt;&lt;div class=&quot;icon listDocWWW-16&quot;&gt;&lt;/div&gt;&lt;/span&gt;http://www.cbr.ru/vfs/registers/infr/list_invest_platform_op.xlsx&lt;/div&gt;"/>
              </a:rPr>
              <a:t>http://www.cbr.ru/vfs/registers/infr/list_invest_platform_op.xlsx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algn="ctr">
              <a:buNone/>
            </a:pP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 одно утилитарное цифровое право еще не выпущено!</a:t>
            </a:r>
            <a:endParaRPr lang="ru-RU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540741"/>
              </p:ext>
            </p:extLst>
          </p:nvPr>
        </p:nvGraphicFramePr>
        <p:xfrm>
          <a:off x="467544" y="1340768"/>
          <a:ext cx="8280920" cy="2745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5534"/>
                <a:gridCol w="3906094"/>
                <a:gridCol w="2109292"/>
              </a:tblGrid>
              <a:tr h="274586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право требовать передачи вещи (вещей)</a:t>
                      </a:r>
                    </a:p>
                    <a:p>
                      <a:pPr algn="ctr"/>
                      <a:r>
                        <a:rPr lang="ru-RU" sz="1600" i="1" u="sng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Например: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право требования золота в слитках при инвестировании в добычу золота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право требовать передачи исключительных прав на результаты интеллектуальной деятельности и (или) прав использования результатов интеллектуальной деятельности</a:t>
                      </a:r>
                    </a:p>
                    <a:p>
                      <a:pPr algn="ctr"/>
                      <a:r>
                        <a:rPr lang="ru-RU" sz="1600" i="1" u="sng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Например: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право требования передачи прав использования разработанного в рамках договора инвестирования программного обеспечения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право требовать выполнения работ и (или) оказания услуг</a:t>
                      </a:r>
                    </a:p>
                    <a:p>
                      <a:pPr algn="ctr"/>
                      <a:r>
                        <a:rPr lang="ru-RU" sz="1600" i="1" u="sng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Например: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право требования оказания гостиничных услуг при инвестировании в строительство гостиницы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15906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8064895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5272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Подраздел 3.5 Цифровая валюта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77500" lnSpcReduction="20000"/>
          </a:bodyPr>
          <a:lstStyle/>
          <a:p>
            <a:pPr algn="just">
              <a:buFont typeface="Courier New" panose="02070309020205020404" pitchFamily="49" charset="0"/>
              <a:buChar char="o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совокупность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электронных данных (цифрового кода или обозначения), содержащихся в информационной системе, которые предлагаются и (или) могут быть приняты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800034" lvl="1" indent="-34290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качестве средства платежа, не являющегося </a:t>
            </a:r>
          </a:p>
          <a:p>
            <a:pPr marL="1257168" lvl="2" indent="-342900">
              <a:buFont typeface="Wingdings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денежной единицей Российской Федерации,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1257168" lvl="2" indent="-342900">
              <a:buFont typeface="Wingdings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денежной единицей иностранного государства и (или)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1257168" lvl="2" indent="-342900">
              <a:buFont typeface="Wingdings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международной денежной или расчетной единицей,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800034" lvl="1" indent="-34290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 (или) в качестве инвестиций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 в отношении которых отсутствует лицо, обязанное перед каждым обладателем таких электронных данных,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за исключением оператора и (или) узлов информационной системы, обязанных только обеспечивать соответствие порядка выпуска этих электронных данных и осуществления в их отношении действий по внесению (изменению) записей в такую информационную систему ее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правилам.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31256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К цифровой валюте не относятся бонусные баллы, бонусы на накопительных дисконтных картах, начисленные банками и иными организациями за пользование их услугами, </a:t>
            </a: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том числе в виде денежных средств </a:t>
            </a: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("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кешбэк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сервис"). </a:t>
            </a: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3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Примерами </a:t>
            </a:r>
            <a:r>
              <a:rPr lang="ru-RU" sz="30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цифровой валюты являются: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Биткоин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(BTC),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Эфириум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(ETH),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Тезер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(USDT) </a:t>
            </a: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др.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46080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41" y="1811655"/>
            <a:ext cx="8204823" cy="356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4298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РАЗДЕЛ 4. СВЕДЕНИЯ О СЧЕТАХ В БАНКАХ И ИНЫХ КРЕДИТНЫХ ОРГАНИЗАЦИЯХ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12568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данном разделе отражается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информация обо всех счетах, открытых по состоянию на отчетную дату в банках и иных кредитных организациях на основании гражданско-правового договора на имя лица, в отношении которого представляется справка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Указание Банка России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27.05.2021 № 5798-У                                          «О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порядке предоставления кредитными организациями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некредитными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финансовыми организациями гражданам сведений о наличии счетов и иной информации, необходимой для представления гражданами сведений о доходах, расходах, об имуществе и обязательствах имущественного характера, о единой форме предоставления сведений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порядке ее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заполнения»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92735"/>
            <a:ext cx="3273639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2852935"/>
            <a:ext cx="4680520" cy="1258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МОБИЛЬНЫЕ ПРИЛОЖЕНИЯ банков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сервис «Сведения для госслужащих»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32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16" y="476672"/>
            <a:ext cx="8523513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4816" y="1340768"/>
            <a:ext cx="1500880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508104" y="2564904"/>
            <a:ext cx="864096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04248" y="5013176"/>
            <a:ext cx="100811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66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6B0232FD-B8F5-44B5-8205-4842917C7C1B}"/>
              </a:ext>
            </a:extLst>
          </p:cNvPr>
          <p:cNvSpPr/>
          <p:nvPr/>
        </p:nvSpPr>
        <p:spPr>
          <a:xfrm>
            <a:off x="269452" y="764704"/>
            <a:ext cx="8586106" cy="1440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общему правилу, справка подается один раз;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уточненная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справка также подается один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 в течение месяца со дня окончания декларационной кампании, а именно включительно в срок до 31 мая!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6B0232FD-B8F5-44B5-8205-4842917C7C1B}"/>
              </a:ext>
            </a:extLst>
          </p:cNvPr>
          <p:cNvSpPr/>
          <p:nvPr/>
        </p:nvSpPr>
        <p:spPr>
          <a:xfrm>
            <a:off x="269452" y="4869160"/>
            <a:ext cx="8586106" cy="1440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Нахождение лица на длительном лечении (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 30 апреля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не освобождает от обязанности представить справку о доходах.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Это необходимо сделать в разумные сроки после окончания лечения!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B0232FD-B8F5-44B5-8205-4842917C7C1B}"/>
              </a:ext>
            </a:extLst>
          </p:cNvPr>
          <p:cNvSpPr/>
          <p:nvPr/>
        </p:nvSpPr>
        <p:spPr>
          <a:xfrm>
            <a:off x="243928" y="2822079"/>
            <a:ext cx="8586106" cy="1440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Представление уточненных сведений за предыдущие декларационные кампании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предусмотрено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 В случае выявления каких-либо неточностей или ошибок необходимо представить пояснения.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252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55576" y="1348779"/>
            <a:ext cx="2880320" cy="25922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Сумма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денежных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средств, поступивших на счета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служащего и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членов его семьи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за 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2023 год.</a:t>
            </a:r>
            <a:endParaRPr lang="ru-RU" sz="20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508104" y="1348779"/>
            <a:ext cx="2808312" cy="259228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Общий доход </a:t>
            </a:r>
            <a:r>
              <a:rPr lang="ru-RU" sz="20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служащего и членов и его семьи за </a:t>
            </a:r>
            <a:endParaRPr lang="ru-RU" sz="20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2023</a:t>
            </a:r>
            <a:endParaRPr lang="ru-RU" sz="20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2022</a:t>
            </a:r>
            <a:endParaRPr lang="ru-RU" sz="20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2021</a:t>
            </a:r>
            <a:endParaRPr lang="ru-RU" sz="20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4005263" y="2216298"/>
            <a:ext cx="1142801" cy="135671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4725144"/>
            <a:ext cx="8496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Графа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«Сумма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поступивших на счет денежных средств (руб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.)»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заполняется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только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 случае,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если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общая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сумма денежных средств, поступивших на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счета, указанные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справке конкретного лица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за отчетный период, превышает общий доход служащего (работника), его супруги (супруга) и несовершеннолетних детей за отчетный период и два предшествующих ему года.</a:t>
            </a:r>
          </a:p>
        </p:txBody>
      </p:sp>
    </p:spTree>
    <p:extLst>
      <p:ext uri="{BB962C8B-B14F-4D97-AF65-F5344CB8AC3E}">
        <p14:creationId xmlns:p14="http://schemas.microsoft.com/office/powerpoint/2010/main" val="302696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712968" cy="52894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доходом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служащего,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его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супруга(супруги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) и несовершеннолетних детей </a:t>
            </a:r>
            <a:r>
              <a:rPr lang="ru-RU" sz="2800" u="sng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800" u="sng" dirty="0" smtClean="0">
                <a:latin typeface="Times New Roman" pitchFamily="18" charset="0"/>
                <a:cs typeface="Times New Roman" pitchFamily="18" charset="0"/>
              </a:rPr>
              <a:t>три </a:t>
            </a:r>
            <a:r>
              <a:rPr lang="ru-RU" sz="2800" u="sng" dirty="0">
                <a:latin typeface="Times New Roman" pitchFamily="18" charset="0"/>
                <a:cs typeface="Times New Roman" pitchFamily="18" charset="0"/>
              </a:rPr>
              <a:t>года </a:t>
            </a:r>
            <a:r>
              <a:rPr lang="ru-RU" sz="2800" u="sng" dirty="0" smtClean="0">
                <a:latin typeface="Times New Roman" pitchFamily="18" charset="0"/>
                <a:cs typeface="Times New Roman" pitchFamily="18" charset="0"/>
              </a:rPr>
              <a:t>(2023-2021)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сравнивается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сумма денежных средств, поступивших на открытые по состоянию на отчетную дату счета, содержащиеся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отдельно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 справке в отношении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служащего,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отдельно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 справке в отношении его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супруга(супруги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отдельно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 справке в отношении его несовершеннолетнего ребенка.</a:t>
            </a:r>
          </a:p>
        </p:txBody>
      </p:sp>
    </p:spTree>
    <p:extLst>
      <p:ext uri="{BB962C8B-B14F-4D97-AF65-F5344CB8AC3E}">
        <p14:creationId xmlns:p14="http://schemas.microsoft.com/office/powerpoint/2010/main" val="28101613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Сумма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денежных средств, поступивших на 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закрытые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 состоянию на отчетную дату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счета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учитывается!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3458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80728"/>
            <a:ext cx="8229600" cy="55446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денежные средства, поступившие на счета, </a:t>
            </a:r>
            <a:r>
              <a:rPr lang="ru-RU" sz="2800" b="1" u="sng" dirty="0">
                <a:latin typeface="Times New Roman" pitchFamily="18" charset="0"/>
                <a:cs typeface="Times New Roman" pitchFamily="18" charset="0"/>
              </a:rPr>
              <a:t>не включаются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отдельные зачисления, которые являются следствием перераспределения между другими счетами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служащего,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его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супруга(супруги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) и несовершеннолетних детей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 характеризуют оборот денежных средств по счетам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например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не учитываются денежные средства, перечисленные со счета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служащего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 счет его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супруги(супруга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); аналогично в отношении ситуаций, связанных со счетами несовершеннолетних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детей.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9787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сумме денежных средств, поступивших на счет, 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учитываются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возврат денежных средств по несостоявшемуся договору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купли-продажи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или денежные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средства, полученные в качестве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кредита.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6827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сумме денежных средств, поступивших на счет, учитываются денежные средства, зачисленные с помощью 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банкомата (кассы)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даже в случае, если ранее аналогичная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денежная 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сумма снята со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счета!!!</a:t>
            </a:r>
            <a:endParaRPr lang="ru-RU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8470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548680"/>
            <a:ext cx="8784976" cy="583264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 состоянию на отчетную дату и в течение отчетного периода у служащего (работника) открыто три счета.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>
              <a:buNone/>
            </a:pPr>
            <a:r>
              <a:rPr lang="ru-RU" sz="3100" u="sng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100" u="sng" dirty="0">
                <a:latin typeface="Times New Roman" pitchFamily="18" charset="0"/>
                <a:cs typeface="Times New Roman" pitchFamily="18" charset="0"/>
              </a:rPr>
              <a:t>течение отчетного периода на счет "А" поступило 500 тыс. руб.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1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Впоследствии со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счета "А" на счета "Б" и "В" переведены денежные средства: 300 тыс. руб.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100 тыс. руб. соответственно.</a:t>
            </a: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данном примере:</a:t>
            </a:r>
          </a:p>
          <a:p>
            <a:pPr marL="0" lv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1) оборот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денежных средств по счетам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составил 900 тыс. руб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marL="0" lv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2)сумма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денежных средств, поступивших на счета, –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500 тыс. руб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Таким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образом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для целей определения необходимости заполнения графы "Сумма поступивших на счет денежных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средств"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необходимо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сравнивать совокупный доход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семьи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 суммой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500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10507641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8640960" cy="5361459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 состоянию на отчетную дату и в течение отчетного периода у служащего (работника) открыто два счета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течение отчетного периода на счет "А" поступило 400 тыс. руб.; на счет "Б"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300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Сначала со счета "А" на счет "Б" переведены 200 тыс. руб., потом со счета "Б"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счет "А" – 500 тыс. руб.</a:t>
            </a: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данном примере:</a:t>
            </a:r>
          </a:p>
          <a:p>
            <a:pPr marL="0" lv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1) оборот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денежных средств по счетам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составил 1400 тыс. руб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marL="0" lv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2) сумма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денежных средств, поступивших на счета, –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700 тыс. руб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Таким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образом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для целей определения необходимости заполнения графы "Сумма поступивших на счет денежных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средств" </a:t>
            </a: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необходимо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сравнивать совокупный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доход семьи </a:t>
            </a: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 суммой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700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16568614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568952" cy="5073427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 состоянию на отчетную дату и в течение отчетного периода у служащего (работника)открыто два счета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течение отчетного периода на счет "А" поступило 500 тыс. руб.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Впоследствии со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счета "А"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банкомате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сняли 500 тыс. руб. 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зачислили их также с помощью банкомата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счет "Б".</a:t>
            </a: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данном примере:</a:t>
            </a:r>
          </a:p>
          <a:p>
            <a:pPr marL="0" lv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1) оборот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денежных средств по счетам составил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1000 тыс. руб.;</a:t>
            </a:r>
          </a:p>
          <a:p>
            <a:pPr marL="0" lv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2) сумма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денежных средств, поступивших на счета, –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1000 тыс. руб.</a:t>
            </a: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Таким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образом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для целей определения необходимости заполнения графы "Сумма поступивших на счет денежных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средств" </a:t>
            </a: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необходимо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сравнивать совокупный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доход семьи с суммой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1000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20030011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user\AppData\Local\Packages\Microsoft.Windows.Photos_8wekyb3d8bbwe\TempState\ShareServiceTempFolder\2024-01-26_09-09-07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2" t="10422" r="20057" b="10849"/>
          <a:stretch/>
        </p:blipFill>
        <p:spPr bwMode="auto">
          <a:xfrm>
            <a:off x="718195" y="404664"/>
            <a:ext cx="7776864" cy="607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09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Отчетный период и отчетная дата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568952" cy="51845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500" u="sng" dirty="0" smtClean="0">
                <a:latin typeface="Times New Roman" pitchFamily="18" charset="0"/>
                <a:cs typeface="Times New Roman" pitchFamily="18" charset="0"/>
              </a:rPr>
              <a:t>Гражданин представляет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сведения о доходах, полученных за календарный год, предшествующий году подачи документов, а также об имуществе отчужденном в течение указанного периода в результате безвозмездной сделки (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1 января по    31 декабря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 (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отчетный период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сведения об имуществе,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принадлежащем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ему 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праве собственности, сведения о счетах в банках и иных кредитных организациях, ценных бумагах, об обязательствах имущественного характера по состоянию на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первое число месяца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предшествующего месяцу подачи документов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(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отчетную дату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Например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при подаче документов: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феврале 2024 года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отчетный период будет с 01 января по 31 декабря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года, а отчетная дата – 01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января 2024 года,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марте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2024 года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отчетный период будет с 01 января по 31 декабря 2023 года, а отчетная дата – 01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февраля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года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т.д.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3714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568952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AppData\Local\Packages\Microsoft.Windows.Photos_8wekyb3d8bbwe\TempState\ShareServiceTempFolder\2024-01-25_16-15-3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96952"/>
            <a:ext cx="5120150" cy="270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45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129804" cy="511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7790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73" b="18260"/>
          <a:stretch/>
        </p:blipFill>
        <p:spPr bwMode="auto">
          <a:xfrm>
            <a:off x="323528" y="332656"/>
            <a:ext cx="8325703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низ 3"/>
          <p:cNvSpPr/>
          <p:nvPr/>
        </p:nvSpPr>
        <p:spPr>
          <a:xfrm rot="4170633">
            <a:off x="5828736" y="1812245"/>
            <a:ext cx="98128" cy="9064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355976" y="2470041"/>
            <a:ext cx="86409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05856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OZON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карта может как предусматривать, так и не предусматривать банковский счет, необходимо устанавливать (ООО "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Еком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Банк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")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аналогично с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Wildberries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000" dirty="0">
                <a:solidFill>
                  <a:schemeClr val="accent5">
                    <a:lumMod val="75000"/>
                  </a:schemeClr>
                </a:solidFill>
              </a:rPr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73712"/>
            <a:ext cx="4882292" cy="3051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040" y="2780928"/>
            <a:ext cx="5834470" cy="364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88889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20679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Номинальный счет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счет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эскроу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подлежит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отражению, 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ссудный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счет,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счет брокера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индивидуальный инвестиционный счет нет.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Электронные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средства платежа, в том числе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«электронные кошельки»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(например, "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ЮMoney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", "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Qiwi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кошелек" и др.), клиентские карты для совершения покупок в информационно-телекоммуникационной сети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«Интернет» </a:t>
            </a: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при этом рекомендуется удостовериться, что счет в банке (иной кредитной организации) не открывался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)!</a:t>
            </a:r>
            <a:endParaRPr lang="ru-RU" b="1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выдаваемых в рамках Указания Банка России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№5798-У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сведениях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могут отсутствовать некоторые позиции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если кредитная организация о них не знает, например, об уставном капитале.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этой связи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 получением необходимой информации нужно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обратиться в иную организацию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государственный орган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или воспользоваться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открытыми данными.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216633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РАЗДЕЛ 5. СВЕДЕНИЯ О ЦЕННЫХ БУМАГАХ</a:t>
            </a:r>
            <a:endParaRPr lang="ru-RU" sz="3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данном разделе указываются сведения об имеющихся ценных бумагах, долях участия в уставных капиталах коммерческих организаций и фондах.</a:t>
            </a:r>
          </a:p>
          <a:p>
            <a:pPr marL="0" indent="0" algn="ctr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Ценные бумаги, приобретенные в рамках     договора на брокерское обслуживание и       договора доверительного управления ценными бумагами, включая договор на ведение индивидуального инвестиционного счета,         также подлежат отражению в данном разделе.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084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Ценные бумаги, переданные в доверительное управление, также подлежат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отражению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25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Императивного 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запрета на 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приобретение 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служащим (работником) ценных бумаг 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нет,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при этом необходимо учесть следующее: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отсутствует конфликт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интересов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отсутствует факт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управления организацией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учет (при необходимости) запрета на иностранные финансовые инструменты: особое внимание на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ПИФы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и их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состав</a:t>
            </a: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Отдельные ценные бумаги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не имеют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номинальной стоимости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200" u="sng" dirty="0">
                <a:latin typeface="Times New Roman" pitchFamily="18" charset="0"/>
                <a:cs typeface="Times New Roman" pitchFamily="18" charset="0"/>
              </a:rPr>
              <a:t>инвестиционный пай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паевого инвестиционного фонда, </a:t>
            </a:r>
            <a:r>
              <a:rPr lang="ru-RU" sz="2200" u="sng" dirty="0">
                <a:latin typeface="Times New Roman" pitchFamily="18" charset="0"/>
                <a:cs typeface="Times New Roman" pitchFamily="18" charset="0"/>
              </a:rPr>
              <a:t>депозитарные расписки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u="sng" dirty="0">
                <a:latin typeface="Times New Roman" pitchFamily="18" charset="0"/>
                <a:cs typeface="Times New Roman" pitchFamily="18" charset="0"/>
              </a:rPr>
              <a:t>закладные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u="sng" dirty="0" smtClean="0">
                <a:latin typeface="Times New Roman" pitchFamily="18" charset="0"/>
                <a:cs typeface="Times New Roman" pitchFamily="18" charset="0"/>
              </a:rPr>
              <a:t>сберегательные </a:t>
            </a:r>
            <a:r>
              <a:rPr lang="ru-RU" sz="2200" u="sng" dirty="0">
                <a:latin typeface="Times New Roman" pitchFamily="18" charset="0"/>
                <a:cs typeface="Times New Roman" pitchFamily="18" charset="0"/>
              </a:rPr>
              <a:t>сертификаты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u="sng" dirty="0">
                <a:latin typeface="Times New Roman" pitchFamily="18" charset="0"/>
                <a:cs typeface="Times New Roman" pitchFamily="18" charset="0"/>
              </a:rPr>
              <a:t>цифровое свидетельство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5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522681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AppData\Local\Packages\Microsoft.Windows.Photos_8wekyb3d8bbwe\TempState\ShareServiceTempFolder\2024-01-26_09-50-0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83442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AppData\Local\Packages\Microsoft.Windows.Photos_8wekyb3d8bbwe\TempState\ShareServiceTempFolder\2024-01-26_09-51-3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53182"/>
            <a:ext cx="339492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\AppData\Local\Packages\Microsoft.Windows.Photos_8wekyb3d8bbwe\TempState\ShareServiceTempFolder\2024-01-26_09-52-23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77072"/>
            <a:ext cx="6291331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3419872" y="2329063"/>
            <a:ext cx="0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329063"/>
            <a:ext cx="198783" cy="55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4693329" y="3140968"/>
            <a:ext cx="8640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771800" y="3068960"/>
            <a:ext cx="9080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347864" y="4797152"/>
            <a:ext cx="13454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037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Подраздел 5.1. Акции и иное участие в коммерческих организациях и фондах</a:t>
            </a:r>
            <a:endParaRPr lang="ru-RU" dirty="0"/>
          </a:p>
        </p:txBody>
      </p:sp>
      <p:pic>
        <p:nvPicPr>
          <p:cNvPr id="21506" name="Picture 2" descr="C:\Users\Терещенко Ирина\Desktop\ВСЕ ПО КОРРУПЦИИ\семинары, совещания, встречи\2021\18.02 семинар с ОМСУ по справкам\раздел 5 -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8" r="6896" b="8360"/>
          <a:stretch/>
        </p:blipFill>
        <p:spPr bwMode="auto">
          <a:xfrm>
            <a:off x="395536" y="1255743"/>
            <a:ext cx="8424936" cy="472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27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87" y="188640"/>
            <a:ext cx="838681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5157192"/>
            <a:ext cx="7560840" cy="13681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ВНИМАНИЕ!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Данное поле может не отображаться в разделе 5.1, но его заполнение является о</a:t>
            </a:r>
            <a:r>
              <a:rPr lang="ru-RU" sz="16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бязательным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так как в конце раздела 5 требуется указать суммарную декларированную стоимость ценных бумаг, включая доли участия в коммерческих организациях. Таким образом, сумма, указанная в данном поле, будет автоматически включена в итоговую сумму по Разделу 5.</a:t>
            </a:r>
          </a:p>
        </p:txBody>
      </p:sp>
    </p:spTree>
    <p:extLst>
      <p:ext uri="{BB962C8B-B14F-4D97-AF65-F5344CB8AC3E}">
        <p14:creationId xmlns:p14="http://schemas.microsoft.com/office/powerpoint/2010/main" val="882535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Отчетный период и отчетная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дата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424936" cy="532859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Служащий </a:t>
            </a:r>
            <a:r>
              <a:rPr lang="ru-RU" sz="3600" u="sng" dirty="0">
                <a:latin typeface="Times New Roman" pitchFamily="18" charset="0"/>
                <a:cs typeface="Times New Roman" pitchFamily="18" charset="0"/>
              </a:rPr>
              <a:t>представляет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сведения о доходах, полученных за календарный год, предшествующий году подачи документов, а также об имуществе отчужденном в течение указанного периода в результате безвозмездной сделки (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 1 января по    31 декабря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(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отчетный период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сведения об имуществе, принадлежащем ему на праве собственности, сведения о счетах в банках и иных кредитных организациях, ценных бумагах, об обязательствах имущественного характера по состоянию на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конец отчетного периода (31 декабря)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отчетная дата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Например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при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представлении сведений в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2024 году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отчетный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период будет с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 января по 31 декабря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 отчетная дата –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31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декабря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2023 года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546987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648072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Подраздел 5.2. Иные ценные бумаги</a:t>
            </a:r>
            <a:endParaRPr lang="ru-RU" sz="3000" dirty="0"/>
          </a:p>
        </p:txBody>
      </p:sp>
      <p:pic>
        <p:nvPicPr>
          <p:cNvPr id="22530" name="Picture 2" descr="C:\Users\Терещенко Ирина\Desktop\ВСЕ ПО КОРРУПЦИИ\семинары, совещания, встречи\2021\18.02 семинар с ОМСУ по справкам\раздел 5-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" t="7607" r="5666" b="14446"/>
          <a:stretch/>
        </p:blipFill>
        <p:spPr bwMode="auto">
          <a:xfrm>
            <a:off x="566758" y="1197505"/>
            <a:ext cx="8109698" cy="475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75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363272" cy="612068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ru-RU" sz="27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7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7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7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7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7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7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7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7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7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7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7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7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7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700" b="1" u="sng" dirty="0" smtClean="0">
                <a:latin typeface="Times New Roman" pitchFamily="18" charset="0"/>
                <a:cs typeface="Times New Roman" pitchFamily="18" charset="0"/>
              </a:rPr>
              <a:t>НЕ ПУТАТЬ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с договором 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на брокерское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обслуживание.</a:t>
            </a:r>
            <a:endParaRPr lang="ru-RU" sz="27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Целесообразно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пользоваться Указанием Банка России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27.05.2021 № 5798-У</a:t>
            </a: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692696"/>
            <a:ext cx="2448272" cy="23042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графе 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Основание участия» указывается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основание приобретения доли участия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476672"/>
            <a:ext cx="4464496" cy="37444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itchFamily="2" charset="2"/>
              <a:buChar char="§"/>
            </a:pP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учредительный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договор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приватизация 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покупка 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мена 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дарение 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наследование</a:t>
            </a:r>
          </a:p>
          <a:p>
            <a:pPr marL="285750" indent="-285750" algn="ctr">
              <a:buFont typeface="Wingdings" pitchFamily="2" charset="2"/>
              <a:buChar char="§"/>
            </a:pP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Wingdings" pitchFamily="2" charset="2"/>
              <a:buChar char="§"/>
            </a:pPr>
            <a:endParaRPr lang="ru-RU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Wingdings" pitchFamily="2" charset="2"/>
              <a:buChar char="§"/>
            </a:pP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наименование и реквизиты </a:t>
            </a:r>
          </a:p>
          <a:p>
            <a:pPr algn="ctr"/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дата, номер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соответствующего договора или акта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3151653" y="14847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Крест 5"/>
          <p:cNvSpPr/>
          <p:nvPr/>
        </p:nvSpPr>
        <p:spPr>
          <a:xfrm>
            <a:off x="6372200" y="2457475"/>
            <a:ext cx="504056" cy="504056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8281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A744A36-BD28-4D60-9DAB-B8F5838ED5F8}"/>
              </a:ext>
            </a:extLst>
          </p:cNvPr>
          <p:cNvSpPr txBox="1"/>
          <p:nvPr/>
        </p:nvSpPr>
        <p:spPr>
          <a:xfrm>
            <a:off x="251520" y="260648"/>
            <a:ext cx="8640959" cy="954091"/>
          </a:xfrm>
          <a:prstGeom prst="rect">
            <a:avLst/>
          </a:prstGeom>
          <a:noFill/>
        </p:spPr>
        <p:txBody>
          <a:bodyPr wrap="square" lIns="91428" tIns="45712" rIns="91428" bIns="45712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Раздел 6. Сведения об обязательствах имущественного характера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94C5E79-A990-4A78-8E5A-504154137879}"/>
              </a:ext>
            </a:extLst>
          </p:cNvPr>
          <p:cNvSpPr txBox="1"/>
          <p:nvPr/>
        </p:nvSpPr>
        <p:spPr>
          <a:xfrm>
            <a:off x="371296" y="1215849"/>
            <a:ext cx="8377168" cy="830981"/>
          </a:xfrm>
          <a:prstGeom prst="rect">
            <a:avLst/>
          </a:prstGeom>
          <a:noFill/>
        </p:spPr>
        <p:txBody>
          <a:bodyPr wrap="square" lIns="91428" tIns="45712" rIns="91428" bIns="45712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Подраздел 6.1. Объекты недвижимого имущества, находящиеся в пользовании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635D95C-D271-4234-B0B3-CF973DFB912F}"/>
              </a:ext>
            </a:extLst>
          </p:cNvPr>
          <p:cNvSpPr/>
          <p:nvPr/>
        </p:nvSpPr>
        <p:spPr>
          <a:xfrm>
            <a:off x="371296" y="3068960"/>
            <a:ext cx="8633717" cy="504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Квартира (жилой дом)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месту регистрации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обязательно указывается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50CF0B0A-09F1-459A-B256-C895E78A217C}"/>
              </a:ext>
            </a:extLst>
          </p:cNvPr>
          <p:cNvSpPr/>
          <p:nvPr/>
        </p:nvSpPr>
        <p:spPr>
          <a:xfrm>
            <a:off x="371295" y="3789040"/>
            <a:ext cx="8633717" cy="4320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Фактическое пользование указывается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D91D516-2B57-4FD5-84E0-D1AA65A918FD}"/>
              </a:ext>
            </a:extLst>
          </p:cNvPr>
          <p:cNvSpPr/>
          <p:nvPr/>
        </p:nvSpPr>
        <p:spPr>
          <a:xfrm>
            <a:off x="338754" y="2132857"/>
            <a:ext cx="8633717" cy="7920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Указывается недвижимое имущество, находящееся во временном пользовании 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в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собственности!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декларанта, а также основание пользования (договор аренды, фактическое предоставление и другие).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BAD2CA80-564C-40B6-AA09-140285BAB643}"/>
              </a:ext>
            </a:extLst>
          </p:cNvPr>
          <p:cNvSpPr/>
          <p:nvPr/>
        </p:nvSpPr>
        <p:spPr>
          <a:xfrm>
            <a:off x="371296" y="4365105"/>
            <a:ext cx="8633717" cy="10081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подлежат указанию земельные участки,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расположенные под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МКД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также под надземными или подземными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гаражными комплексами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том числе многоэтажными (аналогично в отношении кооперативов)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0CF0B0A-09F1-459A-B256-C895E78A217C}"/>
              </a:ext>
            </a:extLst>
          </p:cNvPr>
          <p:cNvSpPr/>
          <p:nvPr/>
        </p:nvSpPr>
        <p:spPr>
          <a:xfrm>
            <a:off x="353267" y="5589240"/>
            <a:ext cx="8633717" cy="7920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Земельный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участок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на котором расположен частный дом, находящийся в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пользовании, указывается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63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Терещенко Ирина\Desktop\ВСЕ ПО КОРРУПЦИИ\семинары, совещания, встречи\2021\18.02 семинар с ОМСУ по справкам\раздел 6-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" r="5908" b="8269"/>
          <a:stretch/>
        </p:blipFill>
        <p:spPr bwMode="auto">
          <a:xfrm>
            <a:off x="251520" y="838200"/>
            <a:ext cx="8496944" cy="534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20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944216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случае, если объект недвижимого имущества находится в долевой собственности у служащего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лица,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отношении которого справка не представляется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в зависимости от наличия фактов пользования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такая доля подлежит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отражению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2880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Подлежит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отражению имущество, используемое для бытовых нужд,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 зарегистрированное в установленном порядке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органами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Росреестра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также об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объектах незавершенного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строительства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этих случаях пользование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может быть «фактическим», а площадь может указываться с учетом применимых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обстоятельств.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305328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94C5E79-A990-4A78-8E5A-504154137879}"/>
              </a:ext>
            </a:extLst>
          </p:cNvPr>
          <p:cNvSpPr txBox="1"/>
          <p:nvPr/>
        </p:nvSpPr>
        <p:spPr>
          <a:xfrm>
            <a:off x="380111" y="332656"/>
            <a:ext cx="8316686" cy="830981"/>
          </a:xfrm>
          <a:prstGeom prst="rect">
            <a:avLst/>
          </a:prstGeom>
          <a:noFill/>
        </p:spPr>
        <p:txBody>
          <a:bodyPr wrap="square" lIns="91428" tIns="45712" rIns="91428" bIns="45712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Подраздел 6.2. Срочные обязательства финансового характера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D91D516-2B57-4FD5-84E0-D1AA65A918FD}"/>
              </a:ext>
            </a:extLst>
          </p:cNvPr>
          <p:cNvSpPr/>
          <p:nvPr/>
        </p:nvSpPr>
        <p:spPr>
          <a:xfrm>
            <a:off x="378137" y="1163637"/>
            <a:ext cx="4160317" cy="16892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Указывается каждое имеющееся на </a:t>
            </a:r>
            <a:r>
              <a:rPr lang="ru-RU" sz="18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31.12.2023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срочное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обязательство финансового характера 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кредитором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должником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 которому является декларант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3D6E2C78-E1D1-46F3-B8D0-91EF688504EE}"/>
              </a:ext>
            </a:extLst>
          </p:cNvPr>
          <p:cNvSpPr/>
          <p:nvPr/>
        </p:nvSpPr>
        <p:spPr>
          <a:xfrm>
            <a:off x="1259632" y="3591366"/>
            <a:ext cx="6171289" cy="2325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80000"/>
              </a:lnSpc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в долевом строительстве объекта недвижимости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9D1B47D4-F903-4855-A829-F3B8C6701C76}"/>
              </a:ext>
            </a:extLst>
          </p:cNvPr>
          <p:cNvSpPr/>
          <p:nvPr/>
        </p:nvSpPr>
        <p:spPr>
          <a:xfrm>
            <a:off x="380111" y="3013496"/>
            <a:ext cx="8440362" cy="46513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2" rIns="91428" bIns="45712" rtlCol="0" anchor="ctr"/>
          <a:lstStyle/>
          <a:p>
            <a:pPr lvl="0" algn="ctr"/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Отдельные виды срочных обязательств финансового характера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88F04579-3348-4161-AE8D-B67079C057C3}"/>
              </a:ext>
            </a:extLst>
          </p:cNvPr>
          <p:cNvSpPr/>
          <p:nvPr/>
        </p:nvSpPr>
        <p:spPr>
          <a:xfrm>
            <a:off x="441949" y="3913237"/>
            <a:ext cx="8316685" cy="4125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80000"/>
              </a:lnSpc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обязательства по ипотеке в случае разделения суммы кредита между супругами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F8C1572F-6BD4-4E07-8A6D-4EC3DB700EF6}"/>
              </a:ext>
            </a:extLst>
          </p:cNvPr>
          <p:cNvSpPr/>
          <p:nvPr/>
        </p:nvSpPr>
        <p:spPr>
          <a:xfrm>
            <a:off x="1259632" y="4437112"/>
            <a:ext cx="6912768" cy="10801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80000"/>
              </a:lnSpc>
            </a:pPr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80000"/>
              </a:lnSpc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80000"/>
              </a:lnSpc>
            </a:pPr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80000"/>
              </a:lnSpc>
            </a:pPr>
            <a:r>
              <a:rPr lang="ru-RU" sz="18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обязательства </a:t>
            </a:r>
            <a:r>
              <a:rPr lang="ru-RU" sz="18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отдельным договорам </a:t>
            </a:r>
            <a:r>
              <a:rPr lang="ru-RU" sz="18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страхования:</a:t>
            </a:r>
          </a:p>
          <a:p>
            <a:pPr marL="285750" lvl="0" indent="-285750" algn="ctr">
              <a:lnSpc>
                <a:spcPct val="80000"/>
              </a:lnSpc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страхование жизни на случай смерти;</a:t>
            </a:r>
          </a:p>
          <a:p>
            <a:pPr marL="285750" lvl="0" indent="-285750" algn="ctr">
              <a:lnSpc>
                <a:spcPct val="80000"/>
              </a:lnSpc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дожитие до определенного возраста, срока или события;</a:t>
            </a:r>
          </a:p>
          <a:p>
            <a:pPr marL="285750" lvl="0" indent="-285750" algn="ctr">
              <a:lnSpc>
                <a:spcPct val="80000"/>
              </a:lnSpc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рента</a:t>
            </a:r>
          </a:p>
          <a:p>
            <a:pPr marL="285750" lvl="0" indent="-285750" algn="ctr">
              <a:lnSpc>
                <a:spcPct val="80000"/>
              </a:lnSpc>
              <a:buFont typeface="Arial" pitchFamily="34" charset="0"/>
              <a:buChar char="•"/>
            </a:pPr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ctr">
              <a:lnSpc>
                <a:spcPct val="80000"/>
              </a:lnSpc>
              <a:buFont typeface="Arial" pitchFamily="34" charset="0"/>
              <a:buChar char="•"/>
            </a:pPr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80000"/>
              </a:lnSpc>
            </a:pP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C430AC6A-5F5C-42BD-8F8C-1CA6B93E805E}"/>
              </a:ext>
            </a:extLst>
          </p:cNvPr>
          <p:cNvSpPr/>
          <p:nvPr/>
        </p:nvSpPr>
        <p:spPr>
          <a:xfrm>
            <a:off x="1259630" y="5697956"/>
            <a:ext cx="7200802" cy="8273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80000"/>
              </a:lnSpc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обязательства по договорам брокерского обслуживания,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доверительного управления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индивидуального инвестиционного счета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4D91D516-2B57-4FD5-84E0-D1AA65A918FD}"/>
              </a:ext>
            </a:extLst>
          </p:cNvPr>
          <p:cNvSpPr/>
          <p:nvPr/>
        </p:nvSpPr>
        <p:spPr>
          <a:xfrm>
            <a:off x="6156176" y="1484783"/>
            <a:ext cx="2540621" cy="11437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500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000 руб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Нашивка 10"/>
          <p:cNvSpPr/>
          <p:nvPr/>
        </p:nvSpPr>
        <p:spPr>
          <a:xfrm>
            <a:off x="5076056" y="1592794"/>
            <a:ext cx="710753" cy="92769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H="1">
            <a:off x="5580112" y="2096851"/>
            <a:ext cx="288032" cy="42364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23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92696"/>
            <a:ext cx="8640960" cy="56886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Рассрочка платежа в договоре купли-продажи           (без оформления кредитного договора)</a:t>
            </a:r>
          </a:p>
          <a:p>
            <a:pPr marL="0" indent="0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Например,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договор купли-продажи квартиры подписан в ноябре 2023 года, с условием, что большая часть суммы в размере 1 000 000 рублей должна быть внесена в январе 2024 года. </a:t>
            </a:r>
          </a:p>
          <a:p>
            <a:pPr marL="0" indent="0"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Следовательно, на конец отчетного периода               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(на 31.12.2023)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возникло финансовое обязательство размером более 500 000 рублей и его необходимо указать в разделе 6.2 справки.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72250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Терещенко Ирина\Desktop\ВСЕ ПО КОРРУПЦИИ\семинары, совещания, встречи\2021\18.02 семинар с ОМСУ по справкам\раздел 6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2" r="10653" b="7483"/>
          <a:stretch/>
        </p:blipFill>
        <p:spPr bwMode="auto">
          <a:xfrm>
            <a:off x="323528" y="404664"/>
            <a:ext cx="8424936" cy="593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99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A744A36-BD28-4D60-9DAB-B8F5838ED5F8}"/>
              </a:ext>
            </a:extLst>
          </p:cNvPr>
          <p:cNvSpPr txBox="1"/>
          <p:nvPr/>
        </p:nvSpPr>
        <p:spPr>
          <a:xfrm>
            <a:off x="393920" y="332656"/>
            <a:ext cx="8316686" cy="1569644"/>
          </a:xfrm>
          <a:prstGeom prst="rect">
            <a:avLst/>
          </a:prstGeom>
          <a:noFill/>
        </p:spPr>
        <p:txBody>
          <a:bodyPr wrap="square" lIns="91428" tIns="45712" rIns="91428" bIns="45712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Раздел 7. Сведения  о  недвижимом  имуществе,   транспортных  средствах и ценных бумагах,  отчужденных  в  течение отчетного  периода  в результате безвозмездной сделки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D91D516-2B57-4FD5-84E0-D1AA65A918FD}"/>
              </a:ext>
            </a:extLst>
          </p:cNvPr>
          <p:cNvSpPr/>
          <p:nvPr/>
        </p:nvSpPr>
        <p:spPr>
          <a:xfrm>
            <a:off x="338752" y="1902300"/>
            <a:ext cx="8633717" cy="10226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Указываются сведения об отдельных объектах (в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доли), отчужденных в течение отчетного периода в результате безвозмездной сделки, а также, например, сведения об утилизации автомобиля.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9D1B47D4-F903-4855-A829-F3B8C6701C76}"/>
              </a:ext>
            </a:extLst>
          </p:cNvPr>
          <p:cNvSpPr/>
          <p:nvPr/>
        </p:nvSpPr>
        <p:spPr>
          <a:xfrm>
            <a:off x="329690" y="3068960"/>
            <a:ext cx="8633717" cy="8640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2" rIns="91428" bIns="45712" rtlCol="0" anchor="ctr"/>
          <a:lstStyle/>
          <a:p>
            <a:pPr lvl="0" algn="ctr"/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Безвозмездной признается сделка, по которой одна сторона обязуется предоставить что-либо другой стороне без получения от нее платы или иного встречного предоставления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88F04579-3348-4161-AE8D-B67079C057C3}"/>
              </a:ext>
            </a:extLst>
          </p:cNvPr>
          <p:cNvSpPr/>
          <p:nvPr/>
        </p:nvSpPr>
        <p:spPr>
          <a:xfrm>
            <a:off x="338752" y="4301052"/>
            <a:ext cx="4050000" cy="43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80000"/>
              </a:lnSpc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договор дарения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F8C1572F-6BD4-4E07-8A6D-4EC3DB700EF6}"/>
              </a:ext>
            </a:extLst>
          </p:cNvPr>
          <p:cNvSpPr/>
          <p:nvPr/>
        </p:nvSpPr>
        <p:spPr>
          <a:xfrm>
            <a:off x="329690" y="4877052"/>
            <a:ext cx="4050000" cy="43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80000"/>
              </a:lnSpc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соглашение о разделе имущества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C430AC6A-5F5C-42BD-8F8C-1CA6B93E805E}"/>
              </a:ext>
            </a:extLst>
          </p:cNvPr>
          <p:cNvSpPr/>
          <p:nvPr/>
        </p:nvSpPr>
        <p:spPr>
          <a:xfrm>
            <a:off x="329690" y="5450123"/>
            <a:ext cx="4050000" cy="43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80000"/>
              </a:lnSpc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договор (соглашение) об определении долей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1A8B4DE-BD70-4EC3-B716-9D319AC850BB}"/>
              </a:ext>
            </a:extLst>
          </p:cNvPr>
          <p:cNvSpPr/>
          <p:nvPr/>
        </p:nvSpPr>
        <p:spPr>
          <a:xfrm>
            <a:off x="329690" y="5997063"/>
            <a:ext cx="4050000" cy="43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80000"/>
              </a:lnSpc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брачный договор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F973F39-D0BB-4940-A504-EFA1FB829FEF}"/>
              </a:ext>
            </a:extLst>
          </p:cNvPr>
          <p:cNvSpPr/>
          <p:nvPr/>
        </p:nvSpPr>
        <p:spPr>
          <a:xfrm>
            <a:off x="4922468" y="4733052"/>
            <a:ext cx="4050000" cy="72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80000"/>
              </a:lnSpc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уничтоженные объекты имущества не подлежат отражению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470A1445-6EEE-47E0-A1CD-6F3C23B44CE6}"/>
              </a:ext>
            </a:extLst>
          </p:cNvPr>
          <p:cNvSpPr/>
          <p:nvPr/>
        </p:nvSpPr>
        <p:spPr>
          <a:xfrm>
            <a:off x="4922468" y="5557507"/>
            <a:ext cx="4050000" cy="43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80000"/>
              </a:lnSpc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договор мены не подлежит отражению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="" xmlns:a16="http://schemas.microsoft.com/office/drawing/2014/main" id="{96DAD0A5-3C9D-44B3-AD03-9D4ADE370550}"/>
              </a:ext>
            </a:extLst>
          </p:cNvPr>
          <p:cNvCxnSpPr/>
          <p:nvPr/>
        </p:nvCxnSpPr>
        <p:spPr>
          <a:xfrm>
            <a:off x="4646549" y="4733052"/>
            <a:ext cx="0" cy="19080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428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Терещенко Ирина\Desktop\ВСЕ ПО КОРРУПЦИИ\семинары, совещания, встречи\2021\18.02 семинар с ОМСУ по справкам\Раздел 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9" r="5141" b="9424"/>
          <a:stretch/>
        </p:blipFill>
        <p:spPr bwMode="auto">
          <a:xfrm>
            <a:off x="539551" y="692696"/>
            <a:ext cx="8267786" cy="554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75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8769</TotalTime>
  <Words>5301</Words>
  <Application>Microsoft Office PowerPoint</Application>
  <PresentationFormat>Экран (4:3)</PresentationFormat>
  <Paragraphs>655</Paragraphs>
  <Slides>113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113</vt:i4>
      </vt:variant>
    </vt:vector>
  </HeadingPairs>
  <TitlesOfParts>
    <vt:vector size="114" baseType="lpstr">
      <vt:lpstr>Тема Office</vt:lpstr>
      <vt:lpstr>Семинар   «Особенности представления сведений о доходах, расходах, об имуществе и обязательствах имущественного характера в 2024 году (за отчетный 2023 год) с учетом изменений федерального законодательства»</vt:lpstr>
      <vt:lpstr>Презентация PowerPoint</vt:lpstr>
      <vt:lpstr>Презентация PowerPoint</vt:lpstr>
      <vt:lpstr>Презентация PowerPoint</vt:lpstr>
      <vt:lpstr>Презентация PowerPoint</vt:lpstr>
      <vt:lpstr>Сроки представления сведений</vt:lpstr>
      <vt:lpstr>Презентация PowerPoint</vt:lpstr>
      <vt:lpstr>Отчетный период и отчетная дата</vt:lpstr>
      <vt:lpstr>Отчетный период и отчетная дата</vt:lpstr>
      <vt:lpstr> В период проведения специальной военной операции и до издания соответствующих нормативных правовых актов Российской Федерации не представляют справку о доходах: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При невозможности представить сведения в отношении члена семьи</vt:lpstr>
      <vt:lpstr>Презентация PowerPoint</vt:lpstr>
      <vt:lpstr> Форма  </vt:lpstr>
      <vt:lpstr>Презентация PowerPoint</vt:lpstr>
      <vt:lpstr>Рекомендуемые действия при невозможности представить справку о доходах вследствие не зависящих от служащего обстоятельств</vt:lpstr>
      <vt:lpstr>Часть 4 статьи 13 Федерального закона от 25.12.2008  № 273-ФЗ «О противодействии коррупции»</vt:lpstr>
      <vt:lpstr>Если оба супруга являются лицами, представляющими сведения, в программе реализована функция создания нового пакета справок на основании текущего.  При этом осуществляется смена ролей в новом пакете справок: лицом, представляющим сведения, становится супруг/супруга; лицо, которое представляло сведения в старом пакете справок – становится супругой/супругом в новом пакете справок.   Если в текущем пакете присутствуют справки на обоих супругов, то будет разблокирован пункт меню «Файл» – «Создать пакет на основе текущего с заменой заявителя».</vt:lpstr>
      <vt:lpstr>Титульный лист</vt:lpstr>
      <vt:lpstr>Презентация PowerPoint</vt:lpstr>
      <vt:lpstr>РАЗДЕЛ 1. СВЕДЕНИЯ О ДОХОДАХ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 указываются </vt:lpstr>
      <vt:lpstr> Также не указываются сведения о денежных средствах, полученных: </vt:lpstr>
      <vt:lpstr>Презентация PowerPoint</vt:lpstr>
      <vt:lpstr>Для дохода от ценных бумаг указываем  положительный финансовый результат: в НДФЛ не позиция «Доход»,  а позиция «Налогооблагаемая база».   Доход от ценных бумаг, в том числе в рамках индивидуального инвестиционного счета, необходимо узнавать у брокера или управляющей компании  (по форме Указания Банка России № 5798-У от 27.05.2021)</vt:lpstr>
      <vt:lpstr>Презентация PowerPoint</vt:lpstr>
      <vt:lpstr> РАЗДЕЛ 2. СВЕДЕНИЯ О РАСХОДАХ</vt:lpstr>
      <vt:lpstr>Презентация PowerPoint</vt:lpstr>
      <vt:lpstr>Презентация PowerPoint</vt:lpstr>
      <vt:lpstr>Раздел 2 не заполняется</vt:lpstr>
      <vt:lpstr>Презентация PowerPoint</vt:lpstr>
      <vt:lpstr>В соответствии с частью 3 статьи 5 Федерального закона от 03.12.2012  № 230-ФЗ «О контроле за соответствием расходов лиц, замещающих государственные должности, и иных лиц их доходам», частью 1 статьи 2 Закона Республики Хакасия от 03.06.2013 № 48-ЗРХ  «О контроле за соответствием расходов лиц, замещающих государственные должности Республики Хакасия, и иных лиц их доходам»   В случае, если муниципальный служащий представил сведения о расходах, уполномоченное должностное лицо соответствующего органа местного самоуправления обязано направить  копию справки с приложенными к ней документами  в Министерство по делам юстиции и региональной безопасности                 Республики Хакасия  для решения вопроса о необходимости осуществления контроля за расходами.</vt:lpstr>
      <vt:lpstr>РАЗДЕЛ 3. СВЕДЕНИЯ ОБ ИМУЩЕСТВЕ Подраздел 3.1. Недвижимое имущество</vt:lpstr>
      <vt:lpstr>Презентация PowerPoint</vt:lpstr>
      <vt:lpstr>Презентация PowerPoint</vt:lpstr>
      <vt:lpstr>Презентация PowerPoint</vt:lpstr>
      <vt:lpstr>Пункт 120 Методических рекомендаций</vt:lpstr>
      <vt:lpstr>Не забудьте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Подраздел 3.3. Цифровые финансовые активы</vt:lpstr>
      <vt:lpstr>Презентация PowerPoint</vt:lpstr>
      <vt:lpstr>Подраздел 3.4. Утилитарные цифровые права</vt:lpstr>
      <vt:lpstr>Презентация PowerPoint</vt:lpstr>
      <vt:lpstr>Подраздел 3.5 Цифровая валюта</vt:lpstr>
      <vt:lpstr>Презентация PowerPoint</vt:lpstr>
      <vt:lpstr>Презентация PowerPoint</vt:lpstr>
      <vt:lpstr>РАЗДЕЛ 4. СВЕДЕНИЯ О СЧЕТАХ В БАНКАХ И ИНЫХ КРЕДИТНЫХ ОРГАНИЗАЦИЯХ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OZON-карта может как предусматривать, так и не предусматривать банковский счет, необходимо устанавливать (ООО "Еком Банк") аналогично с Wildberries  </vt:lpstr>
      <vt:lpstr>Презентация PowerPoint</vt:lpstr>
      <vt:lpstr>РАЗДЕЛ 5. СВЕДЕНИЯ О ЦЕННЫХ БУМАГАХ</vt:lpstr>
      <vt:lpstr>Ценные бумаги, переданные в доверительное управление, также подлежат отражению</vt:lpstr>
      <vt:lpstr>Презентация PowerPoint</vt:lpstr>
      <vt:lpstr>Подраздел 5.1. Акции и иное участие в коммерческих организациях и фондах</vt:lpstr>
      <vt:lpstr>Презентация PowerPoint</vt:lpstr>
      <vt:lpstr>Подраздел 5.2. Иные ценные бумаги</vt:lpstr>
      <vt:lpstr>Презентация PowerPoint</vt:lpstr>
      <vt:lpstr>Презентация PowerPoint</vt:lpstr>
      <vt:lpstr>Презентация PowerPoint</vt:lpstr>
      <vt:lpstr> В случае, если объект недвижимого имущества находится в долевой собственности у служащего и лица, в отношении которого справка не представляется, в зависимости от наличия фактов пользования такая доля подлежит отражению.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Уведомление о несовершении в течение отчетного периода сделок, предусмотренных частью 1 статьи 3 Федерального закона от 03.12.2012 № 230-ФЗ «О контроле за соответствием расходов лиц, замещающих государственные должности, и иных лиц их доходам» </vt:lpstr>
      <vt:lpstr>Министерство по делам юстиции и региональной безопасности Республики Хакасия Отдел по профилактике коррупционных и иных правонарушений</vt:lpstr>
      <vt:lpstr>Презентация PowerPoint</vt:lpstr>
      <vt:lpstr>Презентация PowerPoint</vt:lpstr>
      <vt:lpstr> Алгоритм действий при невозможности по объективным причинам представить сведения о доходах </vt:lpstr>
      <vt:lpstr>Методических рекомендаций по организации работы комиссий по соблюдению требований к служебному поведению федеральных государственных служащих и урегулированию конфликта интересов (аттестационных комиссий) в федеральных государственных органах, одобренных президиумом Совета при Президенте Российской Федерации по противодействию коррупции  (протокол от 13 апреля 2011 г. N 24)</vt:lpstr>
      <vt:lpstr>По итогам рассмотрения заявления комиссия может принять одно из следующих решений: </vt:lpstr>
      <vt:lpstr>Причины, которые признавались Комиссией объективными и уважительными </vt:lpstr>
      <vt:lpstr>Презентация PowerPoint</vt:lpstr>
      <vt:lpstr>Презентация PowerPoint</vt:lpstr>
      <vt:lpstr>Презентация PowerPoint</vt:lpstr>
      <vt:lpstr> Причины, которые признавались комиссией неуважительными или необъективными и являющимися способом уклонения от представления таких сведений </vt:lpstr>
      <vt:lpstr>Презентация PowerPoint</vt:lpstr>
      <vt:lpstr>Презентация PowerPoint</vt:lpstr>
    </vt:vector>
  </TitlesOfParts>
  <Company>АП РХ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Терещенко Ирина</dc:creator>
  <cp:lastModifiedBy>user</cp:lastModifiedBy>
  <cp:revision>185</cp:revision>
  <cp:lastPrinted>2024-02-19T10:51:00Z</cp:lastPrinted>
  <dcterms:created xsi:type="dcterms:W3CDTF">2021-02-04T02:34:51Z</dcterms:created>
  <dcterms:modified xsi:type="dcterms:W3CDTF">2024-02-19T10:54:05Z</dcterms:modified>
</cp:coreProperties>
</file>