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8" r:id="rId2"/>
    <p:sldId id="259" r:id="rId3"/>
    <p:sldId id="277" r:id="rId4"/>
    <p:sldId id="272" r:id="rId5"/>
    <p:sldId id="295" r:id="rId6"/>
    <p:sldId id="274" r:id="rId7"/>
    <p:sldId id="282" r:id="rId8"/>
    <p:sldId id="278" r:id="rId9"/>
    <p:sldId id="275" r:id="rId10"/>
    <p:sldId id="308" r:id="rId11"/>
    <p:sldId id="309" r:id="rId12"/>
    <p:sldId id="297" r:id="rId13"/>
    <p:sldId id="280" r:id="rId14"/>
    <p:sldId id="306" r:id="rId15"/>
    <p:sldId id="315" r:id="rId16"/>
    <p:sldId id="310" r:id="rId17"/>
    <p:sldId id="311" r:id="rId18"/>
    <p:sldId id="316" r:id="rId19"/>
    <p:sldId id="314" r:id="rId20"/>
    <p:sldId id="301" r:id="rId21"/>
    <p:sldId id="260" r:id="rId22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51" autoAdjust="0"/>
  </p:normalViewPr>
  <p:slideViewPr>
    <p:cSldViewPr>
      <p:cViewPr varScale="1">
        <p:scale>
          <a:sx n="94" d="100"/>
          <a:sy n="94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/>
              <a:t>Численность</a:t>
            </a:r>
            <a:r>
              <a:rPr lang="ru-RU" sz="1800" b="1" baseline="0"/>
              <a:t> скота </a:t>
            </a:r>
            <a:r>
              <a:rPr lang="ru-RU" sz="1800" b="1"/>
              <a:t>  на конец  года, голов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2753937007874"/>
          <c:y val="0.24591361115417276"/>
          <c:w val="0.82669050743657047"/>
          <c:h val="0.302486481858967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показ!$K$55</c:f>
              <c:strCache>
                <c:ptCount val="1"/>
                <c:pt idx="0">
                  <c:v>крс 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5000000000000026E-2"/>
                  <c:y val="-3.212851986185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13E-4D5B-88B9-9568C6DD7B3B}"/>
                </c:ext>
              </c:extLst>
            </c:dLbl>
            <c:dLbl>
              <c:idx val="1"/>
              <c:layout>
                <c:manualLayout>
                  <c:x val="-5.5555555555556061E-3"/>
                  <c:y val="-4.1308096965246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13E-4D5B-88B9-9568C6DD7B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показ!$L$54:$Q$54</c:f>
              <c:strCache>
                <c:ptCount val="6"/>
                <c:pt idx="0">
                  <c:v>начало проекта </c:v>
                </c:pt>
                <c:pt idx="1">
                  <c:v>2023г</c:v>
                </c:pt>
                <c:pt idx="2">
                  <c:v>2024г</c:v>
                </c:pt>
                <c:pt idx="3">
                  <c:v>2025г</c:v>
                </c:pt>
                <c:pt idx="4">
                  <c:v>2026г</c:v>
                </c:pt>
                <c:pt idx="5">
                  <c:v>2027г</c:v>
                </c:pt>
              </c:strCache>
            </c:strRef>
          </c:cat>
          <c:val>
            <c:numRef>
              <c:f>показ!$L$55:$Q$55</c:f>
              <c:numCache>
                <c:formatCode>General</c:formatCode>
                <c:ptCount val="6"/>
                <c:pt idx="0">
                  <c:v>45</c:v>
                </c:pt>
                <c:pt idx="1">
                  <c:v>61</c:v>
                </c:pt>
                <c:pt idx="2">
                  <c:v>106</c:v>
                </c:pt>
                <c:pt idx="3">
                  <c:v>143</c:v>
                </c:pt>
                <c:pt idx="4">
                  <c:v>175</c:v>
                </c:pt>
                <c:pt idx="5">
                  <c:v>194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3E-4D5B-88B9-9568C6DD7B3B}"/>
            </c:ext>
          </c:extLst>
        </c:ser>
        <c:ser>
          <c:idx val="1"/>
          <c:order val="1"/>
          <c:tx>
            <c:strRef>
              <c:f>показ!$K$56</c:f>
              <c:strCache>
                <c:ptCount val="1"/>
                <c:pt idx="0">
                  <c:v>коровы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13E-4D5B-88B9-9568C6DD7B3B}"/>
                </c:ext>
              </c:extLst>
            </c:dLbl>
            <c:dLbl>
              <c:idx val="3"/>
              <c:layout>
                <c:manualLayout>
                  <c:x val="1.9444444444444445E-2"/>
                  <c:y val="-3.6730935198532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7.5527777777777777E-2"/>
                      <c:h val="9.22088520035330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13E-4D5B-88B9-9568C6DD7B3B}"/>
                </c:ext>
              </c:extLst>
            </c:dLbl>
            <c:dLbl>
              <c:idx val="4"/>
              <c:layout>
                <c:manualLayout>
                  <c:x val="3.3333333333333229E-2"/>
                  <c:y val="-1.1019280559559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13E-4D5B-88B9-9568C6DD7B3B}"/>
                </c:ext>
              </c:extLst>
            </c:dLbl>
            <c:dLbl>
              <c:idx val="5"/>
              <c:layout>
                <c:manualLayout>
                  <c:x val="5.2777777777777778E-2"/>
                  <c:y val="-2.2038561119119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5912489063867016"/>
                      <c:h val="7.37924488138510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D13E-4D5B-88B9-9568C6DD7B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показ!$L$54:$Q$54</c:f>
              <c:strCache>
                <c:ptCount val="6"/>
                <c:pt idx="0">
                  <c:v>начало проекта </c:v>
                </c:pt>
                <c:pt idx="1">
                  <c:v>2023г</c:v>
                </c:pt>
                <c:pt idx="2">
                  <c:v>2024г</c:v>
                </c:pt>
                <c:pt idx="3">
                  <c:v>2025г</c:v>
                </c:pt>
                <c:pt idx="4">
                  <c:v>2026г</c:v>
                </c:pt>
                <c:pt idx="5">
                  <c:v>2027г</c:v>
                </c:pt>
              </c:strCache>
            </c:strRef>
          </c:cat>
          <c:val>
            <c:numRef>
              <c:f>показ!$L$56:$Q$56</c:f>
              <c:numCache>
                <c:formatCode>General</c:formatCode>
                <c:ptCount val="6"/>
                <c:pt idx="0">
                  <c:v>44</c:v>
                </c:pt>
                <c:pt idx="1">
                  <c:v>44</c:v>
                </c:pt>
                <c:pt idx="2">
                  <c:v>44</c:v>
                </c:pt>
                <c:pt idx="3">
                  <c:v>77</c:v>
                </c:pt>
                <c:pt idx="4">
                  <c:v>88</c:v>
                </c:pt>
                <c:pt idx="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13E-4D5B-88B9-9568C6DD7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308160"/>
        <c:axId val="114959488"/>
        <c:axId val="0"/>
      </c:bar3DChart>
      <c:catAx>
        <c:axId val="11130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959488"/>
        <c:crosses val="autoZero"/>
        <c:auto val="1"/>
        <c:lblAlgn val="ctr"/>
        <c:lblOffset val="100"/>
        <c:noMultiLvlLbl val="0"/>
      </c:catAx>
      <c:valAx>
        <c:axId val="11495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30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81714785651793"/>
          <c:y val="4.4776119402985072E-2"/>
          <c:w val="0.87129396325459318"/>
          <c:h val="0.685527480706702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'пок ж-ва'!$O$41</c:f>
              <c:strCache>
                <c:ptCount val="1"/>
                <c:pt idx="0">
                  <c:v>выращено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'пок ж-ва'!$P$40:$T$40</c:f>
              <c:strCache>
                <c:ptCount val="5"/>
                <c:pt idx="0">
                  <c:v>2023г</c:v>
                </c:pt>
                <c:pt idx="1">
                  <c:v>2024г</c:v>
                </c:pt>
                <c:pt idx="2">
                  <c:v>2025г</c:v>
                </c:pt>
                <c:pt idx="3">
                  <c:v>2026г</c:v>
                </c:pt>
                <c:pt idx="4">
                  <c:v>2027г</c:v>
                </c:pt>
              </c:strCache>
            </c:strRef>
          </c:cat>
          <c:val>
            <c:numRef>
              <c:f>'пок ж-ва'!$P$41:$T$41</c:f>
              <c:numCache>
                <c:formatCode>0.0</c:formatCode>
                <c:ptCount val="5"/>
                <c:pt idx="0">
                  <c:v>94.9</c:v>
                </c:pt>
                <c:pt idx="1">
                  <c:v>123.60000000000002</c:v>
                </c:pt>
                <c:pt idx="2">
                  <c:v>191.1</c:v>
                </c:pt>
                <c:pt idx="3">
                  <c:v>246.89999999999998</c:v>
                </c:pt>
                <c:pt idx="4">
                  <c:v>282.89999999999998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41-4233-84A7-F88014EA2474}"/>
            </c:ext>
          </c:extLst>
        </c:ser>
        <c:ser>
          <c:idx val="1"/>
          <c:order val="1"/>
          <c:tx>
            <c:strRef>
              <c:f>'пок ж-ва'!$O$42</c:f>
              <c:strCache>
                <c:ptCount val="1"/>
                <c:pt idx="0">
                  <c:v>реализовано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1666666666666664E-2"/>
                  <c:y val="4.9751243781094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C41-4233-84A7-F88014EA2474}"/>
                </c:ext>
              </c:extLst>
            </c:dLbl>
            <c:dLbl>
              <c:idx val="1"/>
              <c:layout>
                <c:manualLayout>
                  <c:x val="4.0277887139107557E-2"/>
                  <c:y val="-9.95024875621901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1515288713910761"/>
                      <c:h val="0.112089552238805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C41-4233-84A7-F88014EA2474}"/>
                </c:ext>
              </c:extLst>
            </c:dLbl>
            <c:dLbl>
              <c:idx val="2"/>
              <c:layout>
                <c:manualLayout>
                  <c:x val="3.3333442694663165E-2"/>
                  <c:y val="-1.387778780781445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126399825021873"/>
                      <c:h val="0.112089552238805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C41-4233-84A7-F88014EA2474}"/>
                </c:ext>
              </c:extLst>
            </c:dLbl>
            <c:dLbl>
              <c:idx val="3"/>
              <c:layout>
                <c:manualLayout>
                  <c:x val="2.5000000000000001E-2"/>
                  <c:y val="-4.97512437810949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C41-4233-84A7-F88014EA2474}"/>
                </c:ext>
              </c:extLst>
            </c:dLbl>
            <c:dLbl>
              <c:idx val="4"/>
              <c:layout>
                <c:manualLayout>
                  <c:x val="5.8333333333333334E-2"/>
                  <c:y val="-2.4875621890547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41-4233-84A7-F88014EA2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'пок ж-ва'!$P$40:$T$40</c:f>
              <c:strCache>
                <c:ptCount val="5"/>
                <c:pt idx="0">
                  <c:v>2023г</c:v>
                </c:pt>
                <c:pt idx="1">
                  <c:v>2024г</c:v>
                </c:pt>
                <c:pt idx="2">
                  <c:v>2025г</c:v>
                </c:pt>
                <c:pt idx="3">
                  <c:v>2026г</c:v>
                </c:pt>
                <c:pt idx="4">
                  <c:v>2027г</c:v>
                </c:pt>
              </c:strCache>
            </c:strRef>
          </c:cat>
          <c:val>
            <c:numRef>
              <c:f>'пок ж-ва'!$P$42:$T$42</c:f>
              <c:numCache>
                <c:formatCode>0.0</c:formatCode>
                <c:ptCount val="5"/>
                <c:pt idx="0">
                  <c:v>56.3</c:v>
                </c:pt>
                <c:pt idx="1">
                  <c:v>62</c:v>
                </c:pt>
                <c:pt idx="2">
                  <c:v>75.7</c:v>
                </c:pt>
                <c:pt idx="3">
                  <c:v>137</c:v>
                </c:pt>
                <c:pt idx="4">
                  <c:v>197.60000000000002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C41-4233-84A7-F88014EA2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2857856"/>
        <c:axId val="132859392"/>
        <c:axId val="0"/>
      </c:bar3DChart>
      <c:catAx>
        <c:axId val="13285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859392"/>
        <c:crosses val="autoZero"/>
        <c:auto val="1"/>
        <c:lblAlgn val="ctr"/>
        <c:lblOffset val="100"/>
        <c:noMultiLvlLbl val="0"/>
      </c:catAx>
      <c:valAx>
        <c:axId val="132859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85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3727034120735"/>
          <c:y val="9.8150105243408378E-2"/>
          <c:w val="0.85862729658792647"/>
          <c:h val="0.8171575338449902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206119162640902E-3"/>
                  <c:y val="-6.0407091267235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09-4866-8A30-B02CA1C7DD75}"/>
                </c:ext>
              </c:extLst>
            </c:dLbl>
            <c:dLbl>
              <c:idx val="1"/>
              <c:layout>
                <c:manualLayout>
                  <c:x val="3.2206119162640312E-3"/>
                  <c:y val="-5.5154300722258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09-4866-8A30-B02CA1C7DD75}"/>
                </c:ext>
              </c:extLst>
            </c:dLbl>
            <c:dLbl>
              <c:idx val="2"/>
              <c:layout>
                <c:manualLayout>
                  <c:x val="1.6103693560042944E-3"/>
                  <c:y val="-1.31617838482292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18349499790787"/>
                      <c:h val="8.57518733407730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109-4866-8A30-B02CA1C7DD75}"/>
                </c:ext>
              </c:extLst>
            </c:dLbl>
            <c:dLbl>
              <c:idx val="3"/>
              <c:layout>
                <c:manualLayout>
                  <c:x val="0"/>
                  <c:y val="-6.0407091267235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09-4866-8A30-B02CA1C7DD7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реал!$L$87:$P$87</c:f>
              <c:strCache>
                <c:ptCount val="5"/>
                <c:pt idx="0">
                  <c:v>2023г</c:v>
                </c:pt>
                <c:pt idx="1">
                  <c:v>2024г</c:v>
                </c:pt>
                <c:pt idx="2">
                  <c:v>2025г</c:v>
                </c:pt>
                <c:pt idx="3">
                  <c:v>2026г</c:v>
                </c:pt>
                <c:pt idx="4">
                  <c:v>2027г</c:v>
                </c:pt>
              </c:strCache>
            </c:strRef>
          </c:cat>
          <c:val>
            <c:numRef>
              <c:f>реал!$L$88:$P$88</c:f>
              <c:numCache>
                <c:formatCode>0.0</c:formatCode>
                <c:ptCount val="5"/>
                <c:pt idx="0">
                  <c:v>788.19999999999993</c:v>
                </c:pt>
                <c:pt idx="1">
                  <c:v>868</c:v>
                </c:pt>
                <c:pt idx="2">
                  <c:v>1059.8</c:v>
                </c:pt>
                <c:pt idx="3">
                  <c:v>1876</c:v>
                </c:pt>
                <c:pt idx="4">
                  <c:v>2725.9600000000005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09-4866-8A30-B02CA1C7D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136768"/>
        <c:axId val="137150848"/>
        <c:axId val="0"/>
      </c:bar3DChart>
      <c:catAx>
        <c:axId val="13713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150848"/>
        <c:crosses val="autoZero"/>
        <c:auto val="1"/>
        <c:lblAlgn val="ctr"/>
        <c:lblOffset val="100"/>
        <c:noMultiLvlLbl val="0"/>
      </c:catAx>
      <c:valAx>
        <c:axId val="13715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13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7798B-D93B-4E8D-8073-3AE302CCE477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5447C-7FC6-4C4B-86E8-AA7448982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0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447C-7FC6-4C4B-86E8-AA7448982AD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17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447C-7FC6-4C4B-86E8-AA7448982AD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50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447C-7FC6-4C4B-86E8-AA7448982AD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49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1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3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1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9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0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0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1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9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4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971600" y="2060848"/>
            <a:ext cx="7343775" cy="10156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НАИМЕНОВАНИЕ ПРОЕКТА « Создание и развитие хозяйства по разведению  крупного рогатого скота мясного направления»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60888"/>
            <a:ext cx="2664056" cy="226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02" y="3960888"/>
            <a:ext cx="3024000" cy="226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74854"/>
            <a:ext cx="2736304" cy="22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</a:t>
            </a:r>
            <a:r>
              <a:rPr lang="ru-RU" sz="3100" b="1" dirty="0" smtClean="0">
                <a:solidFill>
                  <a:schemeClr val="tx1">
                    <a:lumMod val="75000"/>
                  </a:schemeClr>
                </a:solidFill>
              </a:rPr>
              <a:t>Инвестиционный план проекта </a:t>
            </a:r>
            <a:br>
              <a:rPr lang="ru-RU" sz="3100" b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1">
                    <a:lumMod val="75000"/>
                  </a:schemeClr>
                </a:solidFill>
              </a:rPr>
              <a:t>           Объем и источники финансирования </a:t>
            </a:r>
            <a:endParaRPr lang="ru-RU" sz="31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650" y="1394683"/>
            <a:ext cx="797579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Общая стоимость проекта: 5 883 020 рублей - 100,00 %</a:t>
            </a:r>
          </a:p>
          <a:p>
            <a:pPr marL="457200" indent="-457200" algn="just">
              <a:spcAft>
                <a:spcPts val="0"/>
              </a:spcAft>
              <a:buAutoNum type="arabicPeriod"/>
            </a:pP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гранта «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Агростартап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5 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000 000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рублей –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84,99% общей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стоимости планируемых затрат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 собственных денежных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средств: 883 020 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рублей –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15,01% общей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стоимости планируемых затрат, из них заемные (кредиты,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займы)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0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рублей. </a:t>
            </a:r>
            <a:endParaRPr lang="ru-RU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0000048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36" y="4441671"/>
            <a:ext cx="1981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27984" y="428231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84" y="4943878"/>
            <a:ext cx="1620838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kdn_2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421" y="4197753"/>
            <a:ext cx="17430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ddabb8292bf92bd67c70e96a6b09a6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8" y="4441671"/>
            <a:ext cx="22288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673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rmAutofit fontScale="90000"/>
          </a:bodyPr>
          <a:lstStyle/>
          <a:p>
            <a:pPr marL="742950" lvl="1" indent="-285750">
              <a:spcAft>
                <a:spcPts val="0"/>
              </a:spcAft>
            </a:pP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ru-RU" sz="2700" b="1" dirty="0" smtClean="0">
                <a:solidFill>
                  <a:schemeClr val="tx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Направления расходования гранта   </a:t>
            </a:r>
            <a:br>
              <a:rPr lang="ru-RU" sz="2700" b="1" dirty="0" smtClean="0">
                <a:solidFill>
                  <a:schemeClr val="tx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</a:t>
            </a:r>
            <a:r>
              <a:rPr lang="ru-RU" sz="2700" b="1" dirty="0" smtClean="0">
                <a:solidFill>
                  <a:schemeClr val="tx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700" b="1" dirty="0" err="1" smtClean="0">
                <a:solidFill>
                  <a:schemeClr val="tx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Агростартап</a:t>
            </a:r>
            <a:r>
              <a:rPr lang="ru-RU" sz="2700" b="1" dirty="0" smtClean="0">
                <a:solidFill>
                  <a:schemeClr val="tx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ru-RU" sz="2700" b="1" dirty="0" smtClean="0">
                <a:solidFill>
                  <a:schemeClr val="tx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700" b="1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927355"/>
              </p:ext>
            </p:extLst>
          </p:nvPr>
        </p:nvGraphicFramePr>
        <p:xfrm>
          <a:off x="611560" y="1031092"/>
          <a:ext cx="7992887" cy="4816868"/>
        </p:xfrm>
        <a:graphic>
          <a:graphicData uri="http://schemas.openxmlformats.org/drawingml/2006/table">
            <a:tbl>
              <a:tblPr firstRow="1" firstCol="1" bandRow="1"/>
              <a:tblGrid>
                <a:gridCol w="519198">
                  <a:extLst>
                    <a:ext uri="{9D8B030D-6E8A-4147-A177-3AD203B41FA5}">
                      <a16:colId xmlns="" xmlns:a16="http://schemas.microsoft.com/office/drawing/2014/main" val="2532240601"/>
                    </a:ext>
                  </a:extLst>
                </a:gridCol>
                <a:gridCol w="2333778">
                  <a:extLst>
                    <a:ext uri="{9D8B030D-6E8A-4147-A177-3AD203B41FA5}">
                      <a16:colId xmlns="" xmlns:a16="http://schemas.microsoft.com/office/drawing/2014/main" val="339325639"/>
                    </a:ext>
                  </a:extLst>
                </a:gridCol>
                <a:gridCol w="866318">
                  <a:extLst>
                    <a:ext uri="{9D8B030D-6E8A-4147-A177-3AD203B41FA5}">
                      <a16:colId xmlns="" xmlns:a16="http://schemas.microsoft.com/office/drawing/2014/main" val="1968404079"/>
                    </a:ext>
                  </a:extLst>
                </a:gridCol>
                <a:gridCol w="1043987">
                  <a:extLst>
                    <a:ext uri="{9D8B030D-6E8A-4147-A177-3AD203B41FA5}">
                      <a16:colId xmlns="" xmlns:a16="http://schemas.microsoft.com/office/drawing/2014/main" val="3097126144"/>
                    </a:ext>
                  </a:extLst>
                </a:gridCol>
                <a:gridCol w="1375097">
                  <a:extLst>
                    <a:ext uri="{9D8B030D-6E8A-4147-A177-3AD203B41FA5}">
                      <a16:colId xmlns="" xmlns:a16="http://schemas.microsoft.com/office/drawing/2014/main" val="1732842186"/>
                    </a:ext>
                  </a:extLst>
                </a:gridCol>
                <a:gridCol w="1134429">
                  <a:extLst>
                    <a:ext uri="{9D8B030D-6E8A-4147-A177-3AD203B41FA5}">
                      <a16:colId xmlns="" xmlns:a16="http://schemas.microsoft.com/office/drawing/2014/main" val="107126364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837847889"/>
                    </a:ext>
                  </a:extLst>
                </a:gridCol>
              </a:tblGrid>
              <a:tr h="513230">
                <a:tc rowSpan="3">
                  <a:txBody>
                    <a:bodyPr/>
                    <a:lstStyle/>
                    <a:p>
                      <a:pPr marL="0" indent="90488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№ п/п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Наименование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Приобретаемых        товаров 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(работ, услуг)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Коли-</a:t>
                      </a:r>
                      <a:r>
                        <a:rPr lang="ru-RU" sz="1600" b="1" dirty="0" err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чество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Общая </a:t>
                      </a:r>
                      <a:r>
                        <a:rPr lang="ru-RU" sz="1600" b="1" dirty="0" err="1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стои</a:t>
                      </a: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мость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рублей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2417445" algn="l"/>
                        </a:tabLs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Объем и источник финансирования, рублей</a:t>
                      </a:r>
                      <a:endParaRPr lang="ru-RU" sz="1600" b="1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6503846"/>
                  </a:ext>
                </a:extLst>
              </a:tr>
              <a:tr h="720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7747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грант 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 err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Агростартап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8575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собственные денежные средства</a:t>
                      </a:r>
                      <a:endParaRPr lang="ru-RU" sz="1600" b="1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8693692"/>
                  </a:ext>
                </a:extLst>
              </a:tr>
              <a:tr h="720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575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всего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из них заемные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30638779"/>
                  </a:ext>
                </a:extLst>
              </a:tr>
              <a:tr h="272465">
                <a:tc>
                  <a:txBody>
                    <a:bodyPr/>
                    <a:lstStyle/>
                    <a:p>
                      <a:pPr marL="0" indent="90488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endParaRPr lang="ru-RU" sz="1600" b="1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  <a:endParaRPr lang="ru-RU" sz="1600" b="1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</a:t>
                      </a:r>
                      <a:endParaRPr lang="ru-RU" sz="1600" b="1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98932170"/>
                  </a:ext>
                </a:extLst>
              </a:tr>
              <a:tr h="615497">
                <a:tc>
                  <a:txBody>
                    <a:bodyPr/>
                    <a:lstStyle/>
                    <a:p>
                      <a:pPr marL="0" indent="90488" algn="just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Бык племенной порода герефордская</a:t>
                      </a: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000</a:t>
                      </a: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254 980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45 020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51650583"/>
                  </a:ext>
                </a:extLst>
              </a:tr>
              <a:tr h="513231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2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Телки 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герефордской породы</a:t>
                      </a: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2 480 000</a:t>
                      </a: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</a:t>
                      </a: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107 760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372 240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57266416"/>
                  </a:ext>
                </a:extLst>
              </a:tr>
              <a:tr h="320769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3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Трактор </a:t>
                      </a:r>
                      <a:r>
                        <a:rPr lang="ru-RU" sz="1600" b="1" dirty="0" err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Беларус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82.1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2 252 109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</a:t>
                      </a: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914 070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338 039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5490672"/>
                  </a:ext>
                </a:extLst>
              </a:tr>
              <a:tr h="384924">
                <a:tc>
                  <a:txBody>
                    <a:bodyPr/>
                    <a:lstStyle/>
                    <a:p>
                      <a:pPr marL="0" indent="90488" algn="just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Погрузчик TURS-1000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446 273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379 290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66 983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8360583"/>
                  </a:ext>
                </a:extLst>
              </a:tr>
              <a:tr h="366856">
                <a:tc>
                  <a:txBody>
                    <a:bodyPr/>
                    <a:lstStyle/>
                    <a:p>
                      <a:pPr marL="0" indent="90488" algn="just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1346200" algn="l"/>
                        </a:tabLs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Косилка 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КДН-210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404 638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343 900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60 738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7003107"/>
                  </a:ext>
                </a:extLst>
              </a:tr>
              <a:tr h="366856">
                <a:tc gridSpan="2"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ИТОГО</a:t>
                      </a:r>
                      <a:endParaRPr lang="ru-RU" sz="1600" b="1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 b="1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</a:t>
                      </a: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883 020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5 000 000</a:t>
                      </a: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883 020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739775" algn="l"/>
                        </a:tabLst>
                      </a:pPr>
                      <a:r>
                        <a:rPr lang="ru-RU" sz="16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ru-RU" sz="1600" b="1" dirty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 b="1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786" marR="55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5543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19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654" y="150137"/>
            <a:ext cx="7886700" cy="758583"/>
          </a:xfrm>
        </p:spPr>
        <p:txBody>
          <a:bodyPr/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rgbClr val="0070C0"/>
                </a:solidFill>
              </a:rPr>
              <a:t>График реализации проекта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496686"/>
              </p:ext>
            </p:extLst>
          </p:nvPr>
        </p:nvGraphicFramePr>
        <p:xfrm>
          <a:off x="323528" y="980728"/>
          <a:ext cx="8280921" cy="4683967"/>
        </p:xfrm>
        <a:graphic>
          <a:graphicData uri="http://schemas.openxmlformats.org/drawingml/2006/table">
            <a:tbl>
              <a:tblPr/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110862982"/>
                    </a:ext>
                  </a:extLst>
                </a:gridCol>
                <a:gridCol w="3762275">
                  <a:extLst>
                    <a:ext uri="{9D8B030D-6E8A-4147-A177-3AD203B41FA5}">
                      <a16:colId xmlns="" xmlns:a16="http://schemas.microsoft.com/office/drawing/2014/main" val="2001704959"/>
                    </a:ext>
                  </a:extLst>
                </a:gridCol>
                <a:gridCol w="2389874">
                  <a:extLst>
                    <a:ext uri="{9D8B030D-6E8A-4147-A177-3AD203B41FA5}">
                      <a16:colId xmlns="" xmlns:a16="http://schemas.microsoft.com/office/drawing/2014/main" val="2784380195"/>
                    </a:ext>
                  </a:extLst>
                </a:gridCol>
                <a:gridCol w="1624716">
                  <a:extLst>
                    <a:ext uri="{9D8B030D-6E8A-4147-A177-3AD203B41FA5}">
                      <a16:colId xmlns="" xmlns:a16="http://schemas.microsoft.com/office/drawing/2014/main" val="2805199597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Этап проекта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Начало этапа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Окончание этапа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0804478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1942520"/>
                  </a:ext>
                </a:extLst>
              </a:tr>
              <a:tr h="8857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94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Приобретение животных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Поступление средств гранта на расчетный счет 2023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г.__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 31.05.2024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8783675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94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Приобретение техники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Поступление средств гранта на расчетный счет 2023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  декабря  2023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09589050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94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Привлечение дополнительного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персонала (1 рабочий по уходу за животными  с 1.11. 2023</a:t>
                      </a:r>
                      <a:r>
                        <a:rPr lang="ru-RU" sz="18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г с заработной платой 26 тыс. руб. в месяц)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1.11.2023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 31.12.2027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7223844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94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Реализация продукции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2023г.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31.12.2027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63116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402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961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</a:t>
            </a:r>
            <a:r>
              <a:rPr lang="ru-RU" sz="2400" dirty="0" smtClean="0"/>
              <a:t>Технологические решения проекта   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124746"/>
            <a:ext cx="7886700" cy="4814092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 мясного скота  в хозяйстве предусматривается по отработанной в республике технологии. </a:t>
            </a:r>
          </a:p>
          <a:p>
            <a:pPr indent="571500" algn="just">
              <a:spcAft>
                <a:spcPts val="0"/>
              </a:spcAft>
            </a:pP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Мясное скотоводство будет основываться на принципе минимизации затрат, экономии материальных </a:t>
            </a:r>
            <a:r>
              <a:rPr lang="ru-RU" sz="18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трудовых </a:t>
            </a: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ресурсов. </a:t>
            </a:r>
            <a:endParaRPr lang="ru-RU" sz="1800" b="1" dirty="0" smtClean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71500" algn="just">
              <a:spcAft>
                <a:spcPts val="0"/>
              </a:spcAft>
            </a:pPr>
            <a:r>
              <a:rPr lang="ru-RU" sz="18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Рентабельность </a:t>
            </a: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планируется достигать  за счет нескольких факторов: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телята молочного периода выращиваются на подсосе;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коровы в паре с телятами в летнее время содержатся на пастбище;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 использование  пастбищ  </a:t>
            </a:r>
            <a:r>
              <a:rPr lang="ru-RU" sz="18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круглогодично.</a:t>
            </a:r>
            <a:endParaRPr lang="ru-RU" sz="1800" b="1" dirty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71500" algn="just">
              <a:spcAft>
                <a:spcPts val="0"/>
              </a:spcAft>
            </a:pP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холодное время животные располагаются в помещении для содержания животных,  где предусмотрен свободный выход в загоны.  </a:t>
            </a:r>
            <a:endParaRPr lang="ru-RU" sz="1800" b="1" dirty="0" smtClean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71500" algn="just">
              <a:spcAft>
                <a:spcPts val="0"/>
              </a:spcAft>
            </a:pP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помещении отгораживается жердями загон, куда свободно проходят маленькие телята, но не могут попасть взрослые животные. В этом загоне для телят устанавливаются кормушки с качественными подкормками</a:t>
            </a:r>
            <a:endParaRPr lang="ru-RU" sz="1800" b="1" dirty="0" smtClean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71500" algn="just">
              <a:spcAft>
                <a:spcPts val="0"/>
              </a:spcAft>
            </a:pPr>
            <a:endParaRPr lang="ru-RU" sz="2000" b="1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16" y="5391224"/>
            <a:ext cx="1512160" cy="1134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5445224"/>
            <a:ext cx="144016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6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327726" cy="543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Особенности технологии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12422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Проводятся все необходимые ветеринарные мероприятия, (обработка, прививки). </a:t>
            </a:r>
          </a:p>
          <a:p>
            <a:pPr>
              <a:spcAft>
                <a:spcPts val="0"/>
              </a:spcAft>
            </a:pP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Установлено круглосуточное видеонаблюдение. </a:t>
            </a:r>
          </a:p>
          <a:p>
            <a:pPr>
              <a:spcAft>
                <a:spcPts val="0"/>
              </a:spcAft>
            </a:pP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 улучшения породности стада  планируется закупить племенных быков производителей герефордской породы. Быки закупаются в племенном хозяйстве ООО «Ирина» </a:t>
            </a:r>
            <a:r>
              <a:rPr lang="ru-RU" sz="19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Идринского</a:t>
            </a: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Красноярского края.  Один бык будет закуплен  в 2023 году и один в 2024г.</a:t>
            </a:r>
          </a:p>
          <a:p>
            <a:pPr>
              <a:spcAft>
                <a:spcPts val="0"/>
              </a:spcAft>
            </a:pP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дальнейшем через 2.5 года планируется смена быков. В 2026 году для частичной смены быков и для уменьшения нагрузки планируется закупить 4 племенных быка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ЛПХ в течение 2х лет  готовит для поголовья сено за счет сдачи в аренду трактора   К 700 А . Эти договоренности будут перенесены и на дальнейшую деятельность КФХ.  Дополнительно к собственным объемам заготовляемого сена  арендатор за использование трактора будет обеспечивать КФХ  сеном разнотравья. </a:t>
            </a:r>
            <a:endParaRPr lang="ru-RU" sz="1900" b="1" dirty="0" smtClean="0">
              <a:solidFill>
                <a:schemeClr val="accent3"/>
              </a:solidFill>
            </a:endParaRPr>
          </a:p>
          <a:p>
            <a:pPr indent="449580">
              <a:spcAft>
                <a:spcPts val="0"/>
              </a:spcAft>
            </a:pP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Имеющийся  экструдер марки  </a:t>
            </a:r>
            <a:r>
              <a:rPr lang="en-US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</a:t>
            </a: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- 110 позволяет скармливать весь зернофураж в </a:t>
            </a:r>
            <a:r>
              <a:rPr lang="ru-RU" sz="19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эструдироваанном</a:t>
            </a: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виде. К зернофуражу для </a:t>
            </a:r>
            <a:r>
              <a:rPr lang="ru-RU" sz="1900" b="1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экструдирования</a:t>
            </a:r>
            <a:r>
              <a:rPr lang="ru-RU" sz="19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добавляются добавки микроэлементов, зернобобовых и др.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5561776"/>
            <a:ext cx="1440160" cy="11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7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080121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Планируемые показатели   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                       проекта    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747901"/>
              </p:ext>
            </p:extLst>
          </p:nvPr>
        </p:nvGraphicFramePr>
        <p:xfrm>
          <a:off x="1043608" y="1340768"/>
          <a:ext cx="6768752" cy="440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365104"/>
            <a:ext cx="3420000" cy="17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44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3"/>
            <a:ext cx="7886700" cy="720081"/>
          </a:xfrm>
        </p:spPr>
        <p:txBody>
          <a:bodyPr>
            <a:normAutofit fontScale="90000"/>
          </a:bodyPr>
          <a:lstStyle/>
          <a:p>
            <a:pPr lvl="0" defTabSz="914400" eaLnBrk="0" fontAlgn="base" hangingPunct="0">
              <a:lnSpc>
                <a:spcPct val="115000"/>
              </a:lnSpc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Общий годовой объем готовой продукции </a:t>
            </a:r>
            <a:br>
              <a:rPr lang="ru-RU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по годам реализации проекта, ц</a:t>
            </a: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24495"/>
              </p:ext>
            </p:extLst>
          </p:nvPr>
        </p:nvGraphicFramePr>
        <p:xfrm>
          <a:off x="628650" y="1772815"/>
          <a:ext cx="7903789" cy="3240360"/>
        </p:xfrm>
        <a:graphic>
          <a:graphicData uri="http://schemas.openxmlformats.org/drawingml/2006/table">
            <a:tbl>
              <a:tblPr firstRow="1" firstCol="1" bandRow="1"/>
              <a:tblGrid>
                <a:gridCol w="693674">
                  <a:extLst>
                    <a:ext uri="{9D8B030D-6E8A-4147-A177-3AD203B41FA5}">
                      <a16:colId xmlns="" xmlns:a16="http://schemas.microsoft.com/office/drawing/2014/main" val="207323403"/>
                    </a:ext>
                  </a:extLst>
                </a:gridCol>
                <a:gridCol w="1881524">
                  <a:extLst>
                    <a:ext uri="{9D8B030D-6E8A-4147-A177-3AD203B41FA5}">
                      <a16:colId xmlns="" xmlns:a16="http://schemas.microsoft.com/office/drawing/2014/main" val="1299464675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4010741600"/>
                    </a:ext>
                  </a:extLst>
                </a:gridCol>
                <a:gridCol w="956845">
                  <a:extLst>
                    <a:ext uri="{9D8B030D-6E8A-4147-A177-3AD203B41FA5}">
                      <a16:colId xmlns="" xmlns:a16="http://schemas.microsoft.com/office/drawing/2014/main" val="1329673095"/>
                    </a:ext>
                  </a:extLst>
                </a:gridCol>
                <a:gridCol w="730426">
                  <a:extLst>
                    <a:ext uri="{9D8B030D-6E8A-4147-A177-3AD203B41FA5}">
                      <a16:colId xmlns="" xmlns:a16="http://schemas.microsoft.com/office/drawing/2014/main" val="2511840446"/>
                    </a:ext>
                  </a:extLst>
                </a:gridCol>
                <a:gridCol w="837991">
                  <a:extLst>
                    <a:ext uri="{9D8B030D-6E8A-4147-A177-3AD203B41FA5}">
                      <a16:colId xmlns="" xmlns:a16="http://schemas.microsoft.com/office/drawing/2014/main" val="3869614478"/>
                    </a:ext>
                  </a:extLst>
                </a:gridCol>
                <a:gridCol w="862172">
                  <a:extLst>
                    <a:ext uri="{9D8B030D-6E8A-4147-A177-3AD203B41FA5}">
                      <a16:colId xmlns="" xmlns:a16="http://schemas.microsoft.com/office/drawing/2014/main" val="3538766519"/>
                    </a:ext>
                  </a:extLst>
                </a:gridCol>
                <a:gridCol w="933045">
                  <a:extLst>
                    <a:ext uri="{9D8B030D-6E8A-4147-A177-3AD203B41FA5}">
                      <a16:colId xmlns="" xmlns:a16="http://schemas.microsoft.com/office/drawing/2014/main" val="553470278"/>
                    </a:ext>
                  </a:extLst>
                </a:gridCol>
              </a:tblGrid>
              <a:tr h="646479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реализации проекта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1209487"/>
                  </a:ext>
                </a:extLst>
              </a:tr>
              <a:tr h="65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3210769"/>
                  </a:ext>
                </a:extLst>
              </a:tr>
              <a:tr h="193943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мяса на реализацию  в живом весе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56,3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75,7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137,0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197,6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5971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59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Объем производства и         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               реализации мяса по годам 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509120"/>
            <a:ext cx="6912768" cy="1728192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778280"/>
              </p:ext>
            </p:extLst>
          </p:nvPr>
        </p:nvGraphicFramePr>
        <p:xfrm>
          <a:off x="2152650" y="1556792"/>
          <a:ext cx="5299670" cy="3148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110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1">
                    <a:lumMod val="50000"/>
                  </a:schemeClr>
                </a:solidFill>
              </a:rPr>
              <a:t>                             Объем выручки от реализации </a:t>
            </a:r>
            <a:br>
              <a:rPr lang="ru-RU" sz="22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tx1">
                    <a:lumMod val="50000"/>
                  </a:schemeClr>
                </a:solidFill>
              </a:rPr>
              <a:t>                            продукции по годам, тыс. руб. </a:t>
            </a:r>
            <a:endParaRPr lang="ru-RU" sz="2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460735"/>
              </p:ext>
            </p:extLst>
          </p:nvPr>
        </p:nvGraphicFramePr>
        <p:xfrm>
          <a:off x="755576" y="1124745"/>
          <a:ext cx="7488832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91680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</a:rPr>
              <a:t>Сумма выручки за анализируемый период возрастет в 3,5 раза. </a:t>
            </a:r>
          </a:p>
        </p:txBody>
      </p:sp>
    </p:spTree>
    <p:extLst>
      <p:ext uri="{BB962C8B-B14F-4D97-AF65-F5344CB8AC3E}">
        <p14:creationId xmlns:p14="http://schemas.microsoft.com/office/powerpoint/2010/main" val="1391422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831626"/>
          </a:xfrm>
        </p:spPr>
        <p:txBody>
          <a:bodyPr>
            <a:normAutofit fontScale="90000"/>
          </a:bodyPr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800" b="1" dirty="0" smtClean="0">
                <a:solidFill>
                  <a:srgbClr val="6633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                 КОНКУРЕНТНЫЕ </a:t>
            </a:r>
            <a:r>
              <a:rPr lang="ru-RU" altLang="ru-RU" sz="2800" b="1" dirty="0">
                <a:solidFill>
                  <a:srgbClr val="6633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ПРЕИМУЩЕСТВА ПРОЕКТА</a:t>
            </a:r>
            <a:br>
              <a:rPr lang="ru-RU" altLang="ru-RU" sz="2800" b="1" dirty="0">
                <a:solidFill>
                  <a:srgbClr val="6633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491" y="1340768"/>
            <a:ext cx="611701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3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-180528" y="188640"/>
            <a:ext cx="79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Сведения об инициаторе проекта</a:t>
            </a:r>
            <a:endParaRPr lang="ru-RU" altLang="ru-RU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085550"/>
            <a:ext cx="7886700" cy="5052219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Инициатор проекта  Гражданин Российской Федерации </a:t>
            </a:r>
            <a:r>
              <a:rPr lang="ru-RU" dirty="0" err="1" smtClean="0">
                <a:solidFill>
                  <a:srgbClr val="7030A0"/>
                </a:solidFill>
              </a:rPr>
              <a:t>Гагельганц</a:t>
            </a:r>
            <a:r>
              <a:rPr lang="ru-RU" dirty="0" smtClean="0">
                <a:solidFill>
                  <a:srgbClr val="7030A0"/>
                </a:solidFill>
              </a:rPr>
              <a:t>  Наталья Сергеевна.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Образование главы – среднее специальное. специальность -строительство </a:t>
            </a:r>
            <a:r>
              <a:rPr lang="ru-RU" dirty="0">
                <a:solidFill>
                  <a:srgbClr val="7030A0"/>
                </a:solidFill>
              </a:rPr>
              <a:t>и эксплуатация зданий и </a:t>
            </a:r>
            <a:r>
              <a:rPr lang="ru-RU" dirty="0" smtClean="0">
                <a:solidFill>
                  <a:srgbClr val="7030A0"/>
                </a:solidFill>
              </a:rPr>
              <a:t>сооружений, квалификация- техник.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Стаж работы в сельском хозяйстве- ведение ЛПХ с 2019 г.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Юридический адрес создаваемого КФХ : </a:t>
            </a:r>
            <a:r>
              <a:rPr lang="ru-RU" dirty="0">
                <a:solidFill>
                  <a:srgbClr val="7030A0"/>
                </a:solidFill>
              </a:rPr>
              <a:t>Республика Хакасия, </a:t>
            </a:r>
            <a:r>
              <a:rPr lang="ru-RU" dirty="0" smtClean="0">
                <a:solidFill>
                  <a:srgbClr val="7030A0"/>
                </a:solidFill>
              </a:rPr>
              <a:t>район Усть-Абаканский </a:t>
            </a:r>
            <a:r>
              <a:rPr lang="ru-RU" dirty="0">
                <a:solidFill>
                  <a:srgbClr val="7030A0"/>
                </a:solidFill>
              </a:rPr>
              <a:t>, </a:t>
            </a:r>
            <a:r>
              <a:rPr lang="ru-RU" dirty="0" smtClean="0">
                <a:solidFill>
                  <a:srgbClr val="7030A0"/>
                </a:solidFill>
              </a:rPr>
              <a:t>с. Московское, ул</a:t>
            </a:r>
            <a:r>
              <a:rPr lang="ru-RU" dirty="0">
                <a:solidFill>
                  <a:srgbClr val="7030A0"/>
                </a:solidFill>
              </a:rPr>
              <a:t>. </a:t>
            </a:r>
            <a:r>
              <a:rPr lang="ru-RU" dirty="0" smtClean="0">
                <a:solidFill>
                  <a:srgbClr val="7030A0"/>
                </a:solidFill>
              </a:rPr>
              <a:t>Советская, д.20, кв.1.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Фактическое расположение фермы: </a:t>
            </a:r>
            <a:r>
              <a:rPr lang="ru-RU" dirty="0">
                <a:solidFill>
                  <a:srgbClr val="7030A0"/>
                </a:solidFill>
              </a:rPr>
              <a:t>Республика Хакасия, Усть-Абаканский </a:t>
            </a:r>
            <a:r>
              <a:rPr lang="ru-RU" dirty="0" smtClean="0">
                <a:solidFill>
                  <a:srgbClr val="7030A0"/>
                </a:solidFill>
              </a:rPr>
              <a:t>район,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10,65 км севернее д. Ковыльная, </a:t>
            </a:r>
            <a:r>
              <a:rPr lang="ru-RU" dirty="0" smtClean="0">
                <a:solidFill>
                  <a:srgbClr val="7030A0"/>
                </a:solidFill>
              </a:rPr>
              <a:t>хутор 1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ИНН  190305828247.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 Обязуется зарегистрировать КФХ  </a:t>
            </a:r>
            <a:r>
              <a:rPr lang="ru-RU" dirty="0">
                <a:solidFill>
                  <a:srgbClr val="7030A0"/>
                </a:solidFill>
              </a:rPr>
              <a:t>в срок, не превышающий 30 календарных дней с даты принятия решения конкурсной комиссии о предоставлении </a:t>
            </a:r>
            <a:r>
              <a:rPr lang="ru-RU" dirty="0" smtClean="0">
                <a:solidFill>
                  <a:srgbClr val="7030A0"/>
                </a:solidFill>
              </a:rPr>
              <a:t> гранта.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Будет зарегистрирован  Основной ОКВЭД: 01,42 - </a:t>
            </a:r>
            <a:r>
              <a:rPr lang="ru-RU" dirty="0">
                <a:solidFill>
                  <a:srgbClr val="7030A0"/>
                </a:solidFill>
                <a:ea typeface="Calibri" panose="020F0502020204030204" pitchFamily="34" charset="0"/>
              </a:rPr>
              <a:t>Разведение прочих пород крупного рогатого </a:t>
            </a:r>
            <a:r>
              <a:rPr lang="ru-RU" dirty="0" smtClean="0">
                <a:solidFill>
                  <a:srgbClr val="7030A0"/>
                </a:solidFill>
                <a:ea typeface="Calibri" panose="020F0502020204030204" pitchFamily="34" charset="0"/>
              </a:rPr>
              <a:t>скота и буйволов, производство спермы.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65126"/>
            <a:ext cx="7327726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rgbClr val="FF0000"/>
                </a:solidFill>
              </a:rPr>
              <a:t>Экономические показатели эффективности проекта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27712"/>
          </a:xfrm>
        </p:spPr>
        <p:txBody>
          <a:bodyPr>
            <a:normAutofit fontScale="70000" lnSpcReduction="20000"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Период реализации проекта   </a:t>
            </a:r>
            <a:r>
              <a:rPr lang="ru-RU" sz="2400" b="1" dirty="0" smtClean="0">
                <a:solidFill>
                  <a:srgbClr val="7030A0"/>
                </a:solidFill>
              </a:rPr>
              <a:t>2023-2027 </a:t>
            </a:r>
            <a:r>
              <a:rPr lang="ru-RU" sz="2400" b="1" dirty="0" err="1" smtClean="0">
                <a:solidFill>
                  <a:srgbClr val="7030A0"/>
                </a:solidFill>
              </a:rPr>
              <a:t>г.г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b="1" dirty="0">
                <a:solidFill>
                  <a:srgbClr val="7030A0"/>
                </a:solidFill>
              </a:rPr>
              <a:t>Период окупаемости проекта  </a:t>
            </a:r>
            <a:r>
              <a:rPr lang="ru-RU" sz="2400" b="1" dirty="0" smtClean="0">
                <a:solidFill>
                  <a:srgbClr val="7030A0"/>
                </a:solidFill>
              </a:rPr>
              <a:t>6,1 </a:t>
            </a:r>
            <a:r>
              <a:rPr lang="ru-RU" sz="2400" b="1" dirty="0">
                <a:solidFill>
                  <a:srgbClr val="7030A0"/>
                </a:solidFill>
              </a:rPr>
              <a:t>лет.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Рентабельность проекта  </a:t>
            </a:r>
            <a:r>
              <a:rPr lang="ru-RU" sz="2400" b="1" dirty="0" smtClean="0">
                <a:solidFill>
                  <a:srgbClr val="7030A0"/>
                </a:solidFill>
              </a:rPr>
              <a:t>23,2 %.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Чистая прибыль за весь период    2475,6 тыс. руб.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Планируемый рост продаж  - увеличение в 3,5 раза. </a:t>
            </a:r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b="1" dirty="0">
                <a:solidFill>
                  <a:srgbClr val="7030A0"/>
                </a:solidFill>
              </a:rPr>
              <a:t>Будет создано  постоянных </a:t>
            </a:r>
            <a:r>
              <a:rPr lang="ru-RU" sz="2400" b="1" dirty="0" smtClean="0">
                <a:solidFill>
                  <a:srgbClr val="7030A0"/>
                </a:solidFill>
              </a:rPr>
              <a:t>рабочих </a:t>
            </a:r>
            <a:r>
              <a:rPr lang="ru-RU" sz="2400" b="1" dirty="0">
                <a:solidFill>
                  <a:srgbClr val="7030A0"/>
                </a:solidFill>
              </a:rPr>
              <a:t>мест  </a:t>
            </a:r>
            <a:r>
              <a:rPr lang="ru-RU" sz="2400" b="1" dirty="0" smtClean="0">
                <a:solidFill>
                  <a:srgbClr val="7030A0"/>
                </a:solidFill>
              </a:rPr>
              <a:t>1 единица. ( 1 рабочий по уходу за животными  с ноября 2023 г с заработной платой 26 тыс. руб. в месяц)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Сумма чистого дохода за период реализации проекта  составит 2521,3 тыс. руб. </a:t>
            </a:r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b="1" dirty="0">
                <a:solidFill>
                  <a:srgbClr val="7030A0"/>
                </a:solidFill>
              </a:rPr>
              <a:t>Сумма налоговых платежей </a:t>
            </a:r>
            <a:r>
              <a:rPr lang="ru-RU" sz="2400" b="1" dirty="0" smtClean="0">
                <a:solidFill>
                  <a:srgbClr val="7030A0"/>
                </a:solidFill>
              </a:rPr>
              <a:t>за </a:t>
            </a:r>
            <a:r>
              <a:rPr lang="ru-RU" sz="2400" b="1" dirty="0">
                <a:solidFill>
                  <a:srgbClr val="7030A0"/>
                </a:solidFill>
              </a:rPr>
              <a:t>период освоения проекта </a:t>
            </a:r>
            <a:r>
              <a:rPr lang="ru-RU" sz="2400" b="1" dirty="0" smtClean="0">
                <a:solidFill>
                  <a:srgbClr val="7030A0"/>
                </a:solidFill>
              </a:rPr>
              <a:t>  830,2 </a:t>
            </a:r>
            <a:r>
              <a:rPr lang="ru-RU" sz="2400" b="1" dirty="0" err="1" smtClean="0">
                <a:solidFill>
                  <a:srgbClr val="7030A0"/>
                </a:solidFill>
              </a:rPr>
              <a:t>тыс.руб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    В </a:t>
            </a:r>
            <a:r>
              <a:rPr lang="ru-RU" sz="2400" b="1" dirty="0" err="1" smtClean="0">
                <a:solidFill>
                  <a:srgbClr val="7030A0"/>
                </a:solidFill>
              </a:rPr>
              <a:t>т.ч</a:t>
            </a:r>
            <a:r>
              <a:rPr lang="ru-RU" sz="2400" b="1" dirty="0" smtClean="0">
                <a:solidFill>
                  <a:srgbClr val="7030A0"/>
                </a:solidFill>
              </a:rPr>
              <a:t>.  НДФЛ -169,0 тыс. руб., ЕСХН -25,0 тыс. руб.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  <a:ea typeface="Calibri" panose="020F0502020204030204" pitchFamily="34" charset="0"/>
              </a:rPr>
              <a:t>    Внебюджетные </a:t>
            </a:r>
            <a:r>
              <a:rPr lang="ru-RU" sz="2400" b="1" dirty="0">
                <a:solidFill>
                  <a:srgbClr val="7030A0"/>
                </a:solidFill>
                <a:ea typeface="Calibri" panose="020F0502020204030204" pitchFamily="34" charset="0"/>
              </a:rPr>
              <a:t>фонды (ПФР, ФСС, ФОМС)</a:t>
            </a:r>
            <a:r>
              <a:rPr lang="ru-RU" sz="2400" b="1" dirty="0" smtClean="0">
                <a:solidFill>
                  <a:srgbClr val="7030A0"/>
                </a:solidFill>
              </a:rPr>
              <a:t> -  636,2 тыс. руб.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    в т. ч. единый налоговый платеж за работников            - 390,0 тыс. руб.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               взносы на травматизм за работников                     - 32,5 тыс. </a:t>
            </a:r>
            <a:r>
              <a:rPr lang="ru-RU" sz="2400" b="1" dirty="0" err="1" smtClean="0">
                <a:solidFill>
                  <a:srgbClr val="7030A0"/>
                </a:solidFill>
              </a:rPr>
              <a:t>руб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              фиксированный платеж за предпринимателя   -   213,7 тыс. руб.   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22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779719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663300"/>
                </a:solidFill>
                <a:latin typeface="Arial Narrow" panose="020B0606020202030204" pitchFamily="34" charset="0"/>
              </a:rPr>
              <a:t>ПОТРЕБНОСТЬ </a:t>
            </a:r>
            <a:r>
              <a:rPr lang="ru-RU" altLang="ru-RU" sz="2400" b="1" dirty="0">
                <a:solidFill>
                  <a:srgbClr val="663300"/>
                </a:solidFill>
                <a:latin typeface="Arial Narrow" panose="020B0606020202030204" pitchFamily="34" charset="0"/>
              </a:rPr>
              <a:t>В СОДЕЙСТВИИ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solidFill>
                  <a:srgbClr val="663300"/>
                </a:solidFill>
                <a:latin typeface="Arial Narrow" panose="020B0606020202030204" pitchFamily="34" charset="0"/>
              </a:rPr>
              <a:t> РЕАЛИЗАЦИИ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108639"/>
            <a:ext cx="482453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</a:t>
            </a: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положительной рекомендации </a:t>
            </a: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президиума Совета развития </a:t>
            </a: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Усть-Абаканского района:</a:t>
            </a:r>
            <a:endParaRPr lang="ru-RU" altLang="ru-RU" sz="1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признание проекта приоритетным </a:t>
            </a: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социально-экономического           </a:t>
            </a: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 </a:t>
            </a: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Усть-Абаканского района.</a:t>
            </a:r>
            <a:endParaRPr lang="ru-RU" altLang="ru-RU" sz="1600" u="sng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1331" r="8447"/>
          <a:stretch>
            <a:fillRect/>
          </a:stretch>
        </p:blipFill>
        <p:spPr bwMode="auto">
          <a:xfrm>
            <a:off x="4716017" y="2276872"/>
            <a:ext cx="374441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96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</a:t>
            </a:r>
            <a:br>
              <a:rPr lang="ru-RU" dirty="0" smtClean="0"/>
            </a:br>
            <a:r>
              <a:rPr lang="ru-RU" dirty="0" smtClean="0">
                <a:solidFill>
                  <a:srgbClr val="0070C0"/>
                </a:solidFill>
              </a:rPr>
              <a:t>                  Наличие  средств производства</a:t>
            </a:r>
            <a:r>
              <a:rPr lang="ru-RU" sz="2700" dirty="0" smtClean="0">
                <a:solidFill>
                  <a:srgbClr val="0070C0"/>
                </a:solidFill>
              </a:rPr>
              <a:t>            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                </a:t>
            </a:r>
            <a:r>
              <a:rPr lang="ru-RU" altLang="ru-RU" sz="3600" b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altLang="ru-RU" sz="3600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1242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7030A0"/>
                </a:solidFill>
              </a:rPr>
              <a:t>. </a:t>
            </a:r>
            <a:r>
              <a:rPr lang="ru-RU" sz="1600" b="1" dirty="0" err="1" smtClean="0">
                <a:solidFill>
                  <a:srgbClr val="7030A0"/>
                </a:solidFill>
              </a:rPr>
              <a:t>Гагельганц</a:t>
            </a:r>
            <a:r>
              <a:rPr lang="ru-RU" sz="1600" b="1" dirty="0" smtClean="0">
                <a:solidFill>
                  <a:srgbClr val="7030A0"/>
                </a:solidFill>
              </a:rPr>
              <a:t> Н.С. имеет в пользовании 405,9 га сельскохозяйственных угодий, в </a:t>
            </a:r>
            <a:r>
              <a:rPr lang="ru-RU" sz="1600" b="1" dirty="0" err="1" smtClean="0">
                <a:solidFill>
                  <a:srgbClr val="7030A0"/>
                </a:solidFill>
              </a:rPr>
              <a:t>т.ч</a:t>
            </a:r>
            <a:r>
              <a:rPr lang="ru-RU" sz="1600" b="1" dirty="0" smtClean="0">
                <a:solidFill>
                  <a:srgbClr val="7030A0"/>
                </a:solidFill>
              </a:rPr>
              <a:t>. в собственности 93 га,  в аренде на срок до 14.04.2028 г  312,9 га.</a:t>
            </a:r>
            <a:endParaRPr lang="ru-RU" sz="1600" b="1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7030A0"/>
                </a:solidFill>
              </a:rPr>
              <a:t>Имеется коровник  </a:t>
            </a:r>
            <a:r>
              <a:rPr lang="ru-RU" sz="1600" b="1" dirty="0" smtClean="0">
                <a:solidFill>
                  <a:srgbClr val="7030A0"/>
                </a:solidFill>
              </a:rPr>
              <a:t>площадью 1707,7 м2 </a:t>
            </a:r>
            <a:r>
              <a:rPr lang="ru-RU" sz="1600" b="1" dirty="0">
                <a:solidFill>
                  <a:srgbClr val="7030A0"/>
                </a:solidFill>
              </a:rPr>
              <a:t>с  </a:t>
            </a:r>
            <a:r>
              <a:rPr lang="ru-RU" sz="1600" b="1" dirty="0" smtClean="0">
                <a:solidFill>
                  <a:srgbClr val="7030A0"/>
                </a:solidFill>
              </a:rPr>
              <a:t>электрификацией и водоснабжением. Имеются  загоны, сеновал, раскол.</a:t>
            </a:r>
            <a:endParaRPr lang="ru-RU" sz="1600" b="1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7030A0"/>
                </a:solidFill>
              </a:rPr>
              <a:t>Имеющиеся </a:t>
            </a:r>
            <a:r>
              <a:rPr lang="ru-RU" sz="1600" b="1" dirty="0">
                <a:solidFill>
                  <a:srgbClr val="7030A0"/>
                </a:solidFill>
              </a:rPr>
              <a:t>помещения обеспечивают полное содержание  как уже имеющегося , так и планируемого к увеличению поголовья скота.</a:t>
            </a: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7030A0"/>
                </a:solidFill>
              </a:rPr>
              <a:t>Имеется трактор  </a:t>
            </a:r>
            <a:r>
              <a:rPr lang="ru-RU" sz="1600" b="1" dirty="0" smtClean="0">
                <a:solidFill>
                  <a:srgbClr val="7030A0"/>
                </a:solidFill>
              </a:rPr>
              <a:t>с бороной, сеялкой, почвообрабатывающим агрегатом,  </a:t>
            </a:r>
            <a:r>
              <a:rPr lang="ru-RU" sz="1600" b="1" dirty="0">
                <a:solidFill>
                  <a:srgbClr val="7030A0"/>
                </a:solidFill>
              </a:rPr>
              <a:t>граблями, </a:t>
            </a:r>
            <a:r>
              <a:rPr lang="ru-RU" sz="1600" b="1" dirty="0" smtClean="0">
                <a:solidFill>
                  <a:srgbClr val="7030A0"/>
                </a:solidFill>
              </a:rPr>
              <a:t>пресс-подборщиком.</a:t>
            </a:r>
            <a:endParaRPr lang="ru-RU" sz="1600" b="1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7030A0"/>
                </a:solidFill>
              </a:rPr>
              <a:t>В </a:t>
            </a:r>
            <a:r>
              <a:rPr lang="ru-RU" sz="1600" b="1" dirty="0" smtClean="0">
                <a:solidFill>
                  <a:srgbClr val="7030A0"/>
                </a:solidFill>
              </a:rPr>
              <a:t>ЛПХ   </a:t>
            </a:r>
            <a:r>
              <a:rPr lang="ru-RU" sz="1600" b="1" dirty="0">
                <a:solidFill>
                  <a:srgbClr val="7030A0"/>
                </a:solidFill>
              </a:rPr>
              <a:t>на настоящий момент </a:t>
            </a:r>
            <a:r>
              <a:rPr lang="ru-RU" sz="1600" b="1" dirty="0" smtClean="0">
                <a:solidFill>
                  <a:srgbClr val="7030A0"/>
                </a:solidFill>
              </a:rPr>
              <a:t>содержится: 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45  </a:t>
            </a:r>
            <a:r>
              <a:rPr lang="ru-RU" sz="1600" b="1" dirty="0">
                <a:solidFill>
                  <a:srgbClr val="7030A0"/>
                </a:solidFill>
              </a:rPr>
              <a:t>голов </a:t>
            </a:r>
            <a:r>
              <a:rPr lang="ru-RU" sz="1600" b="1" dirty="0" smtClean="0">
                <a:solidFill>
                  <a:srgbClr val="7030A0"/>
                </a:solidFill>
              </a:rPr>
              <a:t> основного стада   </a:t>
            </a:r>
            <a:r>
              <a:rPr lang="ru-RU" sz="1600" b="1" dirty="0">
                <a:solidFill>
                  <a:srgbClr val="7030A0"/>
                </a:solidFill>
              </a:rPr>
              <a:t>крупного рогатого скота, в т. ч</a:t>
            </a:r>
            <a:r>
              <a:rPr lang="ru-RU" sz="1600" b="1" dirty="0" smtClean="0">
                <a:solidFill>
                  <a:srgbClr val="7030A0"/>
                </a:solidFill>
              </a:rPr>
              <a:t>.: </a:t>
            </a:r>
            <a:endParaRPr lang="ru-RU" sz="1600" b="1" dirty="0">
              <a:solidFill>
                <a:srgbClr val="7030A0"/>
              </a:solidFill>
            </a:endParaRPr>
          </a:p>
          <a:p>
            <a:r>
              <a:rPr lang="ru-RU" sz="1600" b="1" dirty="0" smtClean="0">
                <a:solidFill>
                  <a:srgbClr val="7030A0"/>
                </a:solidFill>
              </a:rPr>
              <a:t>44 головы коровы мясного  </a:t>
            </a:r>
            <a:r>
              <a:rPr lang="ru-RU" sz="1600" b="1" dirty="0">
                <a:solidFill>
                  <a:srgbClr val="7030A0"/>
                </a:solidFill>
              </a:rPr>
              <a:t>направления, </a:t>
            </a:r>
            <a:endParaRPr lang="ru-RU" sz="1600" b="1" dirty="0" smtClean="0">
              <a:solidFill>
                <a:srgbClr val="7030A0"/>
              </a:solidFill>
            </a:endParaRPr>
          </a:p>
          <a:p>
            <a:r>
              <a:rPr lang="ru-RU" sz="1600" b="1" dirty="0" smtClean="0">
                <a:solidFill>
                  <a:srgbClr val="7030A0"/>
                </a:solidFill>
              </a:rPr>
              <a:t>1 голова – бык герефордской породы с племенным свидетельством. </a:t>
            </a:r>
            <a:r>
              <a:rPr lang="ru-RU" sz="1600" b="1" u="sng" dirty="0" smtClean="0">
                <a:solidFill>
                  <a:srgbClr val="7030A0"/>
                </a:solidFill>
              </a:rPr>
              <a:t> </a:t>
            </a:r>
            <a:endParaRPr lang="ru-RU" sz="1600" b="1" dirty="0" smtClean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endParaRPr lang="ru-RU" sz="1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    </a:t>
            </a:r>
            <a:r>
              <a:rPr lang="ru-RU" sz="1400" dirty="0" smtClean="0"/>
              <a:t>     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49080"/>
            <a:ext cx="3849034" cy="1992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56" y="4143983"/>
            <a:ext cx="2663984" cy="19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rgbClr val="0070C0"/>
                </a:solidFill>
              </a:rPr>
              <a:t>Снимок животных в             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               выгульном дворе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4876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65126"/>
            <a:ext cx="754375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                Снимок поголовья животных </a:t>
            </a:r>
            <a:r>
              <a:rPr lang="ru-RU" dirty="0" smtClean="0">
                <a:solidFill>
                  <a:srgbClr val="0070C0"/>
                </a:solidFill>
              </a:rPr>
              <a:t>    в </a:t>
            </a:r>
            <a:r>
              <a:rPr lang="ru-RU" dirty="0" smtClean="0">
                <a:solidFill>
                  <a:srgbClr val="0070C0"/>
                </a:solidFill>
              </a:rPr>
              <a:t>выгульном дворе и крытого навеса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16014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65126"/>
            <a:ext cx="718371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rgbClr val="0070C0"/>
                </a:solidFill>
              </a:rPr>
              <a:t>Снимок коровы в отгороженной для отела клетке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92788"/>
            <a:ext cx="3528000" cy="4082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707978"/>
            <a:ext cx="4212000" cy="40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886700" cy="9036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                  </a:t>
            </a:r>
            <a:r>
              <a:rPr lang="ru-RU" dirty="0" smtClean="0">
                <a:solidFill>
                  <a:srgbClr val="0070C0"/>
                </a:solidFill>
              </a:rPr>
              <a:t>Сеновал с заготовленным в               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                     зимовку сеном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1412776"/>
            <a:ext cx="4104456" cy="50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4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886700" cy="68761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Franklin Gothic Demi Cond" panose="020B0706030402020204" pitchFamily="34" charset="0"/>
              </a:rPr>
              <a:t>                       Актуальность </a:t>
            </a:r>
            <a:r>
              <a:rPr lang="ru-RU" sz="36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реализации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68760"/>
            <a:ext cx="7886700" cy="4908203"/>
          </a:xfrm>
        </p:spPr>
        <p:txBody>
          <a:bodyPr>
            <a:normAutofit fontScale="92500"/>
          </a:bodyPr>
          <a:lstStyle/>
          <a:p>
            <a:pPr marL="0" lvl="0" indent="0" algn="just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«Развитие хозяйства по выращиванию КРС мясного направления» актуальна в связи с потенциальным ростом спроса на мясо говядины.</a:t>
            </a:r>
            <a:endParaRPr lang="ru-RU" altLang="ru-RU" sz="2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 обосновывается приоритетностью развития отрасли, а также наличием спроса на планируемую к </a:t>
            </a:r>
            <a:r>
              <a:rPr lang="ru-RU" alt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реализации </a:t>
            </a: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продукцию.</a:t>
            </a:r>
            <a:endParaRPr lang="ru-RU" altLang="ru-RU" sz="2200" b="1" dirty="0">
              <a:solidFill>
                <a:srgbClr val="0070C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В </a:t>
            </a: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целом, рынок говядины является перспективным и </a:t>
            </a:r>
            <a:r>
              <a:rPr lang="ru-RU" alt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динамично развивающимся, поэтому </a:t>
            </a: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хозяйство планирует довести </a:t>
            </a:r>
            <a:r>
              <a:rPr lang="ru-RU" alt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поголовье КРС  </a:t>
            </a: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до </a:t>
            </a:r>
            <a:r>
              <a:rPr lang="ru-RU" alt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194 голов, в т. ч. коров до 100 голов.</a:t>
            </a:r>
            <a:endParaRPr lang="ru-RU" altLang="ru-RU" sz="2200" b="1" dirty="0">
              <a:solidFill>
                <a:srgbClr val="0070C0"/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Проект </a:t>
            </a: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планируется реализовать на территории МО </a:t>
            </a:r>
            <a:r>
              <a:rPr lang="ru-RU" alt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Московского  сельсовета. Предполагаемые </a:t>
            </a: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виды выпускаемой продукции: мясо говядины, молодняк </a:t>
            </a:r>
            <a:r>
              <a:rPr lang="ru-RU" alt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живым </a:t>
            </a:r>
            <a:r>
              <a:rPr lang="ru-RU" altLang="ru-RU" sz="2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весом.</a:t>
            </a:r>
            <a:endParaRPr lang="ru-RU" altLang="ru-RU" sz="2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65126"/>
            <a:ext cx="6823670" cy="1325563"/>
          </a:xfrm>
        </p:spPr>
        <p:txBody>
          <a:bodyPr/>
          <a:lstStyle/>
          <a:p>
            <a:r>
              <a:rPr lang="ru-RU" dirty="0" smtClean="0"/>
              <a:t>                  </a:t>
            </a:r>
            <a:r>
              <a:rPr lang="ru-RU" dirty="0" smtClean="0">
                <a:solidFill>
                  <a:srgbClr val="0070C0"/>
                </a:solidFill>
              </a:rPr>
              <a:t>Цели и задачи         </a:t>
            </a:r>
            <a:r>
              <a:rPr lang="ru-RU" dirty="0" smtClean="0">
                <a:solidFill>
                  <a:srgbClr val="0070C0"/>
                </a:solidFill>
              </a:rPr>
              <a:t>          инвестиционного </a:t>
            </a:r>
            <a:r>
              <a:rPr lang="ru-RU" dirty="0" smtClean="0">
                <a:solidFill>
                  <a:srgbClr val="0070C0"/>
                </a:solidFill>
              </a:rPr>
              <a:t>проекта.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Цель проекта: Привлечение </a:t>
            </a:r>
            <a:r>
              <a:rPr lang="ru-RU" dirty="0">
                <a:solidFill>
                  <a:srgbClr val="0070C0"/>
                </a:solidFill>
              </a:rPr>
              <a:t>бюджетных средств гранта для создания и развития КФХ  по разведению КРС  мясного направления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Задачи проекта: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1</a:t>
            </a:r>
            <a:r>
              <a:rPr lang="ru-RU" dirty="0">
                <a:solidFill>
                  <a:srgbClr val="0070C0"/>
                </a:solidFill>
              </a:rPr>
              <a:t>.  Создание КФХ.</a:t>
            </a:r>
          </a:p>
          <a:p>
            <a:r>
              <a:rPr lang="ru-RU" dirty="0">
                <a:solidFill>
                  <a:srgbClr val="0070C0"/>
                </a:solidFill>
              </a:rPr>
              <a:t>2.Приобретение поголовья КРС.</a:t>
            </a:r>
          </a:p>
          <a:p>
            <a:r>
              <a:rPr lang="ru-RU" dirty="0">
                <a:solidFill>
                  <a:srgbClr val="0070C0"/>
                </a:solidFill>
              </a:rPr>
              <a:t>3. Организация работы КФХ.</a:t>
            </a:r>
          </a:p>
          <a:p>
            <a:r>
              <a:rPr lang="ru-RU" dirty="0">
                <a:solidFill>
                  <a:srgbClr val="0070C0"/>
                </a:solidFill>
              </a:rPr>
              <a:t>4. Наращивание поголовья КРС и увеличение производства мяса.</a:t>
            </a:r>
          </a:p>
          <a:p>
            <a:r>
              <a:rPr lang="ru-RU" dirty="0">
                <a:solidFill>
                  <a:srgbClr val="0070C0"/>
                </a:solidFill>
              </a:rPr>
              <a:t>5. Создание рабочих мест.</a:t>
            </a:r>
          </a:p>
          <a:p>
            <a:r>
              <a:rPr lang="ru-RU" dirty="0">
                <a:solidFill>
                  <a:srgbClr val="0070C0"/>
                </a:solidFill>
              </a:rPr>
              <a:t>6. Вывод созданного хозяйства в рентабельное и финансово  стабильно устойчивое производство.</a:t>
            </a:r>
          </a:p>
          <a:p>
            <a:endParaRPr lang="ru-RU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98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Усть-Абакан">
      <a:dk1>
        <a:srgbClr val="00B0F0"/>
      </a:dk1>
      <a:lt1>
        <a:srgbClr val="00B0F0"/>
      </a:lt1>
      <a:dk2>
        <a:srgbClr val="FFFFFF"/>
      </a:dk2>
      <a:lt2>
        <a:srgbClr val="FFFFFF"/>
      </a:lt2>
      <a:accent1>
        <a:srgbClr val="FFED00"/>
      </a:accent1>
      <a:accent2>
        <a:srgbClr val="FECC00"/>
      </a:accent2>
      <a:accent3>
        <a:srgbClr val="000000"/>
      </a:accent3>
      <a:accent4>
        <a:srgbClr val="78B833"/>
      </a:accent4>
      <a:accent5>
        <a:srgbClr val="000000"/>
      </a:accent5>
      <a:accent6>
        <a:srgbClr val="5A5136"/>
      </a:accent6>
      <a:hlink>
        <a:srgbClr val="000000"/>
      </a:hlink>
      <a:folHlink>
        <a:srgbClr val="000000"/>
      </a:folHlink>
    </a:clrScheme>
    <a:fontScheme name="Усть-Абакан">
      <a:majorFont>
        <a:latin typeface="Amazing Grotesk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1272</TotalTime>
  <Words>1224</Words>
  <Application>Microsoft Office PowerPoint</Application>
  <PresentationFormat>Экран (4:3)</PresentationFormat>
  <Paragraphs>218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 </vt:lpstr>
      <vt:lpstr>                           Наличие  средств производства                               </vt:lpstr>
      <vt:lpstr>                Снимок животных в                                выгульном дворе </vt:lpstr>
      <vt:lpstr>                 Снимок поголовья животных     в выгульном дворе и крытого навеса</vt:lpstr>
      <vt:lpstr>                Снимок коровы в отгороженной для отела клетке </vt:lpstr>
      <vt:lpstr>.                  Сеновал с заготовленным в                                        зимовку сеном  </vt:lpstr>
      <vt:lpstr>                       Актуальность реализации проекта</vt:lpstr>
      <vt:lpstr>                  Цели и задачи                   инвестиционного проекта.  </vt:lpstr>
      <vt:lpstr>                  Инвестиционный план проекта             Объем и источники финансирования </vt:lpstr>
      <vt:lpstr>                             Направления расходования гранта                              «Агростартап» </vt:lpstr>
      <vt:lpstr>                График реализации проекта</vt:lpstr>
      <vt:lpstr>                   Технологические решения проекта   </vt:lpstr>
      <vt:lpstr>                Особенности технологии </vt:lpstr>
      <vt:lpstr>                 Планируемые показатели                             проекта    </vt:lpstr>
      <vt:lpstr>                                               Общий годовой объем готовой продукции                              по годам реализации проекта, ц </vt:lpstr>
      <vt:lpstr>                 Объем производства и                           реализации мяса по годам </vt:lpstr>
      <vt:lpstr>                             Объем выручки от реализации                               продукции по годам, тыс. руб. </vt:lpstr>
      <vt:lpstr>                      КОНКУРЕНТНЫЕ ПРЕИМУЩЕСТВА ПРОЕКТА </vt:lpstr>
      <vt:lpstr>                Экономические показатели эффективности проекта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</dc:creator>
  <cp:lastModifiedBy>Пользователь</cp:lastModifiedBy>
  <cp:revision>128</cp:revision>
  <cp:lastPrinted>2023-03-22T04:51:40Z</cp:lastPrinted>
  <dcterms:created xsi:type="dcterms:W3CDTF">2017-05-24T09:18:49Z</dcterms:created>
  <dcterms:modified xsi:type="dcterms:W3CDTF">2023-03-22T06:09:29Z</dcterms:modified>
</cp:coreProperties>
</file>