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layout25.xml" ContentType="application/vnd.openxmlformats-officedocument.drawingml.diagramLayout+xml"/>
  <Override PartName="/ppt/diagrams/drawing8.xml" ContentType="application/vnd.ms-office.drawingml.diagramDrawing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theme/themeOverride19.xml" ContentType="application/vnd.openxmlformats-officedocument.themeOverr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notesSlides/notesSlide15.xml" ContentType="application/vnd.openxmlformats-officedocument.presentationml.notesSlid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theme/themeOverride16.xml" ContentType="application/vnd.openxmlformats-officedocument.themeOverride+xml"/>
  <Override PartName="/ppt/notesSlides/notesSlide6.xml" ContentType="application/vnd.openxmlformats-officedocument.presentationml.notesSlide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quickStyle13.xml" ContentType="application/vnd.openxmlformats-officedocument.drawingml.diagramStyle+xml"/>
  <Override PartName="/ppt/charts/chart20.xml" ContentType="application/vnd.openxmlformats-officedocument.drawingml.chart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11.xml" ContentType="application/vnd.ms-office.drawingml.diagramDrawing+xml"/>
  <Override PartName="/ppt/handoutMasters/handoutMaster1.xml" ContentType="application/vnd.openxmlformats-officedocument.presentationml.handoutMaster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diagrams/drawing9.xml" ContentType="application/vnd.ms-office.drawingml.diagramDrawing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  <p:sldMasterId id="2147484111" r:id="rId7"/>
  </p:sldMasterIdLst>
  <p:notesMasterIdLst>
    <p:notesMasterId r:id="rId65"/>
  </p:notesMasterIdLst>
  <p:handoutMasterIdLst>
    <p:handoutMasterId r:id="rId66"/>
  </p:handoutMasterIdLst>
  <p:sldIdLst>
    <p:sldId id="257" r:id="rId8"/>
    <p:sldId id="313" r:id="rId9"/>
    <p:sldId id="314" r:id="rId10"/>
    <p:sldId id="320" r:id="rId11"/>
    <p:sldId id="317" r:id="rId12"/>
    <p:sldId id="383" r:id="rId13"/>
    <p:sldId id="322" r:id="rId14"/>
    <p:sldId id="321" r:id="rId15"/>
    <p:sldId id="319" r:id="rId16"/>
    <p:sldId id="323" r:id="rId17"/>
    <p:sldId id="324" r:id="rId18"/>
    <p:sldId id="325" r:id="rId19"/>
    <p:sldId id="409" r:id="rId20"/>
    <p:sldId id="410" r:id="rId21"/>
    <p:sldId id="411" r:id="rId22"/>
    <p:sldId id="412" r:id="rId23"/>
    <p:sldId id="413" r:id="rId24"/>
    <p:sldId id="414" r:id="rId25"/>
    <p:sldId id="346" r:id="rId26"/>
    <p:sldId id="328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338" r:id="rId35"/>
    <p:sldId id="335" r:id="rId36"/>
    <p:sldId id="384" r:id="rId37"/>
    <p:sldId id="407" r:id="rId38"/>
    <p:sldId id="385" r:id="rId39"/>
    <p:sldId id="408" r:id="rId40"/>
    <p:sldId id="373" r:id="rId41"/>
    <p:sldId id="374" r:id="rId42"/>
    <p:sldId id="336" r:id="rId43"/>
    <p:sldId id="348" r:id="rId44"/>
    <p:sldId id="353" r:id="rId45"/>
    <p:sldId id="354" r:id="rId46"/>
    <p:sldId id="358" r:id="rId47"/>
    <p:sldId id="362" r:id="rId48"/>
    <p:sldId id="393" r:id="rId49"/>
    <p:sldId id="394" r:id="rId50"/>
    <p:sldId id="395" r:id="rId51"/>
    <p:sldId id="364" r:id="rId52"/>
    <p:sldId id="417" r:id="rId53"/>
    <p:sldId id="365" r:id="rId54"/>
    <p:sldId id="369" r:id="rId55"/>
    <p:sldId id="366" r:id="rId56"/>
    <p:sldId id="416" r:id="rId57"/>
    <p:sldId id="418" r:id="rId58"/>
    <p:sldId id="415" r:id="rId59"/>
    <p:sldId id="359" r:id="rId60"/>
    <p:sldId id="368" r:id="rId61"/>
    <p:sldId id="345" r:id="rId62"/>
    <p:sldId id="347" r:id="rId63"/>
    <p:sldId id="351" r:id="rId64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1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5872624813524854E-2"/>
          <c:y val="0"/>
          <c:w val="0.9441273751864756"/>
          <c:h val="0.8298717069346858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/>
              <c:showVal val="1"/>
            </c:dLbl>
            <c:dLbl>
              <c:idx val="1"/>
              <c:layout>
                <c:manualLayout>
                  <c:x val="0"/>
                  <c:y val="-5.2287215734581971E-3"/>
                </c:manualLayout>
              </c:layout>
              <c:showVal val="1"/>
            </c:dLbl>
            <c:dLbl>
              <c:idx val="2"/>
              <c:layout>
                <c:manualLayout>
                  <c:x val="3.2323006090468802E-3"/>
                  <c:y val="1.045703143655626E-2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>
                        <a:latin typeface="+mn-lt"/>
                      </a:rPr>
                      <a:t>695</a:t>
                    </a:r>
                    <a:endParaRPr lang="en-US" sz="1600" b="1" dirty="0">
                      <a:latin typeface="+mn-lt"/>
                    </a:endParaRPr>
                  </a:p>
                </c:rich>
              </c:tx>
              <c:showVal val="1"/>
            </c:dLbl>
            <c:dLbl>
              <c:idx val="3"/>
              <c:layout/>
              <c:showVal val="1"/>
            </c:dLbl>
            <c:dLbl>
              <c:idx val="4"/>
              <c:layout/>
              <c:showVal val="1"/>
            </c:dLbl>
            <c:dLbl>
              <c:idx val="5"/>
              <c:showVal val="1"/>
            </c:dLbl>
            <c:delete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719</c:v>
                </c:pt>
                <c:pt idx="1">
                  <c:v>745.2</c:v>
                </c:pt>
                <c:pt idx="2">
                  <c:v>803.1</c:v>
                </c:pt>
                <c:pt idx="3">
                  <c:v>834.5</c:v>
                </c:pt>
                <c:pt idx="4">
                  <c:v>877.4</c:v>
                </c:pt>
              </c:numCache>
            </c:numRef>
          </c:val>
        </c:ser>
        <c:axId val="154895872"/>
        <c:axId val="154897408"/>
      </c:barChart>
      <c:catAx>
        <c:axId val="1548958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4897408"/>
        <c:crosses val="autoZero"/>
        <c:auto val="1"/>
        <c:lblAlgn val="ctr"/>
        <c:lblOffset val="100"/>
      </c:catAx>
      <c:valAx>
        <c:axId val="154897408"/>
        <c:scaling>
          <c:orientation val="minMax"/>
        </c:scaling>
        <c:axPos val="l"/>
        <c:majorGridlines/>
        <c:numFmt formatCode="General" sourceLinked="1"/>
        <c:tickLblPos val="none"/>
        <c:crossAx val="154895872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207256266698417"/>
                  <c:y val="6.7488946531521682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0.17099771471295591"/>
                  <c:y val="-0.13165749077643507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19389944188053398"/>
                  <c:y val="-7.3581794449509491E-2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349849.1</c:v>
                </c:pt>
                <c:pt idx="1">
                  <c:v>121921.8</c:v>
                </c:pt>
                <c:pt idx="2">
                  <c:v>626486.80000000005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695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2020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349849.1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865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2020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121921.8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865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2020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626486.80000000005</c:v>
                </c:pt>
              </c:numCache>
            </c:numRef>
          </c:val>
        </c:ser>
        <c:shape val="box"/>
        <c:axId val="162104832"/>
        <c:axId val="162106368"/>
        <c:axId val="0"/>
      </c:bar3DChart>
      <c:catAx>
        <c:axId val="162104832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62106368"/>
        <c:crossesAt val="0"/>
        <c:auto val="1"/>
        <c:lblAlgn val="ctr"/>
        <c:lblOffset val="100"/>
      </c:catAx>
      <c:valAx>
        <c:axId val="162106368"/>
        <c:scaling>
          <c:orientation val="minMax"/>
        </c:scaling>
        <c:delete val="1"/>
        <c:axPos val="l"/>
        <c:numFmt formatCode="#,##0.00" sourceLinked="1"/>
        <c:tickLblPos val="nextTo"/>
        <c:crossAx val="162104832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594"/>
          <c:y val="0.1388745916308278"/>
          <c:w val="0.2988144891126161"/>
          <c:h val="0.32687322196547119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349.8</c:v>
                </c:pt>
                <c:pt idx="1">
                  <c:v>367.7</c:v>
                </c:pt>
                <c:pt idx="2">
                  <c:v>389.8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121.9</c:v>
                </c:pt>
                <c:pt idx="1">
                  <c:v>120.3</c:v>
                </c:pt>
                <c:pt idx="2">
                  <c:v>120.3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2"/>
              <c:layout>
                <c:manualLayout>
                  <c:x val="3.125E-2"/>
                  <c:y val="-2.573720891115423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626.5</c:v>
                </c:pt>
                <c:pt idx="1">
                  <c:v>629.29999999999995</c:v>
                </c:pt>
                <c:pt idx="2">
                  <c:v>502.9</c:v>
                </c:pt>
              </c:numCache>
            </c:numRef>
          </c:val>
        </c:ser>
        <c:shape val="box"/>
        <c:axId val="160862208"/>
        <c:axId val="160863744"/>
        <c:axId val="0"/>
      </c:bar3DChart>
      <c:catAx>
        <c:axId val="16086220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60863744"/>
        <c:crosses val="autoZero"/>
        <c:auto val="1"/>
        <c:lblAlgn val="ctr"/>
        <c:lblOffset val="100"/>
      </c:catAx>
      <c:valAx>
        <c:axId val="160863744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60862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559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05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23941594831153706"/>
                </c:manualLayout>
              </c:layout>
              <c:showVal val="1"/>
            </c:dLbl>
            <c:dLbl>
              <c:idx val="1"/>
              <c:layout>
                <c:manualLayout>
                  <c:x val="1.0015579351976243E-2"/>
                  <c:y val="0.36064516406911212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22773712156463174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1098.3</c:v>
                </c:pt>
                <c:pt idx="1">
                  <c:v>1117.4000000000001</c:v>
                </c:pt>
                <c:pt idx="2">
                  <c:v>1013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62129792"/>
        <c:axId val="169112704"/>
        <c:axId val="0"/>
      </c:bar3DChart>
      <c:catAx>
        <c:axId val="16212979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69112704"/>
        <c:crosses val="autoZero"/>
        <c:auto val="1"/>
        <c:lblAlgn val="ctr"/>
        <c:lblOffset val="100"/>
      </c:catAx>
      <c:valAx>
        <c:axId val="169112704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62129792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53E-3"/>
          <c:y val="4.0444564252437802E-2"/>
          <c:w val="0.72061387504440888"/>
          <c:h val="0.760843619187153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303,7</c:v>
                </c:pt>
                <c:pt idx="1">
                  <c:v>Акцизы 24,5</c:v>
                </c:pt>
                <c:pt idx="2">
                  <c:v>Налоги на совокупный доход 15,3</c:v>
                </c:pt>
                <c:pt idx="3">
                  <c:v>Гос.пошлина 6,3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оказания платных услуг 1,6</c:v>
                </c:pt>
                <c:pt idx="7">
                  <c:v>Доходы от продажи имущества 2,7</c:v>
                </c:pt>
                <c:pt idx="8">
                  <c:v>Штрафы, санкции 0,3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303.7</c:v>
                </c:pt>
                <c:pt idx="1">
                  <c:v>24.5</c:v>
                </c:pt>
                <c:pt idx="2">
                  <c:v>15.3</c:v>
                </c:pt>
                <c:pt idx="3">
                  <c:v>6.3</c:v>
                </c:pt>
                <c:pt idx="4">
                  <c:v>96.7</c:v>
                </c:pt>
                <c:pt idx="5">
                  <c:v>20.6</c:v>
                </c:pt>
                <c:pt idx="6">
                  <c:v>1.6</c:v>
                </c:pt>
                <c:pt idx="7">
                  <c:v>2.7</c:v>
                </c:pt>
                <c:pt idx="8">
                  <c:v>0.30000000000000021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4746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3656E-4"/>
          <c:y val="2.0914886293832289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318,6</c:v>
                </c:pt>
                <c:pt idx="1">
                  <c:v>Акцизы 27,69</c:v>
                </c:pt>
                <c:pt idx="2">
                  <c:v>Налоги на совокупный доход 15,2</c:v>
                </c:pt>
                <c:pt idx="3">
                  <c:v>Гос.пошлина 6,4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318.60000000000002</c:v>
                </c:pt>
                <c:pt idx="1">
                  <c:v>27.6</c:v>
                </c:pt>
                <c:pt idx="2" formatCode="General">
                  <c:v>15.2</c:v>
                </c:pt>
                <c:pt idx="3">
                  <c:v>6.4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0.30000000000000021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05"/>
          <c:w val="0.71286091728429934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337,1</c:v>
                </c:pt>
                <c:pt idx="1">
                  <c:v>Акцизы 29,9</c:v>
                </c:pt>
                <c:pt idx="2">
                  <c:v>Налоги на совокупный доход 16,2</c:v>
                </c:pt>
                <c:pt idx="3">
                  <c:v>Гос.пошлина 6,6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337.1</c:v>
                </c:pt>
                <c:pt idx="1">
                  <c:v>29.9</c:v>
                </c:pt>
                <c:pt idx="2">
                  <c:v>16.2</c:v>
                </c:pt>
                <c:pt idx="3">
                  <c:v>6.6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0.30000000000000021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191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"/>
          <c:w val="0.63925968438833514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2925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143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82 163,2</c:v>
                </c:pt>
                <c:pt idx="1">
                  <c:v>Национальная безопасность и правоохранительная деятельность 360,3</c:v>
                </c:pt>
                <c:pt idx="2">
                  <c:v>Национальная экономика 37 808,3</c:v>
                </c:pt>
                <c:pt idx="3">
                  <c:v>Жилищно-коммунальное хозяйство 19 451,9</c:v>
                </c:pt>
                <c:pt idx="4">
                  <c:v>Образование 695 377,7</c:v>
                </c:pt>
                <c:pt idx="5">
                  <c:v>Культура 88 715,6</c:v>
                </c:pt>
                <c:pt idx="6">
                  <c:v>Социальная политика 71 521,3</c:v>
                </c:pt>
                <c:pt idx="7">
                  <c:v>Физическая культура и спорт 270,5</c:v>
                </c:pt>
                <c:pt idx="8">
                  <c:v>Средства массовой информации 7 410,5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106 417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82163.199999999997</c:v>
                </c:pt>
                <c:pt idx="1">
                  <c:v>360.3</c:v>
                </c:pt>
                <c:pt idx="2">
                  <c:v>37808.300000000003</c:v>
                </c:pt>
                <c:pt idx="3">
                  <c:v>19451.900000000001</c:v>
                </c:pt>
                <c:pt idx="4">
                  <c:v>695377.7</c:v>
                </c:pt>
                <c:pt idx="5">
                  <c:v>88715.6</c:v>
                </c:pt>
                <c:pt idx="6">
                  <c:v>71521.3</c:v>
                </c:pt>
                <c:pt idx="7">
                  <c:v>270.5</c:v>
                </c:pt>
                <c:pt idx="8">
                  <c:v>7410.5</c:v>
                </c:pt>
                <c:pt idx="9">
                  <c:v>20</c:v>
                </c:pt>
                <c:pt idx="10">
                  <c:v>106417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2829150996512936E-2"/>
          <c:y val="3.0451071367670439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130173.2</c:v>
                </c:pt>
                <c:pt idx="1">
                  <c:v>120174</c:v>
                </c:pt>
                <c:pt idx="2">
                  <c:v>117238.2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458609.6</c:v>
                </c:pt>
                <c:pt idx="1">
                  <c:v>381773.2</c:v>
                </c:pt>
                <c:pt idx="2">
                  <c:v>376216.4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dLbl>
              <c:idx val="0"/>
              <c:layout>
                <c:manualLayout>
                  <c:x val="0"/>
                  <c:y val="1.1469453774037509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67322.600000000006</c:v>
                </c:pt>
                <c:pt idx="1">
                  <c:v>70602.2</c:v>
                </c:pt>
                <c:pt idx="2">
                  <c:v>71599.199999999997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(1 организация)</c:v>
                </c:pt>
              </c:strCache>
            </c:strRef>
          </c:tx>
          <c:dLbls>
            <c:dLbl>
              <c:idx val="0"/>
              <c:layout>
                <c:manualLayout>
                  <c:x val="9.8763185481738625E-3"/>
                  <c:y val="-4.8745178539658367E-2"/>
                </c:manualLayout>
              </c:layout>
              <c:showVal val="1"/>
            </c:dLbl>
            <c:dLbl>
              <c:idx val="1"/>
              <c:layout>
                <c:manualLayout>
                  <c:x val="5.9258844499192774E-3"/>
                  <c:y val="-4.5877815096149244E-2"/>
                </c:manualLayout>
              </c:layout>
              <c:showVal val="1"/>
            </c:dLbl>
            <c:dLbl>
              <c:idx val="2"/>
              <c:layout>
                <c:manualLayout>
                  <c:x val="1.7777653349757845E-2"/>
                  <c:y val="-4.301045165263993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3421.8</c:v>
                </c:pt>
                <c:pt idx="1">
                  <c:v>3420.6</c:v>
                </c:pt>
                <c:pt idx="2">
                  <c:v>3420.6</c:v>
                </c:pt>
              </c:numCache>
            </c:numRef>
          </c:val>
        </c:ser>
        <c:shape val="box"/>
        <c:axId val="192617472"/>
        <c:axId val="192631552"/>
        <c:axId val="0"/>
      </c:bar3DChart>
      <c:catAx>
        <c:axId val="1926174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2631552"/>
        <c:crosses val="autoZero"/>
        <c:auto val="1"/>
        <c:lblAlgn val="ctr"/>
        <c:lblOffset val="100"/>
      </c:catAx>
      <c:valAx>
        <c:axId val="192631552"/>
        <c:scaling>
          <c:orientation val="minMax"/>
        </c:scaling>
        <c:delete val="1"/>
        <c:axPos val="l"/>
        <c:numFmt formatCode="#,##0.0" sourceLinked="1"/>
        <c:tickLblPos val="none"/>
        <c:crossAx val="1926174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6216362665935258"/>
          <c:w val="0.68811556874492241"/>
          <c:h val="0.33783643684033732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3613483020293E-2"/>
          <c:y val="0.2812164394299953"/>
          <c:w val="0.92278499725841423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4864607191745166E-2"/>
                  <c:y val="-3.7209302325582443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424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695377.7</c:v>
                </c:pt>
                <c:pt idx="1">
                  <c:v>611735.5</c:v>
                </c:pt>
                <c:pt idx="2" formatCode="#,##0">
                  <c:v>604240</c:v>
                </c:pt>
              </c:numCache>
            </c:numRef>
          </c:val>
        </c:ser>
        <c:marker val="1"/>
        <c:axId val="194142592"/>
        <c:axId val="194144128"/>
      </c:lineChart>
      <c:catAx>
        <c:axId val="194142592"/>
        <c:scaling>
          <c:orientation val="minMax"/>
        </c:scaling>
        <c:delete val="1"/>
        <c:axPos val="b"/>
        <c:numFmt formatCode="General" sourceLinked="1"/>
        <c:tickLblPos val="none"/>
        <c:crossAx val="194144128"/>
        <c:crosses val="autoZero"/>
        <c:auto val="1"/>
        <c:lblAlgn val="ctr"/>
        <c:lblOffset val="100"/>
      </c:catAx>
      <c:valAx>
        <c:axId val="194144128"/>
        <c:scaling>
          <c:orientation val="minMax"/>
        </c:scaling>
        <c:delete val="1"/>
        <c:axPos val="l"/>
        <c:numFmt formatCode="#,##0.00" sourceLinked="1"/>
        <c:tickLblPos val="none"/>
        <c:crossAx val="1941425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623"/>
          <c:h val="0.7654320597423066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882.4</c:v>
                </c:pt>
                <c:pt idx="1">
                  <c:v>938.9</c:v>
                </c:pt>
                <c:pt idx="2">
                  <c:v>969.1</c:v>
                </c:pt>
                <c:pt idx="3">
                  <c:v>1039.7</c:v>
                </c:pt>
                <c:pt idx="4" formatCode="#,##0.0">
                  <c:v>1110</c:v>
                </c:pt>
              </c:numCache>
            </c:numRef>
          </c:val>
        </c:ser>
        <c:axId val="160119040"/>
        <c:axId val="160239616"/>
      </c:barChart>
      <c:catAx>
        <c:axId val="160119040"/>
        <c:scaling>
          <c:orientation val="minMax"/>
        </c:scaling>
        <c:axPos val="b"/>
        <c:numFmt formatCode="General" sourceLinked="1"/>
        <c:tickLblPos val="nextTo"/>
        <c:crossAx val="160239616"/>
        <c:crosses val="autoZero"/>
        <c:auto val="1"/>
        <c:lblAlgn val="ctr"/>
        <c:lblOffset val="100"/>
      </c:catAx>
      <c:valAx>
        <c:axId val="160239616"/>
        <c:scaling>
          <c:orientation val="minMax"/>
        </c:scaling>
        <c:axPos val="l"/>
        <c:majorGridlines/>
        <c:numFmt formatCode="General" sourceLinked="1"/>
        <c:tickLblPos val="none"/>
        <c:crossAx val="160119040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47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078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22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11258.6</c:v>
                </c:pt>
                <c:pt idx="1">
                  <c:v>22726.400000000001</c:v>
                </c:pt>
                <c:pt idx="2">
                  <c:v>36345.1</c:v>
                </c:pt>
              </c:numCache>
            </c:numRef>
          </c:val>
        </c:ser>
        <c:shape val="box"/>
        <c:axId val="217881600"/>
        <c:axId val="217887488"/>
        <c:axId val="0"/>
      </c:bar3DChart>
      <c:catAx>
        <c:axId val="217881600"/>
        <c:scaling>
          <c:orientation val="minMax"/>
        </c:scaling>
        <c:delete val="1"/>
        <c:axPos val="b"/>
        <c:tickLblPos val="nextTo"/>
        <c:crossAx val="217887488"/>
        <c:crosses val="autoZero"/>
        <c:auto val="1"/>
        <c:lblAlgn val="ctr"/>
        <c:lblOffset val="100"/>
      </c:catAx>
      <c:valAx>
        <c:axId val="217887488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217881600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482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096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227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217941504"/>
        <c:axId val="217943040"/>
        <c:axId val="0"/>
      </c:bar3DChart>
      <c:catAx>
        <c:axId val="217941504"/>
        <c:scaling>
          <c:orientation val="minMax"/>
        </c:scaling>
        <c:delete val="1"/>
        <c:axPos val="b"/>
        <c:tickLblPos val="nextTo"/>
        <c:crossAx val="217943040"/>
        <c:crosses val="autoZero"/>
        <c:auto val="1"/>
        <c:lblAlgn val="ctr"/>
        <c:lblOffset val="100"/>
      </c:catAx>
      <c:valAx>
        <c:axId val="217943040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217941504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showVal val="1"/>
          </c:dLbls>
          <c:cat>
            <c:numRef>
              <c:f>Лист1!$A$3:$A$7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Лист1!$B$3:$B$7</c:f>
              <c:numCache>
                <c:formatCode>General</c:formatCode>
                <c:ptCount val="5"/>
                <c:pt idx="0">
                  <c:v>300.39999999999969</c:v>
                </c:pt>
                <c:pt idx="1">
                  <c:v>336.2</c:v>
                </c:pt>
                <c:pt idx="2">
                  <c:v>388.4</c:v>
                </c:pt>
                <c:pt idx="3">
                  <c:v>404.5</c:v>
                </c:pt>
                <c:pt idx="4" formatCode="#,##0.0">
                  <c:v>430</c:v>
                </c:pt>
              </c:numCache>
            </c:numRef>
          </c:val>
        </c:ser>
        <c:axId val="160250880"/>
        <c:axId val="162390784"/>
      </c:barChart>
      <c:catAx>
        <c:axId val="160250880"/>
        <c:scaling>
          <c:orientation val="minMax"/>
        </c:scaling>
        <c:axPos val="b"/>
        <c:numFmt formatCode="General" sourceLinked="1"/>
        <c:tickLblPos val="nextTo"/>
        <c:crossAx val="162390784"/>
        <c:crosses val="autoZero"/>
        <c:auto val="1"/>
        <c:lblAlgn val="ctr"/>
        <c:lblOffset val="100"/>
      </c:catAx>
      <c:valAx>
        <c:axId val="162390784"/>
        <c:scaling>
          <c:orientation val="minMax"/>
        </c:scaling>
        <c:axPos val="l"/>
        <c:majorGridlines/>
        <c:numFmt formatCode="General" sourceLinked="1"/>
        <c:tickLblPos val="none"/>
        <c:crossAx val="160250880"/>
        <c:crosses val="autoZero"/>
        <c:crossBetween val="between"/>
      </c:valAx>
    </c:plotArea>
    <c:plotVisOnly val="1"/>
    <c:dispBlanksAs val="gap"/>
  </c:chart>
  <c:spPr>
    <a:gradFill rotWithShape="1">
      <a:gsLst>
        <a:gs pos="0">
          <a:schemeClr val="accent3">
            <a:shade val="60000"/>
          </a:schemeClr>
        </a:gs>
        <a:gs pos="33000">
          <a:schemeClr val="accent3">
            <a:tint val="86500"/>
          </a:schemeClr>
        </a:gs>
        <a:gs pos="46750">
          <a:schemeClr val="accent3">
            <a:tint val="71000"/>
            <a:satMod val="112000"/>
          </a:schemeClr>
        </a:gs>
        <a:gs pos="53000">
          <a:schemeClr val="accent3">
            <a:tint val="71000"/>
            <a:satMod val="112000"/>
          </a:schemeClr>
        </a:gs>
        <a:gs pos="68000">
          <a:schemeClr val="accent3">
            <a:tint val="86000"/>
          </a:schemeClr>
        </a:gs>
        <a:gs pos="100000">
          <a:schemeClr val="accent3">
            <a:shade val="60000"/>
          </a:schemeClr>
        </a:gs>
      </a:gsLst>
      <a:lin ang="8350000" scaled="1"/>
    </a:gradFill>
    <a:ln w="9525" cap="flat" cmpd="sng" algn="ctr">
      <a:solidFill>
        <a:schemeClr val="accent3">
          <a:shade val="48000"/>
          <a:satMod val="110000"/>
        </a:schemeClr>
      </a:solidFill>
      <a:prstDash val="solid"/>
    </a:ln>
    <a:effectLst>
      <a:outerShdw blurRad="190500" dist="228600" dir="2700000" sy="90000" rotWithShape="0">
        <a:srgbClr val="000000">
          <a:alpha val="25500"/>
        </a:srgbClr>
      </a:outerShdw>
    </a:effectLst>
  </c:spPr>
  <c:txPr>
    <a:bodyPr/>
    <a:lstStyle/>
    <a:p>
      <a:pPr>
        <a:defRPr sz="1200" b="1">
          <a:solidFill>
            <a:schemeClr val="tx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345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199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 i="0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719</c:v>
                </c:pt>
                <c:pt idx="1">
                  <c:v>882.4</c:v>
                </c:pt>
                <c:pt idx="2">
                  <c:v>300.39999999999969</c:v>
                </c:pt>
                <c:pt idx="3">
                  <c:v>280.39999999999969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392"/>
          <c:y val="2.6074396017563618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406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84.5</c:v>
                </c:pt>
                <c:pt idx="1">
                  <c:v>88.9</c:v>
                </c:pt>
                <c:pt idx="2">
                  <c:v>99.6</c:v>
                </c:pt>
                <c:pt idx="3">
                  <c:v>106.2</c:v>
                </c:pt>
                <c:pt idx="4">
                  <c:v>104</c:v>
                </c:pt>
                <c:pt idx="5">
                  <c:v>101.1</c:v>
                </c:pt>
              </c:numCache>
            </c:numRef>
          </c:val>
        </c:ser>
        <c:marker val="1"/>
        <c:axId val="167972864"/>
        <c:axId val="167974400"/>
      </c:lineChart>
      <c:catAx>
        <c:axId val="1679728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167974400"/>
        <c:crosses val="autoZero"/>
        <c:auto val="1"/>
        <c:lblAlgn val="ctr"/>
        <c:lblOffset val="100"/>
      </c:catAx>
      <c:valAx>
        <c:axId val="167974400"/>
        <c:scaling>
          <c:orientation val="minMax"/>
        </c:scaling>
        <c:delete val="1"/>
        <c:axPos val="l"/>
        <c:majorGridlines/>
        <c:numFmt formatCode="General" sourceLinked="1"/>
        <c:tickLblPos val="nextTo"/>
        <c:crossAx val="16797286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0586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61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61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61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4908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495.8</c:v>
                </c:pt>
                <c:pt idx="1">
                  <c:v>583.70000000000005</c:v>
                </c:pt>
                <c:pt idx="2">
                  <c:v>590</c:v>
                </c:pt>
                <c:pt idx="3">
                  <c:v>644</c:v>
                </c:pt>
                <c:pt idx="4">
                  <c:v>690</c:v>
                </c:pt>
                <c:pt idx="5">
                  <c:v>720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61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3895E-17"/>
                </c:manualLayout>
              </c:layout>
              <c:showVal val="1"/>
            </c:dLbl>
            <c:dLbl>
              <c:idx val="6"/>
              <c:layout>
                <c:manualLayout>
                  <c:x val="0.21857770511997324"/>
                  <c:y val="-0.11851768899838555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1548</c:v>
                </c:pt>
                <c:pt idx="1">
                  <c:v>1300.7</c:v>
                </c:pt>
                <c:pt idx="2">
                  <c:v>1380</c:v>
                </c:pt>
                <c:pt idx="3">
                  <c:v>1526</c:v>
                </c:pt>
                <c:pt idx="4">
                  <c:v>1650</c:v>
                </c:pt>
                <c:pt idx="5">
                  <c:v>1743</c:v>
                </c:pt>
              </c:numCache>
            </c:numRef>
          </c:val>
        </c:ser>
        <c:shape val="cylinder"/>
        <c:axId val="163129216"/>
        <c:axId val="167997824"/>
        <c:axId val="0"/>
      </c:bar3DChart>
      <c:catAx>
        <c:axId val="1631292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67997824"/>
        <c:crossesAt val="0"/>
        <c:auto val="1"/>
        <c:lblAlgn val="ctr"/>
        <c:lblOffset val="100"/>
      </c:catAx>
      <c:valAx>
        <c:axId val="167997824"/>
        <c:scaling>
          <c:orientation val="minMax"/>
        </c:scaling>
        <c:delete val="1"/>
        <c:axPos val="l"/>
        <c:numFmt formatCode="General" sourceLinked="1"/>
        <c:tickLblPos val="nextTo"/>
        <c:crossAx val="1631292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3953E-2"/>
          <c:y val="6.1888800375320158E-2"/>
          <c:w val="0.86692471299671259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2768.7</c:v>
                </c:pt>
                <c:pt idx="1">
                  <c:v>3006</c:v>
                </c:pt>
                <c:pt idx="2">
                  <c:v>2973.3</c:v>
                </c:pt>
                <c:pt idx="3">
                  <c:v>3186.8</c:v>
                </c:pt>
                <c:pt idx="4">
                  <c:v>3404.2</c:v>
                </c:pt>
                <c:pt idx="5">
                  <c:v>3619.7</c:v>
                </c:pt>
              </c:numCache>
            </c:numRef>
          </c:val>
        </c:ser>
        <c:axId val="169044992"/>
        <c:axId val="160903936"/>
      </c:barChart>
      <c:catAx>
        <c:axId val="1690449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0903936"/>
        <c:crossesAt val="0"/>
        <c:auto val="1"/>
        <c:lblAlgn val="ctr"/>
        <c:lblOffset val="100"/>
      </c:catAx>
      <c:valAx>
        <c:axId val="160903936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extTo"/>
        <c:crossAx val="169044992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289.60000000000002</c:v>
                </c:pt>
                <c:pt idx="1">
                  <c:v>308</c:v>
                </c:pt>
                <c:pt idx="2">
                  <c:v>312.39999999999969</c:v>
                </c:pt>
                <c:pt idx="3">
                  <c:v>330.4</c:v>
                </c:pt>
                <c:pt idx="4">
                  <c:v>349.5</c:v>
                </c:pt>
                <c:pt idx="5">
                  <c:v>354.3</c:v>
                </c:pt>
              </c:numCache>
            </c:numRef>
          </c:val>
        </c:ser>
        <c:shape val="cone"/>
        <c:axId val="168368000"/>
        <c:axId val="168369536"/>
        <c:axId val="0"/>
      </c:bar3DChart>
      <c:catAx>
        <c:axId val="1683680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8369536"/>
        <c:crosses val="autoZero"/>
        <c:auto val="1"/>
        <c:lblAlgn val="ctr"/>
        <c:lblOffset val="100"/>
      </c:catAx>
      <c:valAx>
        <c:axId val="168369536"/>
        <c:scaling>
          <c:orientation val="minMax"/>
        </c:scaling>
        <c:delete val="1"/>
        <c:axPos val="l"/>
        <c:majorGridlines/>
        <c:numFmt formatCode="General" sourceLinked="1"/>
        <c:tickLblPos val="nextTo"/>
        <c:crossAx val="1683680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459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103.9</c:v>
                </c:pt>
                <c:pt idx="1">
                  <c:v>105.9</c:v>
                </c:pt>
                <c:pt idx="2">
                  <c:v>103.2</c:v>
                </c:pt>
                <c:pt idx="3">
                  <c:v>103.6</c:v>
                </c:pt>
                <c:pt idx="4">
                  <c:v>104</c:v>
                </c:pt>
                <c:pt idx="5">
                  <c:v>104</c:v>
                </c:pt>
              </c:numCache>
            </c:numRef>
          </c:val>
        </c:ser>
        <c:marker val="1"/>
        <c:axId val="169066496"/>
        <c:axId val="169068032"/>
      </c:lineChart>
      <c:catAx>
        <c:axId val="1690664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169068032"/>
        <c:crosses val="autoZero"/>
        <c:auto val="1"/>
        <c:lblAlgn val="ctr"/>
        <c:lblOffset val="100"/>
      </c:catAx>
      <c:valAx>
        <c:axId val="169068032"/>
        <c:scaling>
          <c:orientation val="minMax"/>
        </c:scaling>
        <c:delete val="1"/>
        <c:axPos val="l"/>
        <c:majorGridlines/>
        <c:numFmt formatCode="General" sourceLinked="1"/>
        <c:tickLblPos val="nextTo"/>
        <c:crossAx val="169066496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1 057 167,5 тыс.рублей ( 95,2 %)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52 348,8 тыс. рублей ( 4,8%)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2021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1 109 516,3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32072" custLinFactNeighborY="19319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980754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38163" y="181039"/>
        <a:ext cx="3281259" cy="70543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3059" y="23059"/>
        <a:ext cx="3382905" cy="426255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6174" y="625181"/>
        <a:ext cx="3376675" cy="48383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32491" y="32491"/>
        <a:ext cx="3364041" cy="600601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32491" y="795667"/>
        <a:ext cx="3364041" cy="60060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23391" y="23391"/>
        <a:ext cx="3310803" cy="43238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23391" y="55581"/>
        <a:ext cx="3310803" cy="43238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1 584 287,6 тыс.рублей ( 96,7%)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941200"/>
        <a:ext cx="5242766" cy="1492452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2020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53 810,8 тыс. рублей ( 3,3%)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2287765"/>
        <a:ext cx="2707132" cy="9976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1 638 098,4 тыс.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2040574" y="91485"/>
        <a:ext cx="5367738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55066" y="1435767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2040574" y="1435767"/>
        <a:ext cx="5367738" cy="1142034"/>
      </dsp:txXfrm>
    </dsp:sp>
    <dsp:sp modelId="{7EF8BE09-5364-42D7-9760-82274CC4EAA5}">
      <dsp:nvSpPr>
        <dsp:cNvPr id="0" name=""/>
        <dsp:cNvSpPr/>
      </dsp:nvSpPr>
      <dsp:spPr>
        <a:xfrm>
          <a:off x="1071569" y="1357322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2040574" y="2780048"/>
        <a:ext cx="5367738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2040574" y="4124329"/>
        <a:ext cx="5367738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4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1361" y="44994"/>
        <a:ext cx="3386302" cy="394858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4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1361" y="514254"/>
        <a:ext cx="3386302" cy="3948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6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1018" y="48276"/>
        <a:ext cx="3315550" cy="388524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6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21018" y="531191"/>
        <a:ext cx="3315550" cy="3885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4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20930" y="149455"/>
        <a:ext cx="3387164" cy="38689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4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20386" y="663520"/>
        <a:ext cx="3388252" cy="3768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4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1652" y="23034"/>
        <a:ext cx="3385720" cy="400242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4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15048" y="515653"/>
        <a:ext cx="3398928" cy="2781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30039" y="148951"/>
        <a:ext cx="3368945" cy="555268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30039" y="914890"/>
        <a:ext cx="3368945" cy="555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2022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14.12.2020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5.xml"/><Relationship Id="rId6" Type="http://schemas.openxmlformats.org/officeDocument/2006/relationships/diagramData" Target="../diagrams/data1.xml"/><Relationship Id="rId11" Type="http://schemas.microsoft.com/office/2007/relationships/diagramDrawing" Target="../diagrams/drawing1.xml"/><Relationship Id="rId5" Type="http://schemas.openxmlformats.org/officeDocument/2006/relationships/oleObject" Target="../embeddings/_____Microsoft_Office_Excel_97-20031.xls"/><Relationship Id="rId10" Type="http://schemas.openxmlformats.org/officeDocument/2006/relationships/image" Target="../media/image97.jpeg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6.xml"/><Relationship Id="rId6" Type="http://schemas.openxmlformats.org/officeDocument/2006/relationships/diagramQuickStyle" Target="../diagrams/quickStyle2.xml"/><Relationship Id="rId11" Type="http://schemas.openxmlformats.org/officeDocument/2006/relationships/diagramColors" Target="../diagrams/colors3.xml"/><Relationship Id="rId5" Type="http://schemas.openxmlformats.org/officeDocument/2006/relationships/diagramLayout" Target="../diagrams/layout2.xml"/><Relationship Id="rId10" Type="http://schemas.openxmlformats.org/officeDocument/2006/relationships/diagramQuickStyle" Target="../diagrams/quickStyle3.xml"/><Relationship Id="rId4" Type="http://schemas.openxmlformats.org/officeDocument/2006/relationships/diagramData" Target="../diagrams/data2.xml"/><Relationship Id="rId9" Type="http://schemas.openxmlformats.org/officeDocument/2006/relationships/diagramLayout" Target="../diagrams/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microsoft.com/office/2007/relationships/diagramDrawing" Target="../diagrams/drawing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Layout" Target="../diagrams/layout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Data" Target="../diagrams/data7.xml"/><Relationship Id="rId17" Type="http://schemas.openxmlformats.org/officeDocument/2006/relationships/image" Target="../media/image135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Colors" Target="../diagrams/colors6.xml"/><Relationship Id="rId5" Type="http://schemas.openxmlformats.org/officeDocument/2006/relationships/diagramLayout" Target="../diagrams/layout5.xml"/><Relationship Id="rId15" Type="http://schemas.openxmlformats.org/officeDocument/2006/relationships/diagramColors" Target="../diagrams/colors7.xml"/><Relationship Id="rId10" Type="http://schemas.openxmlformats.org/officeDocument/2006/relationships/diagramQuickStyle" Target="../diagrams/quickStyle6.xml"/><Relationship Id="rId4" Type="http://schemas.openxmlformats.org/officeDocument/2006/relationships/diagramData" Target="../diagrams/data5.xml"/><Relationship Id="rId9" Type="http://schemas.openxmlformats.org/officeDocument/2006/relationships/diagramLayout" Target="../diagrams/layout6.xml"/><Relationship Id="rId14" Type="http://schemas.openxmlformats.org/officeDocument/2006/relationships/diagramQuickStyle" Target="../diagrams/quickStyle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26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0.jpeg"/><Relationship Id="rId25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9.jpeg"/><Relationship Id="rId24" Type="http://schemas.microsoft.com/office/2007/relationships/diagramDrawing" Target="../diagrams/drawing6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8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7.jpeg"/><Relationship Id="rId27" Type="http://schemas.microsoft.com/office/2007/relationships/diagramDrawing" Target="../diagrams/drawing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Layout" Target="../diagrams/layout11.xml"/><Relationship Id="rId18" Type="http://schemas.openxmlformats.org/officeDocument/2006/relationships/image" Target="../media/image143.jpeg"/><Relationship Id="rId3" Type="http://schemas.openxmlformats.org/officeDocument/2006/relationships/image" Target="../media/image6.jpeg"/><Relationship Id="rId21" Type="http://schemas.microsoft.com/office/2007/relationships/diagramDrawing" Target="../diagrams/drawing15.xml"/><Relationship Id="rId7" Type="http://schemas.openxmlformats.org/officeDocument/2006/relationships/diagramColors" Target="../diagrams/colors9.xml"/><Relationship Id="rId12" Type="http://schemas.openxmlformats.org/officeDocument/2006/relationships/diagramData" Target="../diagrams/data11.xml"/><Relationship Id="rId17" Type="http://schemas.openxmlformats.org/officeDocument/2006/relationships/image" Target="../media/image142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41.jpeg"/><Relationship Id="rId20" Type="http://schemas.microsoft.com/office/2007/relationships/diagramDrawing" Target="../diagrams/drawing14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Colors" Target="../diagrams/colors10.xml"/><Relationship Id="rId5" Type="http://schemas.openxmlformats.org/officeDocument/2006/relationships/diagramLayout" Target="../diagrams/layout9.xml"/><Relationship Id="rId15" Type="http://schemas.openxmlformats.org/officeDocument/2006/relationships/diagramColors" Target="../diagrams/colors11.xml"/><Relationship Id="rId10" Type="http://schemas.openxmlformats.org/officeDocument/2006/relationships/diagramQuickStyle" Target="../diagrams/quickStyle10.xml"/><Relationship Id="rId19" Type="http://schemas.openxmlformats.org/officeDocument/2006/relationships/image" Target="../media/image144.jpeg"/><Relationship Id="rId4" Type="http://schemas.openxmlformats.org/officeDocument/2006/relationships/diagramData" Target="../diagrams/data9.xml"/><Relationship Id="rId9" Type="http://schemas.openxmlformats.org/officeDocument/2006/relationships/diagramLayout" Target="../diagrams/layout10.xml"/><Relationship Id="rId14" Type="http://schemas.openxmlformats.org/officeDocument/2006/relationships/diagramQuickStyle" Target="../diagrams/quickStyle11.xml"/><Relationship Id="rId22" Type="http://schemas.microsoft.com/office/2007/relationships/diagramDrawing" Target="../diagrams/drawing1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diagramLayout" Target="../diagrams/layout14.xml"/><Relationship Id="rId18" Type="http://schemas.openxmlformats.org/officeDocument/2006/relationships/image" Target="../media/image146.jpeg"/><Relationship Id="rId3" Type="http://schemas.openxmlformats.org/officeDocument/2006/relationships/image" Target="../media/image6.jpeg"/><Relationship Id="rId21" Type="http://schemas.openxmlformats.org/officeDocument/2006/relationships/image" Target="../media/image149.jpeg"/><Relationship Id="rId7" Type="http://schemas.openxmlformats.org/officeDocument/2006/relationships/diagramColors" Target="../diagrams/colors12.xml"/><Relationship Id="rId12" Type="http://schemas.openxmlformats.org/officeDocument/2006/relationships/diagramData" Target="../diagrams/data14.xml"/><Relationship Id="rId17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25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5.jpeg"/><Relationship Id="rId20" Type="http://schemas.openxmlformats.org/officeDocument/2006/relationships/image" Target="../media/image148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Colors" Target="../diagrams/colors13.xml"/><Relationship Id="rId24" Type="http://schemas.microsoft.com/office/2007/relationships/diagramDrawing" Target="../diagrams/drawing10.xml"/><Relationship Id="rId5" Type="http://schemas.openxmlformats.org/officeDocument/2006/relationships/diagramLayout" Target="../diagrams/layout12.xml"/><Relationship Id="rId15" Type="http://schemas.openxmlformats.org/officeDocument/2006/relationships/diagramColors" Target="../diagrams/colors14.xml"/><Relationship Id="rId23" Type="http://schemas.microsoft.com/office/2007/relationships/diagramDrawing" Target="../diagrams/drawing9.xml"/><Relationship Id="rId10" Type="http://schemas.openxmlformats.org/officeDocument/2006/relationships/diagramQuickStyle" Target="../diagrams/quickStyle13.xml"/><Relationship Id="rId19" Type="http://schemas.openxmlformats.org/officeDocument/2006/relationships/image" Target="../media/image147.jpeg"/><Relationship Id="rId4" Type="http://schemas.openxmlformats.org/officeDocument/2006/relationships/diagramData" Target="../diagrams/data12.xml"/><Relationship Id="rId9" Type="http://schemas.openxmlformats.org/officeDocument/2006/relationships/diagramLayout" Target="../diagrams/layout13.xml"/><Relationship Id="rId14" Type="http://schemas.openxmlformats.org/officeDocument/2006/relationships/diagramQuickStyle" Target="../diagrams/quickStyle14.xml"/><Relationship Id="rId22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diagramLayout" Target="../diagrams/layout17.xml"/><Relationship Id="rId18" Type="http://schemas.openxmlformats.org/officeDocument/2006/relationships/diagramQuickStyle" Target="../diagrams/quickStyle18.xml"/><Relationship Id="rId3" Type="http://schemas.openxmlformats.org/officeDocument/2006/relationships/image" Target="../media/image6.jpeg"/><Relationship Id="rId21" Type="http://schemas.openxmlformats.org/officeDocument/2006/relationships/image" Target="../media/image152.jpeg"/><Relationship Id="rId7" Type="http://schemas.openxmlformats.org/officeDocument/2006/relationships/diagramColors" Target="../diagrams/colors15.xml"/><Relationship Id="rId12" Type="http://schemas.openxmlformats.org/officeDocument/2006/relationships/diagramData" Target="../diagrams/data17.xml"/><Relationship Id="rId17" Type="http://schemas.openxmlformats.org/officeDocument/2006/relationships/diagramLayout" Target="../diagrams/layout18.xml"/><Relationship Id="rId2" Type="http://schemas.openxmlformats.org/officeDocument/2006/relationships/notesSlide" Target="../notesSlides/notesSlide14.xml"/><Relationship Id="rId16" Type="http://schemas.openxmlformats.org/officeDocument/2006/relationships/diagramData" Target="../diagrams/data18.xml"/><Relationship Id="rId20" Type="http://schemas.openxmlformats.org/officeDocument/2006/relationships/image" Target="../media/image151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Colors" Target="../diagrams/colors16.xml"/><Relationship Id="rId5" Type="http://schemas.openxmlformats.org/officeDocument/2006/relationships/diagramLayout" Target="../diagrams/layout15.xml"/><Relationship Id="rId15" Type="http://schemas.openxmlformats.org/officeDocument/2006/relationships/diagramColors" Target="../diagrams/colors17.xml"/><Relationship Id="rId23" Type="http://schemas.openxmlformats.org/officeDocument/2006/relationships/image" Target="../media/image154.jpeg"/><Relationship Id="rId10" Type="http://schemas.openxmlformats.org/officeDocument/2006/relationships/diagramQuickStyle" Target="../diagrams/quickStyle16.xml"/><Relationship Id="rId19" Type="http://schemas.openxmlformats.org/officeDocument/2006/relationships/diagramColors" Target="../diagrams/colors18.xml"/><Relationship Id="rId4" Type="http://schemas.openxmlformats.org/officeDocument/2006/relationships/diagramData" Target="../diagrams/data15.xml"/><Relationship Id="rId9" Type="http://schemas.openxmlformats.org/officeDocument/2006/relationships/diagramLayout" Target="../diagrams/layout16.xml"/><Relationship Id="rId14" Type="http://schemas.openxmlformats.org/officeDocument/2006/relationships/diagramQuickStyle" Target="../diagrams/quickStyle17.xml"/><Relationship Id="rId22" Type="http://schemas.openxmlformats.org/officeDocument/2006/relationships/image" Target="../media/image15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Colors" Target="../diagrams/colors20.xml"/><Relationship Id="rId18" Type="http://schemas.openxmlformats.org/officeDocument/2006/relationships/diagramQuickStyle" Target="../diagrams/quickStyle21.xml"/><Relationship Id="rId3" Type="http://schemas.openxmlformats.org/officeDocument/2006/relationships/image" Target="../media/image6.jpeg"/><Relationship Id="rId21" Type="http://schemas.openxmlformats.org/officeDocument/2006/relationships/diagramLayout" Target="../diagrams/layout22.xml"/><Relationship Id="rId7" Type="http://schemas.openxmlformats.org/officeDocument/2006/relationships/diagramQuickStyle" Target="../diagrams/quickStyle19.xml"/><Relationship Id="rId12" Type="http://schemas.openxmlformats.org/officeDocument/2006/relationships/diagramQuickStyle" Target="../diagrams/quickStyle20.xml"/><Relationship Id="rId17" Type="http://schemas.openxmlformats.org/officeDocument/2006/relationships/diagramLayout" Target="../diagrams/layout21.xml"/><Relationship Id="rId2" Type="http://schemas.openxmlformats.org/officeDocument/2006/relationships/notesSlide" Target="../notesSlides/notesSlide15.xml"/><Relationship Id="rId16" Type="http://schemas.openxmlformats.org/officeDocument/2006/relationships/diagramData" Target="../diagrams/data21.xml"/><Relationship Id="rId20" Type="http://schemas.openxmlformats.org/officeDocument/2006/relationships/diagramData" Target="../diagrams/data22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Layout" Target="../diagrams/layout20.xml"/><Relationship Id="rId5" Type="http://schemas.openxmlformats.org/officeDocument/2006/relationships/diagramData" Target="../diagrams/data19.xml"/><Relationship Id="rId15" Type="http://schemas.openxmlformats.org/officeDocument/2006/relationships/image" Target="../media/image158.jpeg"/><Relationship Id="rId23" Type="http://schemas.openxmlformats.org/officeDocument/2006/relationships/diagramColors" Target="../diagrams/colors22.xml"/><Relationship Id="rId10" Type="http://schemas.openxmlformats.org/officeDocument/2006/relationships/diagramData" Target="../diagrams/data20.xml"/><Relationship Id="rId19" Type="http://schemas.openxmlformats.org/officeDocument/2006/relationships/diagramColors" Target="../diagrams/colors21.xml"/><Relationship Id="rId4" Type="http://schemas.openxmlformats.org/officeDocument/2006/relationships/image" Target="../media/image155.jpeg"/><Relationship Id="rId9" Type="http://schemas.openxmlformats.org/officeDocument/2006/relationships/image" Target="../media/image156.jpeg"/><Relationship Id="rId14" Type="http://schemas.openxmlformats.org/officeDocument/2006/relationships/image" Target="../media/image157.jpeg"/><Relationship Id="rId22" Type="http://schemas.openxmlformats.org/officeDocument/2006/relationships/diagramQuickStyle" Target="../diagrams/quickStyle2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13" Type="http://schemas.openxmlformats.org/officeDocument/2006/relationships/diagramColors" Target="../diagrams/colors24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QuickStyle" Target="../diagrams/quickStyle24.xml"/><Relationship Id="rId17" Type="http://schemas.openxmlformats.org/officeDocument/2006/relationships/diagramColors" Target="../diagrams/colors25.xml"/><Relationship Id="rId2" Type="http://schemas.openxmlformats.org/officeDocument/2006/relationships/notesSlide" Target="../notesSlides/notesSlide16.xml"/><Relationship Id="rId16" Type="http://schemas.openxmlformats.org/officeDocument/2006/relationships/diagramQuickStyle" Target="../diagrams/quickStyle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Layout" Target="../diagrams/layout24.xml"/><Relationship Id="rId5" Type="http://schemas.openxmlformats.org/officeDocument/2006/relationships/diagramLayout" Target="../diagrams/layout23.xml"/><Relationship Id="rId15" Type="http://schemas.openxmlformats.org/officeDocument/2006/relationships/diagramLayout" Target="../diagrams/layout25.xml"/><Relationship Id="rId10" Type="http://schemas.openxmlformats.org/officeDocument/2006/relationships/diagramData" Target="../diagrams/data24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0.jpeg"/><Relationship Id="rId14" Type="http://schemas.openxmlformats.org/officeDocument/2006/relationships/diagramData" Target="../diagrams/data2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0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2021-2023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642910" y="1714488"/>
            <a:ext cx="8072494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96875" algn="ctr" eaLnBrk="0" hangingPunct="0">
              <a:tabLst>
                <a:tab pos="630238" algn="l"/>
              </a:tabLst>
            </a:pP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Основополагающей целью бюджетной политики на 2021-2023 годы является решение экономических и социальных задач, а также безусловное исполнение принятых обязательств наиболее эффективным способом.</a:t>
            </a:r>
            <a:endParaRPr kumimoji="0" lang="ru-RU" sz="12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142976" y="642918"/>
            <a:ext cx="785818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Цель бюджетной политики – </a:t>
            </a:r>
            <a:r>
              <a:rPr lang="ru-RU" sz="1400" dirty="0" smtClean="0">
                <a:solidFill>
                  <a:schemeClr val="tx1"/>
                </a:solidFill>
              </a:rPr>
              <a:t>определение условий, обеспечивающих устойчивость бюджетной системы района и безусловное исполнение принятых обязательств наиболее эффективным способом в условиях ограниченности бюджетных ресурсов, а также обеспечение прозрачности и открытости бюджетного планирования</a:t>
            </a:r>
            <a:endParaRPr lang="ru-RU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472" y="2714620"/>
            <a:ext cx="8358246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указанных целей бюджетной политики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7224" y="3214686"/>
            <a:ext cx="7929618" cy="523220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сбалансированности и долгосрочной устойчивости бюджета муниципального образования Усть-Абаканский район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23220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85720" y="3286124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57224" y="457200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90093" y="463907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90093" y="606783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57224" y="528638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совершенствование и дальнейшее развитие программно-целевых инструментов бюджетного планирования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57224" y="5929330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организация работы по привлечению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285720" y="2786058"/>
            <a:ext cx="437374" cy="428628"/>
            <a:chOff x="0" y="60476"/>
            <a:chExt cx="437374" cy="624820"/>
          </a:xfrm>
        </p:grpSpPr>
        <p:sp>
          <p:nvSpPr>
            <p:cNvPr id="20" name="Нашивка 1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85720" y="1714488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85720" y="1142984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проведение взвешенной долговой политики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57224" y="1643050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«Электронный бюджет»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57224" y="2357430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доступности и  качества предоставления муниципальных услуг населению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857224" y="2857496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/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accent5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285720" y="2285992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571480"/>
            <a:ext cx="8001056" cy="6924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Главной задачей налоговой политики на 2021 год и плановый период 2022-2023 годы, является обеспечение условий для наращивания налогового потенциала за счет повышения инвестиционной привлекательности района и создания благоприятных условий для развития малого и среднего бизнеса.</a:t>
            </a:r>
            <a:endParaRPr lang="ru-RU" sz="13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1357298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714348" y="2143116"/>
            <a:ext cx="357190" cy="357190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14348" y="3571876"/>
            <a:ext cx="357190" cy="357190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14348" y="4071942"/>
            <a:ext cx="357190" cy="357190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14348" y="3000372"/>
            <a:ext cx="357190" cy="357190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14348" y="4500570"/>
            <a:ext cx="357190" cy="357190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1142976" y="1928802"/>
            <a:ext cx="7643834" cy="482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федерального законодательства по ставкам налогов, предоставлению отсрочек по их уплате (в заявительном и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беззаявительных</a:t>
            </a:r>
            <a:r>
              <a:rPr lang="ru-RU" sz="1050" b="1" i="1" dirty="0" smtClean="0">
                <a:solidFill>
                  <a:srgbClr val="C00000"/>
                </a:solidFill>
              </a:rPr>
              <a:t> случаях), принятых в 2020 году для поддержки малого и среднего предпринимательства, осуществляющих деятельность в отраслях российской экономики, в наибольшей степени пострадавших в условиях ухудшения ситуации в результате распространения новой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коронавирусной</a:t>
            </a:r>
            <a:r>
              <a:rPr lang="ru-RU" sz="1050" b="1" i="1" dirty="0" smtClean="0">
                <a:solidFill>
                  <a:srgbClr val="C00000"/>
                </a:solidFill>
              </a:rPr>
              <a:t> инфекции;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осуществлять мероприятия по оценке объемов и оценке эффективности налоговых расходов в соответствии с общими требованиями к оценке налоговых расходов субъектов Российской Федерации и муниципальных образований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способствовать предотвращению фактов выплаты «теневой» заработной платы, сокращению неформальной занятости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актуализации базы данных по имущественным налогам физических лиц для включения объектов в налоговую базу по местным налогам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эффективному межведомственному взаимодействию, целями которого являются повышение уровня собираемости налогов, снижению недоимки, достижение высокой степени достоверности информации об объектах налогообложения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lvl="0" eaLnBrk="0" hangingPunct="0"/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обеспечить повышение эффективности использования муниципальной собственности;</a:t>
            </a:r>
          </a:p>
          <a:p>
            <a:pPr lvl="0" eaLnBrk="0" hangingPunct="0"/>
            <a:endParaRPr lang="ru-RU" sz="105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кадастровой стоимости объектов недвижимого имущества;</a:t>
            </a:r>
          </a:p>
          <a:p>
            <a:pPr lvl="0" eaLnBrk="0" hangingPunct="0">
              <a:buFontTx/>
              <a:buChar char="-"/>
            </a:pPr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выявлять причины неплатежей крупнейших недоимщиков и вырабатывать рекомендации по принятию мер к снижению образовавшейся задолженности по налогам и сборам;</a:t>
            </a:r>
          </a:p>
          <a:p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 - осуществлять мониторинг законодательства Российской Федерации о налогах и сборах с целью приведения в соответствие с ним муниципальных правовых актов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714348" y="5357826"/>
            <a:ext cx="357190" cy="357190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14348" y="4929198"/>
            <a:ext cx="357190" cy="357190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14348" y="6215082"/>
            <a:ext cx="357190" cy="357190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14348" y="5786454"/>
            <a:ext cx="357190" cy="357190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36,6 %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63,4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41 375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2 396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5 222 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377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41,70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41,52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41,45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41,40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41,20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16,9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30 799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33 600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35 314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37 432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39 716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29,6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40,0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42,0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217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850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800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1,4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1,37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103,9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103,6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9876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11779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12398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12986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13635</a:t>
                      </a:r>
                      <a:endParaRPr lang="ru-RU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0" name="Диаграмма 29"/>
          <p:cNvGraphicFramePr/>
          <p:nvPr/>
        </p:nvGraphicFramePr>
        <p:xfrm>
          <a:off x="4572000" y="4572008"/>
          <a:ext cx="4429156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2019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000109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85861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571472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5859"/>
            <a:ext cx="3571900" cy="242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929066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928926" y="407194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714876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100" y="2857496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15207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3505" y="2786059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14885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0070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785786" y="2928935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0628" y="2857496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00702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072331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14885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715141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617 301,6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00570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643439" y="2500306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622 928,2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14951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643579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5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572141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13 618,7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786578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11 467,8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714612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11 258,6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85786" y="321468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1 109 516,3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1  098 257,7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29190" y="314324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1 128 818,3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00893" y="2428869"/>
            <a:ext cx="907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1 117 350,5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1803" y="585789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1 026 579,9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072075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1 012 961,2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29520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15008" y="3929066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 проекту Решения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2021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2022 и 2023 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2021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64729329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174253503"/>
              </p:ext>
            </p:extLst>
          </p:nvPr>
        </p:nvGraphicFramePr>
        <p:xfrm>
          <a:off x="0" y="142873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2020-2022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8298960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3224872734"/>
              </p:ext>
            </p:extLst>
          </p:nvPr>
        </p:nvGraphicFramePr>
        <p:xfrm>
          <a:off x="500034" y="1357298"/>
          <a:ext cx="5072098" cy="221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429256" y="3643314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7131081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60719" y="1186238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1571604" y="1857365"/>
            <a:ext cx="7143800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2357423" y="3286125"/>
            <a:ext cx="6357982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000365" y="3429001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714480" y="2000240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478632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ООО "Альпина"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6929455" y="192880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3900" y="3357562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http://businessoffers.ru/images/photos/8EE103676BF040CA911F84BAF4319B00.jpg"/>
          <p:cNvPicPr/>
          <p:nvPr/>
        </p:nvPicPr>
        <p:blipFill>
          <a:blip r:embed="rId7"/>
          <a:srcRect t="42897" b="40111"/>
          <a:stretch>
            <a:fillRect/>
          </a:stretch>
        </p:blipFill>
        <p:spPr bwMode="auto">
          <a:xfrm>
            <a:off x="6929454" y="4857760"/>
            <a:ext cx="1639865" cy="27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8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3213728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626 486,8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629 307,5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502 876,0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28 760,0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30 759,0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31 055,0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9 061,8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119 878,5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588 665,0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478 670,0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471 821,0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2021-2023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2021 год и плановый период 2022-2023 годов будет осуществляться в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оответствии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8582" y="5982484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20932" y="5915026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286856173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2021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1 109 516,3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на 2021 год и на плановый период 2022 и 2023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29377" name="Picture 1" descr="C:\Users\Пользователь\Desktop\i.jpg"/>
          <p:cNvPicPr>
            <a:picLocks noChangeAspect="1" noChangeArrowheads="1"/>
          </p:cNvPicPr>
          <p:nvPr/>
        </p:nvPicPr>
        <p:blipFill>
          <a:blip r:embed="rId4" cstate="print"/>
          <a:srcRect t="3866"/>
          <a:stretch>
            <a:fillRect/>
          </a:stretch>
        </p:blipFill>
        <p:spPr bwMode="auto">
          <a:xfrm>
            <a:off x="6215074" y="88589"/>
            <a:ext cx="2571768" cy="3821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2633565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82 163,2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73 751,0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775,1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15170833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360,3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360,3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360,3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7166393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71 521,3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63 129,5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63 691,5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20806502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116 787,7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604650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695 377,7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611 735,5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604 240,0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3039901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88 715,6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80 789,3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85 582,1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69490287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37 808,3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40 891,4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43 325,9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29290751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19 451,9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14 269,4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13 799,7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429962" y="784956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92178966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96460514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32 073,7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019,2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4936926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435,5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13 462,3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13 451,6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61443926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3 969,3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3028601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25 793,3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25 378,1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25 369,1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24907362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50047" y="2607891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9058" y="2214554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9058" y="178592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8573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08546654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4257557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6896999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3 035,0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3 113,3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2151971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/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24 530,5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29 883,1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2257179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3 008,0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3 008,0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3 008,0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rot="5400000" flipH="1" flipV="1">
            <a:off x="3501224" y="2571744"/>
            <a:ext cx="427834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607193" y="2036354"/>
            <a:ext cx="429422" cy="214318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135729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228347" y="928670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55667032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14 495,9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071,4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4313839"/>
              </p:ext>
            </p:extLst>
          </p:nvPr>
        </p:nvGraphicFramePr>
        <p:xfrm>
          <a:off x="7081150" y="157161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48762193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3 421,7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3 420,6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3 420,6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53452370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35 840,6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80752363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458609,6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381773,2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376216,4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0507049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800119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130173,2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120174,0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117238,2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66446764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67 332,6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70 602,2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599,2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2262702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67 332,6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59 359,5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64 152,3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472702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5 115,4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5 020,9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2 268,5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2 268,5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1513429"/>
              </p:ext>
            </p:extLst>
          </p:nvPr>
        </p:nvGraphicFramePr>
        <p:xfrm>
          <a:off x="7081150" y="4643447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61 385,0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55 681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56 243,0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4610736"/>
              </p:ext>
            </p:extLst>
          </p:nvPr>
        </p:nvGraphicFramePr>
        <p:xfrm>
          <a:off x="7081150" y="1500174"/>
          <a:ext cx="209936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738079"/>
                <a:gridCol w="67942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116787,7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01020321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732240" y="6357959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1 109 516,3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57752" y="6500834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9" y="6357959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1 115 561,6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286776" y="6357958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998 842,0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7487504"/>
              </p:ext>
            </p:extLst>
          </p:nvPr>
        </p:nvGraphicFramePr>
        <p:xfrm>
          <a:off x="923925" y="2133600"/>
          <a:ext cx="6248400" cy="3248025"/>
        </p:xfrm>
        <a:graphic>
          <a:graphicData uri="http://schemas.openxmlformats.org/presentationml/2006/ole">
            <p:oleObj spid="_x0000_s192549" name="Worksheet" r:id="rId5" imgW="6248400" imgH="3247854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2021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0"/>
          <a:srcRect l="64382" t="43928" r="13925" b="32143"/>
          <a:stretch>
            <a:fillRect/>
          </a:stretch>
        </p:blipFill>
        <p:spPr bwMode="auto">
          <a:xfrm>
            <a:off x="7572396" y="2357430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0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0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86209522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3235356047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2021 и плановый период 2022 и 2023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2021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849 250,5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50 600,9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3 795,6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153 520,5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58082" y="20002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1 057 167,5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681 563,3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71868" y="221455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87 504,2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43306" y="321468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78 003,0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685,5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1 494,5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3 576,6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агропромы-шленного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комплекса и социальной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сферы на селе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500430" y="1928802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9 187,3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24 530,5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3 142,4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43306" y="5286388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13 740,7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127 077,5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2" y="514351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22 164,3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4 123,7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681 563,4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615 023,3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66 287,1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253,0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2619784095"/>
              </p:ext>
            </p:extLst>
          </p:nvPr>
        </p:nvGraphicFramePr>
        <p:xfrm>
          <a:off x="214282" y="1714488"/>
          <a:ext cx="6429420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500166" y="642919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2021 год и плановый период 2022-2023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1312807240"/>
              </p:ext>
            </p:extLst>
          </p:nvPr>
        </p:nvGraphicFramePr>
        <p:xfrm>
          <a:off x="0" y="100010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57163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9 617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1 848,02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30 744,3 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32 238,4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1 379,0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1 988,7  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год –  24 530,5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27 535,6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29 883,1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2021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071803" y="1357298"/>
            <a:ext cx="2714643" cy="1357322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в т.ч. субсидии  муниципальному казенному предприятию на капитальный ремонт объектом коммунальной инфраструктуры- 4 685,0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072198" y="1428736"/>
            <a:ext cx="2588071" cy="12144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Трудоустройство в летний период несовершеннолетних, состоящих на учёте в КДН–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30,0 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429000"/>
            <a:ext cx="267676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57158" y="1357298"/>
            <a:ext cx="239660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3 142,4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85698" name="Picture 2" descr="https://im0-tub-ru.yandex.net/i?id=2263cbf43226c1a010c42b00098401bb&amp;n=33&amp;h=215&amp;w=33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3500438"/>
            <a:ext cx="2714644" cy="2143140"/>
          </a:xfrm>
          <a:prstGeom prst="rect">
            <a:avLst/>
          </a:prstGeom>
          <a:noFill/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Рисунок 22" descr="http://ugranow.ru/wp-content/uploads/2016/08/60f34873a67fe17d0c5de9e7666cff72-1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429000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</a:t>
            </a:r>
            <a:r>
              <a:rPr lang="ru-RU" sz="1400" b="1" dirty="0" smtClean="0"/>
              <a:t>образования                                   в </a:t>
            </a:r>
            <a:r>
              <a:rPr lang="ru-RU" sz="1400" b="1" dirty="0" smtClean="0"/>
              <a:t>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6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</a:t>
            </a:r>
            <a:r>
              <a:rPr lang="ru-RU" sz="1400" b="1" dirty="0" smtClean="0"/>
              <a:t>туризма </a:t>
            </a:r>
            <a:r>
              <a:rPr lang="ru-RU" sz="1400" b="1" dirty="0" smtClean="0"/>
              <a:t>в Усть-Абаканском </a:t>
            </a:r>
            <a:r>
              <a:rPr lang="ru-RU" sz="1400" b="1" dirty="0" smtClean="0"/>
              <a:t>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</a:t>
            </a:r>
            <a:r>
              <a:rPr lang="ru-RU" sz="1400" b="1" dirty="0" smtClean="0"/>
              <a:t>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9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1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6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17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2021-2023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2021-2023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</a:t>
            </a:r>
            <a:r>
              <a:rPr lang="ru-RU" sz="1600" b="1" dirty="0" smtClean="0">
                <a:solidFill>
                  <a:srgbClr val="C00000"/>
                </a:solidFill>
              </a:rPr>
              <a:t>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агропромышленного комплекса Усть-Абаканского района и социальной сферы на селе»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</a:t>
            </a:r>
            <a:r>
              <a:rPr lang="ru-RU" sz="1400" b="1" dirty="0" smtClean="0"/>
              <a:t>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1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3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8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9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52 348,8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4 526,5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2 045,6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1 655,9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357290" y="4714884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214546" y="5286388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474,0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30 212,0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2 055,0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072066" y="5072074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572132" y="5786454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7 410,5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/>
          <a:srcRect r="9999"/>
          <a:stretch>
            <a:fillRect/>
          </a:stretch>
        </p:blipFill>
        <p:spPr bwMode="auto">
          <a:xfrm>
            <a:off x="4429124" y="4714884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14" y="4429132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3 969,3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2021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71538" y="3786190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000232" y="3786190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000364" y="3786190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2-09-39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на период до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года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9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11278</TotalTime>
  <Words>4979</Words>
  <Application>Microsoft Office PowerPoint</Application>
  <PresentationFormat>Экран (4:3)</PresentationFormat>
  <Paragraphs>1106</Paragraphs>
  <Slides>57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5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3_Апекс</vt:lpstr>
      <vt:lpstr>Worksheet</vt:lpstr>
      <vt:lpstr> БЮДЖЕТ  для граждан </vt:lpstr>
      <vt:lpstr> К  проекту Решения Совета депутатов  Усть-Абаканского района «О бюджете муниципального образования  Усть-Абаканский район Республики Хакасия  на 2021 год и плановый период  2022 и 2023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2020-2022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2021-2023 годы</vt:lpstr>
      <vt:lpstr>Слайд 28</vt:lpstr>
      <vt:lpstr>Структура расходов бюджета   муниципального образования Усть - Абаканский район в 2021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2021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4216</cp:revision>
  <dcterms:created xsi:type="dcterms:W3CDTF">2013-11-30T21:03:12Z</dcterms:created>
  <dcterms:modified xsi:type="dcterms:W3CDTF">2020-12-14T07:32:55Z</dcterms:modified>
</cp:coreProperties>
</file>