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62" r:id="rId2"/>
    <p:sldMasterId id="2147483786" r:id="rId3"/>
    <p:sldMasterId id="2147483810" r:id="rId4"/>
    <p:sldMasterId id="2147483822" r:id="rId5"/>
    <p:sldMasterId id="2147483834" r:id="rId6"/>
    <p:sldMasterId id="2147483846" r:id="rId7"/>
  </p:sldMasterIdLst>
  <p:notesMasterIdLst>
    <p:notesMasterId r:id="rId58"/>
  </p:notesMasterIdLst>
  <p:sldIdLst>
    <p:sldId id="434" r:id="rId8"/>
    <p:sldId id="435" r:id="rId9"/>
    <p:sldId id="439" r:id="rId10"/>
    <p:sldId id="485" r:id="rId11"/>
    <p:sldId id="479" r:id="rId12"/>
    <p:sldId id="436" r:id="rId13"/>
    <p:sldId id="534" r:id="rId14"/>
    <p:sldId id="535" r:id="rId15"/>
    <p:sldId id="438" r:id="rId16"/>
    <p:sldId id="441" r:id="rId17"/>
    <p:sldId id="440" r:id="rId18"/>
    <p:sldId id="442" r:id="rId19"/>
    <p:sldId id="443" r:id="rId20"/>
    <p:sldId id="505" r:id="rId21"/>
    <p:sldId id="506" r:id="rId22"/>
    <p:sldId id="507" r:id="rId23"/>
    <p:sldId id="510" r:id="rId24"/>
    <p:sldId id="511" r:id="rId25"/>
    <p:sldId id="512" r:id="rId26"/>
    <p:sldId id="513" r:id="rId27"/>
    <p:sldId id="508" r:id="rId28"/>
    <p:sldId id="509" r:id="rId29"/>
    <p:sldId id="448" r:id="rId30"/>
    <p:sldId id="486" r:id="rId31"/>
    <p:sldId id="451" r:id="rId32"/>
    <p:sldId id="452" r:id="rId33"/>
    <p:sldId id="453" r:id="rId34"/>
    <p:sldId id="454" r:id="rId35"/>
    <p:sldId id="455" r:id="rId36"/>
    <p:sldId id="459" r:id="rId37"/>
    <p:sldId id="460" r:id="rId38"/>
    <p:sldId id="461" r:id="rId39"/>
    <p:sldId id="462" r:id="rId40"/>
    <p:sldId id="456" r:id="rId41"/>
    <p:sldId id="463" r:id="rId42"/>
    <p:sldId id="525" r:id="rId43"/>
    <p:sldId id="526" r:id="rId44"/>
    <p:sldId id="464" r:id="rId45"/>
    <p:sldId id="527" r:id="rId46"/>
    <p:sldId id="528" r:id="rId47"/>
    <p:sldId id="458" r:id="rId48"/>
    <p:sldId id="529" r:id="rId49"/>
    <p:sldId id="530" r:id="rId50"/>
    <p:sldId id="531" r:id="rId51"/>
    <p:sldId id="533" r:id="rId52"/>
    <p:sldId id="504" r:id="rId53"/>
    <p:sldId id="523" r:id="rId54"/>
    <p:sldId id="532" r:id="rId55"/>
    <p:sldId id="474" r:id="rId56"/>
    <p:sldId id="475" r:id="rId5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990000"/>
    <a:srgbClr val="FFFFCC"/>
    <a:srgbClr val="9933FF"/>
    <a:srgbClr val="EBE1EB"/>
    <a:srgbClr val="9999FF"/>
    <a:srgbClr val="FF9900"/>
    <a:srgbClr val="FFCCFF"/>
    <a:srgbClr val="FF5B5B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62" autoAdjust="0"/>
    <p:restoredTop sz="95287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30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102;&#1076;&#1078;&#1077;&#1090;%20&#1076;&#1083;&#1103;%20&#1075;&#1088;&#1072;&#1078;&#1076;&#1072;&#1085;\&#1040;&#1085;&#1072;&#1083;&#1080;&#1079;%20&#1082;%20&#1075;&#1086;&#1076;&#1086;&#1074;&#1086;&#1084;&#1091;%202013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32514</c:v>
                </c:pt>
                <c:pt idx="1">
                  <c:v>36124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15183</c:v>
                </c:pt>
                <c:pt idx="1">
                  <c:v>16364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10809</c:v>
                </c:pt>
                <c:pt idx="1">
                  <c:v>11795</c:v>
                </c:pt>
              </c:numCache>
            </c:numRef>
          </c:val>
        </c:ser>
        <c:axId val="131880064"/>
        <c:axId val="131881600"/>
      </c:barChart>
      <c:catAx>
        <c:axId val="131880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881600"/>
        <c:crosses val="autoZero"/>
        <c:auto val="1"/>
        <c:lblAlgn val="ctr"/>
        <c:lblOffset val="100"/>
      </c:catAx>
      <c:valAx>
        <c:axId val="1318816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1880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74"/>
          <c:w val="0.64186514880035839"/>
          <c:h val="0.86721804212663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017528602891149"/>
          <c:y val="0.16125258111362173"/>
          <c:w val="0.37602507302369842"/>
          <c:h val="0.72173194311019695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5B5B"/>
            </a:solidFill>
          </c:spPr>
          <c:dLbls>
            <c:dLbl>
              <c:idx val="0"/>
              <c:layout>
                <c:manualLayout>
                  <c:x val="1.5220639346750976E-2"/>
                  <c:y val="-1.224786752089273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1</a:t>
                    </a:r>
                    <a:r>
                      <a:rPr lang="ru-RU" b="1" dirty="0" smtClean="0"/>
                      <a:t>4 167,9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0735464489169773E-3"/>
                  <c:y val="-7.348720512535652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1</a:t>
                    </a:r>
                    <a:r>
                      <a:rPr lang="ru-RU" b="1" dirty="0" smtClean="0"/>
                      <a:t>5 902,3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1470928978339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2</a:t>
                    </a:r>
                    <a:r>
                      <a:rPr lang="ru-RU" b="1" dirty="0" smtClean="0"/>
                      <a:t>1 649,3</a:t>
                    </a:r>
                    <a:endParaRPr lang="en-US" b="1" dirty="0"/>
                  </a:p>
                </c:rich>
              </c:tx>
              <c:showVal val="1"/>
            </c:dLbl>
            <c:txPr>
              <a:bodyPr rot="-5400000" vert="horz" anchor="b" anchorCtr="1"/>
              <a:lstStyle/>
              <a:p>
                <a:pPr>
                  <a:defRPr b="1"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14167.9</c:v>
                </c:pt>
                <c:pt idx="1">
                  <c:v>15902.3</c:v>
                </c:pt>
                <c:pt idx="2">
                  <c:v>21649.3</c:v>
                </c:pt>
              </c:numCache>
            </c:numRef>
          </c:val>
        </c:ser>
        <c:shape val="cylinder"/>
        <c:axId val="157910144"/>
        <c:axId val="157912064"/>
        <c:axId val="0"/>
      </c:bar3DChart>
      <c:catAx>
        <c:axId val="15791014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57912064"/>
        <c:crosses val="autoZero"/>
        <c:auto val="1"/>
        <c:lblAlgn val="ctr"/>
        <c:lblOffset val="100"/>
      </c:catAx>
      <c:valAx>
        <c:axId val="1579120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5791014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txPr>
              <a:bodyPr rot="-5400000" vert="horz"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116547.9</c:v>
                </c:pt>
                <c:pt idx="1">
                  <c:v>94822.1</c:v>
                </c:pt>
                <c:pt idx="2">
                  <c:v>101560.7</c:v>
                </c:pt>
              </c:numCache>
            </c:numRef>
          </c:val>
        </c:ser>
        <c:shape val="box"/>
        <c:axId val="158953472"/>
        <c:axId val="158955008"/>
        <c:axId val="0"/>
      </c:bar3DChart>
      <c:catAx>
        <c:axId val="158953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58955008"/>
        <c:crosses val="autoZero"/>
        <c:auto val="1"/>
        <c:lblAlgn val="ctr"/>
        <c:lblOffset val="100"/>
      </c:catAx>
      <c:valAx>
        <c:axId val="158955008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5895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23451866847993"/>
          <c:y val="0.47155910145786384"/>
          <c:w val="0.19292406123525113"/>
          <c:h val="5.6881604204471123E-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1600">
                <a:solidFill>
                  <a:srgbClr val="990000"/>
                </a:solidFill>
              </a:defRPr>
            </a:pPr>
            <a:r>
              <a:rPr lang="ru-RU" sz="1600" dirty="0" smtClean="0">
                <a:solidFill>
                  <a:srgbClr val="990000"/>
                </a:solidFill>
              </a:rPr>
              <a:t>2020 </a:t>
            </a:r>
            <a:r>
              <a:rPr lang="ru-RU" sz="1600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467E-2"/>
          <c:y val="3.455495726415965E-2"/>
        </c:manualLayout>
      </c:layout>
    </c:title>
    <c:view3D>
      <c:rotX val="30"/>
      <c:rotY val="50"/>
      <c:perspective val="0"/>
    </c:view3D>
    <c:plotArea>
      <c:layout>
        <c:manualLayout>
          <c:layoutTarget val="inner"/>
          <c:xMode val="edge"/>
          <c:yMode val="edge"/>
          <c:x val="0.11478247583183426"/>
          <c:y val="3.0090263379351601E-2"/>
          <c:w val="0.88240674264895336"/>
          <c:h val="0.675631934231741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gradFill flip="none" rotWithShape="1">
              <a:gsLst>
                <a:gs pos="0">
                  <a:srgbClr val="1AB39F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1AB39F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1AB39F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19"/>
          <c:dPt>
            <c:idx val="0"/>
            <c:explosion val="18"/>
          </c:dPt>
          <c:dPt>
            <c:idx val="1"/>
            <c:explosion val="3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8146160638999076"/>
                  <c:y val="-0.26950024949647822"/>
                </c:manualLayout>
              </c:layout>
              <c:showVal val="1"/>
            </c:dLbl>
            <c:dLbl>
              <c:idx val="1"/>
              <c:layout>
                <c:manualLayout>
                  <c:x val="4.6702629748958212E-4"/>
                  <c:y val="3.6049198027599677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6965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100873.1</c:v>
                </c:pt>
                <c:pt idx="1">
                  <c:v>687.6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 w="139700" h="139700" prst="divot"/>
        </a:sp3d>
      </c:spPr>
    </c:plotArea>
    <c:legend>
      <c:legendPos val="b"/>
      <c:layout>
        <c:manualLayout>
          <c:xMode val="edge"/>
          <c:yMode val="edge"/>
          <c:x val="7.0099721430129436E-2"/>
          <c:y val="0.6570071950502534"/>
          <c:w val="0.84635683483728141"/>
          <c:h val="0.34097401875982186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  <a:scene3d>
      <a:camera prst="orthographicFront"/>
      <a:lightRig rig="threePt" dir="t"/>
    </a:scene3d>
    <a:sp3d>
      <a:bevelB w="165100" prst="coolSlant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241277842489994"/>
          <c:y val="3.6596628152427507E-2"/>
          <c:w val="0.62075675959789356"/>
          <c:h val="0.856032585885518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5B5B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5.3832628846489745E-3"/>
                  <c:y val="0.38948199428458607"/>
                </c:manualLayout>
              </c:layout>
              <c:showVal val="1"/>
            </c:dLbl>
            <c:dLbl>
              <c:idx val="1"/>
              <c:layout>
                <c:manualLayout>
                  <c:x val="1.3458157211622431E-2"/>
                  <c:y val="0.40173005468528172"/>
                </c:manualLayout>
              </c:layout>
              <c:showVal val="1"/>
            </c:dLbl>
            <c:dLbl>
              <c:idx val="2"/>
              <c:layout>
                <c:manualLayout>
                  <c:x val="8.0748943269734526E-3"/>
                  <c:y val="0.41887706921453205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20212.09999999998</c:v>
                </c:pt>
                <c:pt idx="1">
                  <c:v>18472.59999999998</c:v>
                </c:pt>
                <c:pt idx="2">
                  <c:v>25549.5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5.3832628846489745E-3"/>
                  <c:y val="0.2106631284795516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/>
                      <a:t>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782,4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6916314423244868E-3"/>
                  <c:y val="0.3282428495599256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/>
                      <a:t>21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813,4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149576714463286E-2"/>
                  <c:y val="0.1910667333259268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972,8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19782.400000000001</c:v>
                </c:pt>
                <c:pt idx="1">
                  <c:v>21813.4</c:v>
                </c:pt>
                <c:pt idx="2">
                  <c:v>25972.799999999996</c:v>
                </c:pt>
              </c:numCache>
            </c:numRef>
          </c:val>
        </c:ser>
        <c:shape val="cylinder"/>
        <c:axId val="158034944"/>
        <c:axId val="158044928"/>
        <c:axId val="0"/>
      </c:bar3DChart>
      <c:catAx>
        <c:axId val="1580349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990000"/>
                </a:solidFill>
              </a:defRPr>
            </a:pPr>
            <a:endParaRPr lang="ru-RU"/>
          </a:p>
        </c:txPr>
        <c:crossAx val="158044928"/>
        <c:crosses val="autoZero"/>
        <c:auto val="1"/>
        <c:lblAlgn val="ctr"/>
        <c:lblOffset val="100"/>
      </c:catAx>
      <c:valAx>
        <c:axId val="15804492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5803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7972281706576"/>
          <c:y val="0.38617179109728744"/>
          <c:w val="0.1415704885289874"/>
          <c:h val="0.16886665370514389"/>
        </c:manualLayout>
      </c:layout>
      <c:txPr>
        <a:bodyPr/>
        <a:lstStyle/>
        <a:p>
          <a:pPr>
            <a:defRPr sz="1400" b="1">
              <a:solidFill>
                <a:srgbClr val="663300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plotArea>
      <c:layout>
        <c:manualLayout>
          <c:layoutTarget val="inner"/>
          <c:xMode val="edge"/>
          <c:yMode val="edge"/>
          <c:x val="8.4747146709967765E-4"/>
          <c:y val="0.10773632550988374"/>
          <c:w val="0.64186514880035839"/>
          <c:h val="0.867218042126639"/>
        </c:manualLayout>
      </c:layout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>
                <a:solidFill>
                  <a:srgbClr val="990000"/>
                </a:solidFill>
              </a:defRPr>
            </a:pPr>
            <a:r>
              <a:rPr lang="ru-RU" dirty="0" smtClean="0">
                <a:solidFill>
                  <a:srgbClr val="990000"/>
                </a:solidFill>
              </a:rPr>
              <a:t>2020 </a:t>
            </a:r>
            <a:r>
              <a:rPr lang="ru-RU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453E-2"/>
          <c:y val="3.455495726415965E-2"/>
        </c:manualLayout>
      </c:layout>
    </c:title>
    <c:view3D>
      <c:rotX val="50"/>
      <c:rotY val="60"/>
      <c:perspective val="0"/>
    </c:view3D>
    <c:plotArea>
      <c:layout>
        <c:manualLayout>
          <c:layoutTarget val="inner"/>
          <c:xMode val="edge"/>
          <c:yMode val="edge"/>
          <c:x val="0.14491419677649131"/>
          <c:y val="6.146253911874959E-2"/>
          <c:w val="0.77694608006518084"/>
          <c:h val="0.59720103902806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9"/>
          <c:dPt>
            <c:idx val="0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99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5617709143428765E-2"/>
                  <c:y val="-2.3750299743042567E-2"/>
                </c:manualLayout>
              </c:layout>
              <c:showVal val="1"/>
            </c:dLbl>
            <c:dLbl>
              <c:idx val="1"/>
              <c:layout>
                <c:manualLayout>
                  <c:x val="4.6702629748958179E-4"/>
                  <c:y val="3.6049198027599656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696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Плата за выбросы загрязняющих веществ стационарными объектами</c:v>
                </c:pt>
                <c:pt idx="1">
                  <c:v>Плата за сбросы загрязняющих веществ в водные объекты</c:v>
                </c:pt>
                <c:pt idx="2">
                  <c:v>Плата за размещение отходов производства и потребления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1441.2</c:v>
                </c:pt>
                <c:pt idx="1">
                  <c:v>-25.2</c:v>
                </c:pt>
                <c:pt idx="2">
                  <c:v>24556.799999999996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0099721430129408E-2"/>
          <c:y val="0.6570071950502534"/>
          <c:w val="0.84635683483728141"/>
          <c:h val="0.34097401875982164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2068203248072199E-2"/>
          <c:y val="6.662645173045445E-2"/>
          <c:w val="0.58541643521089959"/>
          <c:h val="0.7915465158599015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241</c:v>
                </c:pt>
                <c:pt idx="1">
                  <c:v>251</c:v>
                </c:pt>
                <c:pt idx="2">
                  <c:v>300.60000000000002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21.6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dLbl>
              <c:idx val="0"/>
              <c:layout>
                <c:manualLayout>
                  <c:x val="-1.4223330024262541E-3"/>
                  <c:y val="-9.276849494256479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117</c:v>
                </c:pt>
                <c:pt idx="1">
                  <c:v>95</c:v>
                </c:pt>
                <c:pt idx="2">
                  <c:v>101.6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20</c:v>
                </c:pt>
                <c:pt idx="1">
                  <c:v>22</c:v>
                </c:pt>
                <c:pt idx="2">
                  <c:v>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4.5222895461757675E-3"/>
                  <c:y val="-6.3845907877597514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1.5074298487252604E-3"/>
                  <c:y val="-9.0001875457565248E-3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21</c:v>
                </c:pt>
                <c:pt idx="1">
                  <c:v>22</c:v>
                </c:pt>
                <c:pt idx="2">
                  <c:v>22.7</c:v>
                </c:pt>
              </c:numCache>
            </c:numRef>
          </c:val>
        </c:ser>
        <c:overlap val="100"/>
        <c:axId val="159038848"/>
        <c:axId val="159044736"/>
      </c:barChart>
      <c:catAx>
        <c:axId val="15903884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59044736"/>
        <c:crosses val="autoZero"/>
        <c:auto val="1"/>
        <c:lblAlgn val="ctr"/>
        <c:lblOffset val="100"/>
      </c:catAx>
      <c:valAx>
        <c:axId val="159044736"/>
        <c:scaling>
          <c:orientation val="minMax"/>
          <c:max val="45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9038848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65518427879203167"/>
          <c:y val="8.8797244094488748E-2"/>
          <c:w val="0.31835814539125679"/>
          <c:h val="0.8854919261276782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2018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4553243153295E-4"/>
          <c:y val="9.5333307507276727E-2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4.8070193196036734E-3"/>
                  <c:y val="1.4623190778925807E-3"/>
                </c:manualLayout>
              </c:layout>
              <c:showVal val="1"/>
            </c:dLbl>
            <c:dLbl>
              <c:idx val="2"/>
              <c:layout>
                <c:manualLayout>
                  <c:x val="0.13179894074269563"/>
                  <c:y val="-0.31893624538615889"/>
                </c:manualLayout>
              </c:layout>
              <c:showVal val="1"/>
            </c:dLbl>
            <c:dLbl>
              <c:idx val="3"/>
              <c:layout>
                <c:manualLayout>
                  <c:x val="-8.2818488917898048E-3"/>
                  <c:y val="0.1259173845309688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19782</c:v>
                </c:pt>
                <c:pt idx="1">
                  <c:v>130112.5</c:v>
                </c:pt>
                <c:pt idx="2">
                  <c:v>631337.6</c:v>
                </c:pt>
                <c:pt idx="3">
                  <c:v>32157.8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434"/>
          <c:y val="0.16125258111362173"/>
          <c:w val="0.37602507302369803"/>
          <c:h val="0.72173194311019628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2019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98120034593111E-3"/>
          <c:y val="4.68305389263095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71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4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3.2928261913252349E-2"/>
                  <c:y val="9.5852091816561125E-2"/>
                </c:manualLayout>
              </c:layout>
              <c:showVal val="1"/>
            </c:dLbl>
            <c:dLbl>
              <c:idx val="2"/>
              <c:layout>
                <c:manualLayout>
                  <c:x val="0.13235343304717986"/>
                  <c:y val="-0.27556622293749222"/>
                </c:manualLayout>
              </c:layout>
              <c:showVal val="1"/>
            </c:dLbl>
            <c:dLbl>
              <c:idx val="3"/>
              <c:layout>
                <c:manualLayout>
                  <c:x val="-6.1989254698432264E-2"/>
                  <c:y val="9.33204769799597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50228</c:v>
                </c:pt>
                <c:pt idx="1">
                  <c:v>92177</c:v>
                </c:pt>
                <c:pt idx="2">
                  <c:v>602289.80000000005</c:v>
                </c:pt>
                <c:pt idx="3">
                  <c:v>833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468"/>
          <c:y val="0.16125258111362173"/>
          <c:w val="0.37602507302369825"/>
          <c:h val="0.72173194311019673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5.4982686947632146E-3"/>
                  <c:y val="-2.962942224959638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074059557471748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2262.5</c:v>
                </c:pt>
                <c:pt idx="1">
                  <c:v>2231.6999999999998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745671736907845E-2"/>
                  <c:y val="-1.7777653349758105E-2"/>
                </c:manualLayout>
              </c:layout>
              <c:showVal val="1"/>
            </c:dLbl>
            <c:dLbl>
              <c:idx val="1"/>
              <c:layout>
                <c:manualLayout>
                  <c:x val="3.5738746515959978E-2"/>
                  <c:y val="-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2695.1</c:v>
                </c:pt>
                <c:pt idx="1">
                  <c:v>2206.4</c:v>
                </c:pt>
              </c:numCache>
            </c:numRef>
          </c:val>
        </c:ser>
        <c:shape val="box"/>
        <c:axId val="131693184"/>
        <c:axId val="131703168"/>
        <c:axId val="0"/>
      </c:bar3DChart>
      <c:catAx>
        <c:axId val="131693184"/>
        <c:scaling>
          <c:orientation val="minMax"/>
        </c:scaling>
        <c:axPos val="b"/>
        <c:tickLblPos val="nextTo"/>
        <c:txPr>
          <a:bodyPr anchor="b" anchorCtr="0"/>
          <a:lstStyle/>
          <a:p>
            <a:pPr>
              <a:defRPr sz="140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703168"/>
        <c:crosses val="autoZero"/>
        <c:auto val="1"/>
        <c:lblAlgn val="ctr"/>
        <c:lblOffset val="100"/>
      </c:catAx>
      <c:valAx>
        <c:axId val="131703168"/>
        <c:scaling>
          <c:orientation val="minMax"/>
        </c:scaling>
        <c:delete val="1"/>
        <c:axPos val="l"/>
        <c:majorGridlines>
          <c:spPr>
            <a:ln w="3175">
              <a:solidFill>
                <a:schemeClr val="tx1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tickLblPos val="none"/>
        <c:crossAx val="131693184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32515163392450447"/>
          <c:y val="0.91663500417944865"/>
          <c:w val="0.34969673215100527"/>
          <c:h val="8.3364995820553747E-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2020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71"/>
          <c:w val="0.71173533011690671"/>
          <c:h val="0.89226370681035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3.3456856422225296E-3"/>
                  <c:y val="1.4930173612953722E-2"/>
                </c:manualLayout>
              </c:layout>
              <c:showVal val="1"/>
            </c:dLbl>
            <c:dLbl>
              <c:idx val="2"/>
              <c:layout>
                <c:manualLayout>
                  <c:x val="0.13927586380345983"/>
                  <c:y val="-0.25606425674925032"/>
                </c:manualLayout>
              </c:layout>
              <c:showVal val="1"/>
            </c:dLbl>
            <c:dLbl>
              <c:idx val="3"/>
              <c:layout>
                <c:manualLayout>
                  <c:x val="-5.0771900556237884E-2"/>
                  <c:y val="0.1189103988445723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52252</c:v>
                </c:pt>
                <c:pt idx="1">
                  <c:v>333346.59999999998</c:v>
                </c:pt>
                <c:pt idx="2">
                  <c:v>738851.8</c:v>
                </c:pt>
                <c:pt idx="3">
                  <c:v>13747.3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397501642117847"/>
          <c:y val="0.15243410454393974"/>
          <c:w val="0.37602507302369825"/>
          <c:h val="0.72173194311019673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2019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10959918915703129"/>
          <c:y val="1.246255494274764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35"/>
          <c:w val="0.7039970411405696"/>
          <c:h val="0.7803728407850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8.5970691163604576E-2"/>
                  <c:y val="-0.2317623323721274"/>
                </c:manualLayout>
              </c:layout>
              <c:showVal val="1"/>
            </c:dLbl>
            <c:dLbl>
              <c:idx val="5"/>
              <c:layout>
                <c:manualLayout>
                  <c:x val="6.0189648716369365E-2"/>
                  <c:y val="-0.11002635152159999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70539</c:v>
                </c:pt>
                <c:pt idx="1">
                  <c:v>Национальная безопасность и правоохранительная деятельность  900,4</c:v>
                </c:pt>
                <c:pt idx="2">
                  <c:v>Национальная экономика 42 489,6</c:v>
                </c:pt>
                <c:pt idx="3">
                  <c:v>Жилищно-коммунальное хозяйство 21766,9</c:v>
                </c:pt>
                <c:pt idx="4">
                  <c:v>Социально-культурная сфера 913686,3</c:v>
                </c:pt>
                <c:pt idx="5">
                  <c:v>Средства массовой информации 6 251,9</c:v>
                </c:pt>
                <c:pt idx="6">
                  <c:v>Обслуживание государственного долга </c:v>
                </c:pt>
                <c:pt idx="7">
                  <c:v>Межбюджетные трансферты 89276,5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70539</c:v>
                </c:pt>
                <c:pt idx="1">
                  <c:v>900.4</c:v>
                </c:pt>
                <c:pt idx="2">
                  <c:v>42489.599999999999</c:v>
                </c:pt>
                <c:pt idx="3">
                  <c:v>21766.9</c:v>
                </c:pt>
                <c:pt idx="4">
                  <c:v>913686.3</c:v>
                </c:pt>
                <c:pt idx="5">
                  <c:v>6251.9</c:v>
                </c:pt>
                <c:pt idx="6">
                  <c:v>0</c:v>
                </c:pt>
                <c:pt idx="7">
                  <c:v>89276.5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304"/>
          <c:y val="1.2473888321179639E-2"/>
          <c:w val="0.3599723274027854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9854803512915583E-2"/>
          <c:w val="0.73440633486429829"/>
          <c:h val="0.811483734147092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0.17076059776882874"/>
                  <c:y val="-0.2592645020857246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73 926,7</c:v>
                </c:pt>
                <c:pt idx="1">
                  <c:v>Национальная безопасность и правоохранительная деятельность 614,7</c:v>
                </c:pt>
                <c:pt idx="2">
                  <c:v>Национальная экономика 31 089,4</c:v>
                </c:pt>
                <c:pt idx="3">
                  <c:v>Жилищно-коммунальное хозяйство 27 804,1</c:v>
                </c:pt>
                <c:pt idx="4">
                  <c:v>Социально-культурная сфера          1 339 050,1</c:v>
                </c:pt>
                <c:pt idx="5">
                  <c:v>Средства массовой информации 7 173,9</c:v>
                </c:pt>
                <c:pt idx="6">
                  <c:v>Обслуживание государственного долга </c:v>
                </c:pt>
                <c:pt idx="7">
                  <c:v>Межбюджетные трансферты 103 468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73926.7</c:v>
                </c:pt>
                <c:pt idx="1">
                  <c:v>614.70000000000005</c:v>
                </c:pt>
                <c:pt idx="2">
                  <c:v>31089.4</c:v>
                </c:pt>
                <c:pt idx="3">
                  <c:v>27804.1</c:v>
                </c:pt>
                <c:pt idx="4">
                  <c:v>1339050.1000000003</c:v>
                </c:pt>
                <c:pt idx="5">
                  <c:v>7173.9</c:v>
                </c:pt>
                <c:pt idx="6">
                  <c:v>0</c:v>
                </c:pt>
                <c:pt idx="7">
                  <c:v>103468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5640197684128321"/>
          <c:y val="2.5153240860754853E-2"/>
          <c:w val="0.34359809152488086"/>
          <c:h val="0.8500713569548519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3464253968476161E-2"/>
          <c:y val="0.21412376844944989"/>
          <c:w val="0.59737639631568662"/>
          <c:h val="0.62675556334760563"/>
        </c:manualLayout>
      </c:layout>
      <c:pieChart>
        <c:varyColors val="1"/>
        <c:ser>
          <c:idx val="0"/>
          <c:order val="0"/>
          <c:tx>
            <c:strRef>
              <c:f>'доля программных расходов'!$B$1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spPr>
              <a:gradFill flip="none" rotWithShape="1">
                <a:gsLst>
                  <a:gs pos="0">
                    <a:srgbClr val="EA157A">
                      <a:shade val="30000"/>
                      <a:satMod val="115000"/>
                    </a:srgbClr>
                  </a:gs>
                  <a:gs pos="50000">
                    <a:srgbClr val="EA157A">
                      <a:shade val="67500"/>
                      <a:satMod val="115000"/>
                    </a:srgbClr>
                  </a:gs>
                  <a:gs pos="100000">
                    <a:srgbClr val="EA157A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flip="none" rotWithShape="1">
                <a:gsLst>
                  <a:gs pos="0">
                    <a:srgbClr val="7FD13B">
                      <a:lumMod val="75000"/>
                      <a:shade val="30000"/>
                      <a:satMod val="115000"/>
                    </a:srgbClr>
                  </a:gs>
                  <a:gs pos="50000">
                    <a:srgbClr val="7FD13B">
                      <a:lumMod val="75000"/>
                      <a:shade val="67500"/>
                      <a:satMod val="115000"/>
                    </a:srgbClr>
                  </a:gs>
                  <a:gs pos="100000">
                    <a:srgbClr val="7FD13B">
                      <a:lumMod val="7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'доля программных расходов'!$A$2:$A$3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'доля программных расходов'!$B$2:$B$3</c:f>
              <c:numCache>
                <c:formatCode>0%</c:formatCode>
                <c:ptCount val="2"/>
                <c:pt idx="0">
                  <c:v>0.76000000000001577</c:v>
                </c:pt>
                <c:pt idx="1">
                  <c:v>0.24000000000000021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411352326492908"/>
          <c:y val="0.32866516165320953"/>
          <c:w val="0.35921992671967484"/>
          <c:h val="0.2844882657307462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9.8724607696047073E-2"/>
          <c:y val="7.2196870013158512E-2"/>
          <c:w val="0.83556439402457894"/>
          <c:h val="0.90840932633256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explosion val="10"/>
          <c:dPt>
            <c:idx val="0"/>
            <c:spPr>
              <a:solidFill>
                <a:srgbClr val="19D7E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Lbls>
            <c:dLbl>
              <c:idx val="1"/>
              <c:layout>
                <c:manualLayout>
                  <c:x val="8.4516712646389727E-2"/>
                  <c:y val="3.2323006090470012E-3"/>
                </c:manualLayout>
              </c:layout>
              <c:showPercent val="1"/>
            </c:dLbl>
            <c:dLbl>
              <c:idx val="2"/>
              <c:layout>
                <c:manualLayout>
                  <c:x val="-2.9143694015996446E-3"/>
                  <c:y val="-9.6969018271406363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8287388031993429E-3"/>
                  <c:y val="-3.232300609046879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Прочие мероприятия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266189.59999999998</c:v>
                </c:pt>
                <c:pt idx="1">
                  <c:v>819588.2</c:v>
                </c:pt>
                <c:pt idx="2">
                  <c:v>65326.3</c:v>
                </c:pt>
                <c:pt idx="3">
                  <c:v>4210.7</c:v>
                </c:pt>
                <c:pt idx="4">
                  <c:v>34511.599999999999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028E-4"/>
                  <c:y val="-0.34645197374583825"/>
                </c:manualLayout>
              </c:layout>
              <c:showVal val="1"/>
            </c:dLbl>
            <c:dLbl>
              <c:idx val="1"/>
              <c:layout>
                <c:manualLayout>
                  <c:x val="7.1711308171146133E-3"/>
                  <c:y val="-0.37853528257208896"/>
                </c:manualLayout>
              </c:layout>
              <c:showVal val="1"/>
            </c:dLbl>
            <c:dLbl>
              <c:idx val="2"/>
              <c:layout>
                <c:manualLayout>
                  <c:x val="-3.9578935673814245E-3"/>
                  <c:y val="-0.35330034135640875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16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792801.9</c:v>
                </c:pt>
                <c:pt idx="1">
                  <c:v>779297.7</c:v>
                </c:pt>
                <c:pt idx="2">
                  <c:v>1189826.4000000004</c:v>
                </c:pt>
              </c:numCache>
            </c:numRef>
          </c:val>
        </c:ser>
        <c:overlap val="100"/>
        <c:axId val="103936384"/>
        <c:axId val="103937920"/>
      </c:barChart>
      <c:catAx>
        <c:axId val="103936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937920"/>
        <c:crosses val="autoZero"/>
        <c:auto val="1"/>
        <c:lblAlgn val="ctr"/>
        <c:lblOffset val="100"/>
      </c:catAx>
      <c:valAx>
        <c:axId val="103937920"/>
        <c:scaling>
          <c:orientation val="minMax"/>
          <c:max val="1200000"/>
        </c:scaling>
        <c:delete val="1"/>
        <c:axPos val="l"/>
        <c:numFmt formatCode="#,##0.0" sourceLinked="1"/>
        <c:tickLblPos val="none"/>
        <c:crossAx val="103936384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233618233618681"/>
          <c:y val="8.6065573770495535E-2"/>
          <c:w val="0.62073460987831064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2490</c:v>
                </c:pt>
                <c:pt idx="1">
                  <c:v>2396</c:v>
                </c:pt>
                <c:pt idx="2">
                  <c:v>2346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03866752"/>
        <c:axId val="103868288"/>
        <c:axId val="0"/>
      </c:bar3DChart>
      <c:catAx>
        <c:axId val="103866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03868288"/>
        <c:crosses val="autoZero"/>
        <c:auto val="1"/>
        <c:lblAlgn val="ctr"/>
        <c:lblOffset val="100"/>
      </c:catAx>
      <c:valAx>
        <c:axId val="103868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866752"/>
        <c:crosses val="autoZero"/>
        <c:crossBetween val="between"/>
        <c:majorUnit val="100"/>
      </c:valAx>
      <c:spPr>
        <a:noFill/>
        <a:ln w="25389">
          <a:noFill/>
        </a:ln>
      </c:spPr>
    </c:plotArea>
    <c:plotVisOnly val="1"/>
    <c:dispBlanksAs val="gap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393933326013375"/>
          <c:y val="0.11400260396775859"/>
          <c:w val="0.77630126029924262"/>
          <c:h val="0.731996137571552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138.30000000000001</c:v>
                </c:pt>
                <c:pt idx="1">
                  <c:v>156.9</c:v>
                </c:pt>
                <c:pt idx="2">
                  <c:v>266.2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24791424"/>
        <c:axId val="152773376"/>
        <c:axId val="0"/>
      </c:bar3DChart>
      <c:catAx>
        <c:axId val="124791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52773376"/>
        <c:crosses val="autoZero"/>
        <c:auto val="1"/>
        <c:lblAlgn val="ctr"/>
        <c:lblOffset val="100"/>
      </c:catAx>
      <c:valAx>
        <c:axId val="152773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4791424"/>
        <c:crosses val="autoZero"/>
        <c:crossBetween val="between"/>
        <c:majorUnit val="50"/>
      </c:valAx>
      <c:spPr>
        <a:noFill/>
        <a:ln w="25395">
          <a:noFill/>
        </a:ln>
      </c:spPr>
    </c:plotArea>
    <c:plotVisOnly val="1"/>
    <c:dispBlanksAs val="gap"/>
  </c:chart>
  <c:spPr>
    <a:gradFill rotWithShape="1">
      <a:gsLst>
        <a:gs pos="0">
          <a:schemeClr val="accent4">
            <a:tint val="62000"/>
            <a:satMod val="180000"/>
          </a:schemeClr>
        </a:gs>
        <a:gs pos="65000">
          <a:schemeClr val="accent4">
            <a:tint val="32000"/>
            <a:satMod val="250000"/>
          </a:schemeClr>
        </a:gs>
        <a:gs pos="100000">
          <a:schemeClr val="accent4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4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view3D>
      <c:depthPercent val="100"/>
      <c:rAngAx val="1"/>
    </c:view3D>
    <c:side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8233618233618687"/>
          <c:y val="8.6065573770495576E-2"/>
          <c:w val="0.72894647471751162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4152</c:v>
                </c:pt>
                <c:pt idx="1">
                  <c:v>4200</c:v>
                </c:pt>
                <c:pt idx="2">
                  <c:v>4200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35509376"/>
        <c:axId val="35510912"/>
        <c:axId val="0"/>
      </c:bar3DChart>
      <c:catAx>
        <c:axId val="35509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510912"/>
        <c:crosses val="autoZero"/>
        <c:auto val="1"/>
        <c:lblAlgn val="ctr"/>
        <c:lblOffset val="100"/>
      </c:catAx>
      <c:valAx>
        <c:axId val="35510912"/>
        <c:scaling>
          <c:orientation val="minMax"/>
          <c:max val="4300"/>
          <c:min val="38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509376"/>
        <c:crosses val="autoZero"/>
        <c:crossBetween val="between"/>
        <c:majorUnit val="500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view3D>
      <c:depthPercent val="100"/>
      <c:rAngAx val="1"/>
    </c:view3D>
    <c:side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393933326013386"/>
          <c:y val="0.11400260396775859"/>
          <c:w val="0.77630126029924262"/>
          <c:h val="0.73199613757155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48.4</c:v>
                </c:pt>
                <c:pt idx="1">
                  <c:v>58.9</c:v>
                </c:pt>
                <c:pt idx="2">
                  <c:v>65.3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63278848"/>
        <c:axId val="163280384"/>
        <c:axId val="0"/>
      </c:bar3DChart>
      <c:catAx>
        <c:axId val="163278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3280384"/>
        <c:crosses val="autoZero"/>
        <c:auto val="1"/>
        <c:lblAlgn val="ctr"/>
        <c:lblOffset val="100"/>
      </c:catAx>
      <c:valAx>
        <c:axId val="163280384"/>
        <c:scaling>
          <c:orientation val="minMax"/>
          <c:max val="7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3278848"/>
        <c:crosses val="autoZero"/>
        <c:crossBetween val="between"/>
        <c:majorUnit val="10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0940094369081861E-2"/>
                  <c:y val="-2.18803018275657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30799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4700471845410912E-3"/>
                  <c:y val="-3.00854150129022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32514.799999999996</c:v>
                </c:pt>
                <c:pt idx="1">
                  <c:v>45224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3.5468459272419754E-2"/>
                  <c:y val="-2.46153395560109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32514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1793278261692792E-2"/>
                  <c:y val="-3.282045274134769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36123.800000000003</c:v>
                </c:pt>
                <c:pt idx="1">
                  <c:v>45558</c:v>
                </c:pt>
              </c:numCache>
            </c:numRef>
          </c:val>
        </c:ser>
        <c:shape val="box"/>
        <c:axId val="131798528"/>
        <c:axId val="131800064"/>
        <c:axId val="0"/>
      </c:bar3DChart>
      <c:catAx>
        <c:axId val="131798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800064"/>
        <c:crosses val="autoZero"/>
        <c:auto val="1"/>
        <c:lblAlgn val="ctr"/>
        <c:lblOffset val="100"/>
      </c:catAx>
      <c:valAx>
        <c:axId val="13180006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1798528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18624340693451191"/>
          <c:y val="0.89184928606901281"/>
          <c:w val="0.35221375393832627"/>
          <c:h val="0.1081507139309902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9394882050142578E-2"/>
          <c:y val="3.8040435594302174E-2"/>
          <c:w val="0.93319344988603958"/>
          <c:h val="0.8166655230028907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592E-4"/>
                  <c:y val="-0.33953553091050886"/>
                </c:manualLayout>
              </c:layout>
              <c:showVal val="1"/>
            </c:dLbl>
            <c:dLbl>
              <c:idx val="1"/>
              <c:layout>
                <c:manualLayout>
                  <c:x val="-1.0372833684504381E-3"/>
                  <c:y val="-0.35254310083473128"/>
                </c:manualLayout>
              </c:layout>
              <c:showVal val="1"/>
            </c:dLbl>
            <c:dLbl>
              <c:idx val="2"/>
              <c:layout>
                <c:manualLayout>
                  <c:x val="-3.6705589644775612E-3"/>
                  <c:y val="-0.26753112557349873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16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71946.399999999994</c:v>
                </c:pt>
                <c:pt idx="1">
                  <c:v>65869.899999999994</c:v>
                </c:pt>
                <c:pt idx="2">
                  <c:v>78649.600000000006</c:v>
                </c:pt>
              </c:numCache>
            </c:numRef>
          </c:val>
        </c:ser>
        <c:overlap val="100"/>
        <c:axId val="163622912"/>
        <c:axId val="163624448"/>
      </c:barChart>
      <c:catAx>
        <c:axId val="163622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624448"/>
        <c:crosses val="autoZero"/>
        <c:auto val="1"/>
        <c:lblAlgn val="ctr"/>
        <c:lblOffset val="100"/>
      </c:catAx>
      <c:valAx>
        <c:axId val="163624448"/>
        <c:scaling>
          <c:orientation val="minMax"/>
          <c:max val="75000"/>
        </c:scaling>
        <c:axPos val="l"/>
        <c:majorGridlines/>
        <c:numFmt formatCode="#,##0.0" sourceLinked="1"/>
        <c:tickLblPos val="none"/>
        <c:crossAx val="163622912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explosion val="7"/>
            <c:spPr>
              <a:solidFill>
                <a:srgbClr val="7585FD"/>
              </a:solidFill>
            </c:spPr>
          </c:dPt>
          <c:dLbls>
            <c:dLbl>
              <c:idx val="2"/>
              <c:layout>
                <c:manualLayout>
                  <c:x val="-7.5773604441591536E-2"/>
                  <c:y val="-0.14222122679806271"/>
                </c:manualLayout>
              </c:layout>
              <c:showPercent val="1"/>
            </c:dLbl>
            <c:dLbl>
              <c:idx val="3"/>
              <c:layout>
                <c:manualLayout>
                  <c:x val="9.6640708110058027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-1.4496106216508681E-2"/>
                  <c:y val="-5.3124999999999999E-2"/>
                </c:manualLayout>
              </c:layout>
              <c:showPercent val="1"/>
            </c:dLbl>
            <c:dLbl>
              <c:idx val="5"/>
              <c:layout>
                <c:manualLayout>
                  <c:x val="3.140823013576878E-2"/>
                  <c:y val="-0.13125024606299476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58366.400000000001</c:v>
                </c:pt>
                <c:pt idx="1">
                  <c:v>20283.2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775927310121079"/>
          <c:y val="4.6629910425594286E-2"/>
          <c:w val="0.71608988606762369"/>
          <c:h val="0.91565608421655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 prst="relaxedInset"/>
            </a:sp3d>
          </c:spPr>
          <c:explosion val="8"/>
          <c:dPt>
            <c:idx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9933FF"/>
              </a:solidFill>
              <a:ln w="9525" cap="flat" cmpd="sng" algn="ctr">
                <a:solidFill>
                  <a:srgbClr val="9933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7687263388647045E-2"/>
                  <c:y val="-0.28466803037736732"/>
                </c:manualLayout>
              </c:layout>
              <c:showVal val="1"/>
            </c:dLbl>
            <c:dLbl>
              <c:idx val="1"/>
              <c:layout>
                <c:manualLayout>
                  <c:x val="-5.1907113303356955E-2"/>
                  <c:y val="7.868797384319051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100586</c:v>
                </c:pt>
                <c:pt idx="1">
                  <c:v>2882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97.214597750029</c:v>
                </c:pt>
                <c:pt idx="1">
                  <c:v>2.7854022499710052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892,6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1225.9000000000001</c:v>
                </c:pt>
                <c:pt idx="1">
                  <c:v>1161.8</c:v>
                </c:pt>
                <c:pt idx="2">
                  <c:v>1615.7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1219.8</c:v>
                </c:pt>
                <c:pt idx="1">
                  <c:v>1144.9000000000001</c:v>
                </c:pt>
                <c:pt idx="2">
                  <c:v>1583.1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dLbls>
            <c:dLbl>
              <c:idx val="0"/>
              <c:layout>
                <c:manualLayout>
                  <c:x val="9.1819143279194201E-3"/>
                  <c:y val="-2.71854535989260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1212762186129508E-3"/>
                  <c:y val="-4.349672575828201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9.1359881651437505E-3"/>
                  <c:y val="5.88175264090945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32,</a:t>
                    </a:r>
                    <a:r>
                      <a:rPr lang="ru-RU" dirty="0" smtClean="0"/>
                      <a:t>5</a:t>
                    </a:r>
                  </a:p>
                  <a:p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6.1213262678370475E-3"/>
                  <c:y val="2.3461882605583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5908366663964355E-3"/>
                  <c:y val="-4.893381647806670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6.1</c:v>
                </c:pt>
                <c:pt idx="1">
                  <c:v>16.899999999999999</c:v>
                </c:pt>
                <c:pt idx="2">
                  <c:v>32.6</c:v>
                </c:pt>
              </c:numCache>
            </c:numRef>
          </c:val>
        </c:ser>
        <c:axId val="157090560"/>
        <c:axId val="151009920"/>
      </c:barChart>
      <c:catAx>
        <c:axId val="157090560"/>
        <c:scaling>
          <c:orientation val="minMax"/>
        </c:scaling>
        <c:delete val="1"/>
        <c:axPos val="b"/>
        <c:numFmt formatCode="General" sourceLinked="1"/>
        <c:tickLblPos val="none"/>
        <c:crossAx val="151009920"/>
        <c:crosses val="autoZero"/>
        <c:auto val="1"/>
        <c:lblAlgn val="ctr"/>
        <c:lblOffset val="100"/>
      </c:catAx>
      <c:valAx>
        <c:axId val="151009920"/>
        <c:scaling>
          <c:orientation val="minMax"/>
          <c:max val="1230"/>
          <c:min val="-25"/>
        </c:scaling>
        <c:axPos val="l"/>
        <c:numFmt formatCode="0.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7090560"/>
        <c:crosses val="autoZero"/>
        <c:crossBetween val="between"/>
        <c:majorUnit val="200"/>
        <c:minorUnit val="20"/>
      </c:valAx>
    </c:plotArea>
    <c:legend>
      <c:legendPos val="r"/>
      <c:layout>
        <c:manualLayout>
          <c:xMode val="edge"/>
          <c:yMode val="edge"/>
          <c:x val="0.75904224256312891"/>
          <c:y val="0.19442710981505276"/>
          <c:w val="0.23165543511752446"/>
          <c:h val="0.6768824579671616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6"/>
          <c:y val="3.2755902262419541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37"/>
          <c:y val="0.18217054263565707"/>
          <c:w val="0.75718849840255664"/>
          <c:h val="0.395348837209308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2"/>
              <c:layout>
                <c:manualLayout>
                  <c:x val="0.25020075919373924"/>
                  <c:y val="-9.6343112174282361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-266 027,1 тыс. руб.</c:v>
                </c:pt>
                <c:pt idx="1">
                  <c:v>Неналоговые доходы - 146 435,9 тыс. руб.</c:v>
                </c:pt>
                <c:pt idx="2">
                  <c:v>Безвозмездные поступления -  813 509,0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266027.09999999998</c:v>
                </c:pt>
                <c:pt idx="1">
                  <c:v>146435.9</c:v>
                </c:pt>
                <c:pt idx="2">
                  <c:v>813509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8.5267934138734194E-2"/>
          <c:y val="0.685201411414602"/>
          <c:w val="0.86841770162557763"/>
          <c:h val="0.22480620155038794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1.5118108736501087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34"/>
          <c:y val="0.18217054263565702"/>
          <c:w val="0.75718849840255664"/>
          <c:h val="0.3953488372093089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-0.11939307795360078"/>
                  <c:y val="-3.4150752814420884E-2"/>
                </c:manualLayout>
              </c:layout>
              <c:showPercent val="1"/>
            </c:dLbl>
            <c:dLbl>
              <c:idx val="2"/>
              <c:layout>
                <c:manualLayout>
                  <c:x val="0.23742477458703845"/>
                  <c:y val="-0.13518304723455249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- 279 806,4 тыс. руб.</c:v>
                </c:pt>
                <c:pt idx="1">
                  <c:v>Неналоговые доходы - 126 418,6 тыс. руб.</c:v>
                </c:pt>
                <c:pt idx="2">
                  <c:v>Безвозмездные поступления 755 564,3 тыс.руб.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232268.9</c:v>
                </c:pt>
                <c:pt idx="1">
                  <c:v>46606.8</c:v>
                </c:pt>
                <c:pt idx="2">
                  <c:v>681453.2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3.2755902262419562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34"/>
          <c:y val="0.18217054263565702"/>
          <c:w val="0.75718849840255664"/>
          <c:h val="0.3953488372093089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6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3604316604743777"/>
                  <c:y val="7.548900562644778E-2"/>
                </c:manualLayout>
              </c:layout>
              <c:showPercent val="1"/>
            </c:dLbl>
            <c:dLbl>
              <c:idx val="1"/>
              <c:layout>
                <c:manualLayout>
                  <c:x val="-0.12668219440840109"/>
                  <c:y val="-4.0100373048082026E-2"/>
                </c:manualLayout>
              </c:layout>
              <c:showPercent val="1"/>
            </c:dLbl>
            <c:dLbl>
              <c:idx val="2"/>
              <c:layout>
                <c:manualLayout>
                  <c:x val="0.22268844848846331"/>
                  <c:y val="-6.8319251074631909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- 334 343,3 тыс. руб.</c:v>
                </c:pt>
                <c:pt idx="1">
                  <c:v>Неналоговые доходы - 138 132,4 тыс. руб.</c:v>
                </c:pt>
                <c:pt idx="2">
                  <c:v>Безвозмездные поступления - 1 143 194,4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334343.3</c:v>
                </c:pt>
                <c:pt idx="1">
                  <c:v>138132.4</c:v>
                </c:pt>
                <c:pt idx="2">
                  <c:v>1143194.4000000004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2.9558758889428386E-2"/>
          <c:y val="5.4199503229771823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4"/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spPr>
              <a:solidFill>
                <a:srgbClr val="9999FF"/>
              </a:solidFill>
            </c:spPr>
          </c:dPt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за пользование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300648.2</c:v>
                </c:pt>
                <c:pt idx="1">
                  <c:v>21649.3</c:v>
                </c:pt>
                <c:pt idx="2">
                  <c:v>5704.5</c:v>
                </c:pt>
                <c:pt idx="3">
                  <c:v>6341.3</c:v>
                </c:pt>
                <c:pt idx="4">
                  <c:v>101560.7</c:v>
                </c:pt>
                <c:pt idx="5">
                  <c:v>25972.799999999996</c:v>
                </c:pt>
                <c:pt idx="6">
                  <c:v>9167.5</c:v>
                </c:pt>
                <c:pt idx="7">
                  <c:v>1431.3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9.3580363683571262E-3"/>
                  <c:y val="0.3282428495599256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9933FF"/>
                        </a:solidFill>
                      </a:rPr>
                      <a:t>2</a:t>
                    </a:r>
                    <a:r>
                      <a:rPr lang="ru-RU" sz="1600" b="1" dirty="0" smtClean="0"/>
                      <a:t>42 827,1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1439990356172517E-2"/>
                  <c:y val="0.369885599130961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9933FF"/>
                        </a:solidFill>
                      </a:rPr>
                      <a:t>2</a:t>
                    </a:r>
                    <a:r>
                      <a:rPr lang="ru-RU" sz="1600" b="1" dirty="0" smtClean="0"/>
                      <a:t>51041,8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238592001186932E-2"/>
                  <c:y val="0.3625368786184252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9933FF"/>
                        </a:solidFill>
                      </a:rPr>
                      <a:t>2</a:t>
                    </a:r>
                    <a:r>
                      <a:rPr lang="ru-RU" sz="1600" b="1" dirty="0" smtClean="0"/>
                      <a:t>96108,7</a:t>
                    </a:r>
                    <a:endParaRPr lang="en-US" sz="1600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9933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242827.1</c:v>
                </c:pt>
                <c:pt idx="1">
                  <c:v>251041.8</c:v>
                </c:pt>
                <c:pt idx="2">
                  <c:v>296108.7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0979022675101818E-2"/>
                  <c:y val="0.3135361503042881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FFFFCC"/>
                        </a:solidFill>
                      </a:rPr>
                      <a:t>2</a:t>
                    </a:r>
                    <a:r>
                      <a:rPr lang="ru-RU" sz="1600" b="1" dirty="0" smtClean="0"/>
                      <a:t>48 878,2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260570421752878E-2"/>
                  <c:y val="0.3675887864311373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FFFFCC"/>
                        </a:solidFill>
                      </a:rPr>
                      <a:t>2</a:t>
                    </a:r>
                    <a:r>
                      <a:rPr lang="ru-RU" sz="1600" b="1" dirty="0" smtClean="0"/>
                      <a:t>51357,3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6112701092679894E-3"/>
                  <c:y val="0.3675885935513347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FFFFCC"/>
                        </a:solidFill>
                      </a:rPr>
                      <a:t>3</a:t>
                    </a:r>
                    <a:r>
                      <a:rPr lang="ru-RU" sz="1600" b="1" dirty="0" smtClean="0"/>
                      <a:t>00</a:t>
                    </a:r>
                    <a:r>
                      <a:rPr lang="ru-RU" sz="1600" b="1" baseline="0" dirty="0" smtClean="0"/>
                      <a:t> 648,2</a:t>
                    </a:r>
                    <a:endParaRPr lang="en-US" sz="1600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240878.2</c:v>
                </c:pt>
                <c:pt idx="1">
                  <c:v>251357.3</c:v>
                </c:pt>
                <c:pt idx="2">
                  <c:v>300648.2</c:v>
                </c:pt>
              </c:numCache>
            </c:numRef>
          </c:val>
        </c:ser>
        <c:shape val="cylinder"/>
        <c:axId val="157827072"/>
        <c:axId val="157828608"/>
        <c:axId val="0"/>
      </c:bar3DChart>
      <c:catAx>
        <c:axId val="157827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57828608"/>
        <c:crosses val="autoZero"/>
        <c:auto val="1"/>
        <c:lblAlgn val="ctr"/>
        <c:lblOffset val="100"/>
      </c:catAx>
      <c:valAx>
        <c:axId val="157828608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1">
                <a:solidFill>
                  <a:srgbClr val="FFFFCC"/>
                </a:solidFill>
              </a:defRPr>
            </a:pPr>
            <a:endParaRPr lang="ru-RU"/>
          </a:p>
        </c:txPr>
        <c:crossAx val="15782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1448868748562"/>
          <c:y val="0.34758502913256661"/>
          <c:w val="0.18838106407582308"/>
          <c:h val="0.2092965750719057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1 531 401,9 тыс.рублей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51 735,0 тыс.рублей</a:t>
          </a:r>
          <a:endParaRPr lang="ru-RU" sz="1400" b="1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осуществлялось в рамках 20 муниципальных программ</a:t>
          </a:r>
          <a:endParaRPr lang="ru-RU" sz="16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18072" custLinFactNeighborY="-603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106259" custScaleY="38139" custLinFactNeighborX="16254" custLinFactNeighborY="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84369" custScaleY="153903" custLinFactNeighborX="-61766" custLinFactNeighborY="-21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F24AE-75D8-467D-84AF-7FC2B2BC3383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BB5A266C-136F-4D4D-A0CD-3A3592B56B70}" type="presOf" srcId="{E6AE6CB4-C484-43CF-A7ED-C76104F0022B}" destId="{86BEF549-315E-4A3F-B55E-B57D26A55129}" srcOrd="0" destOrd="0" presId="urn:microsoft.com/office/officeart/2009/3/layout/IncreasingArrowsProcess"/>
    <dgm:cxn modelId="{C47E8DB0-22C7-43CC-A123-AEBC2D5EC668}" type="presOf" srcId="{42F3AADE-91BC-4F53-96CB-8E1EE585A2DA}" destId="{5914EB7D-8A5B-4060-AAF1-418D36193991}" srcOrd="0" destOrd="0" presId="urn:microsoft.com/office/officeart/2009/3/layout/IncreasingArrowsProcess"/>
    <dgm:cxn modelId="{BEBEABFA-436B-4423-9F40-B36A8807F3C9}" type="presOf" srcId="{56727721-662E-44E6-9968-5331C400028A}" destId="{B2F430F6-A5FF-4650-892D-A1CC762059F0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7FE27EDD-86B1-4BC4-8501-D07F83D1139F}" type="presParOf" srcId="{86BEF549-315E-4A3F-B55E-B57D26A55129}" destId="{86A4337D-FF19-472E-916A-D9FD8841784D}" srcOrd="0" destOrd="0" presId="urn:microsoft.com/office/officeart/2009/3/layout/IncreasingArrowsProcess"/>
    <dgm:cxn modelId="{5599B593-633C-441A-AD2B-7A7A9AD9492B}" type="presParOf" srcId="{86BEF549-315E-4A3F-B55E-B57D26A55129}" destId="{B2F430F6-A5FF-4650-892D-A1CC762059F0}" srcOrd="1" destOrd="0" presId="urn:microsoft.com/office/officeart/2009/3/layout/IncreasingArrowsProcess"/>
    <dgm:cxn modelId="{6A778300-7537-449E-8A12-8844DC1A6BCC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en-US" b="1" dirty="0" smtClean="0">
              <a:solidFill>
                <a:srgbClr val="7030A0"/>
              </a:solidFill>
            </a:rPr>
            <a:t>ust-abakan.ru</a:t>
          </a:r>
          <a:endParaRPr lang="ru-RU" b="1" dirty="0">
            <a:solidFill>
              <a:srgbClr val="7030A0"/>
            </a:solidFill>
          </a:endParaRPr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0996FEEC-E54B-4274-B3D7-8F182301837A}" type="presOf" srcId="{B692653A-1789-410F-8338-88D70A7E5AD4}" destId="{60BB787E-7737-4CB3-8621-B4A051834214}" srcOrd="0" destOrd="0" presId="urn:microsoft.com/office/officeart/2005/8/layout/target3"/>
    <dgm:cxn modelId="{0E6C9E09-8D4B-4DD2-AB11-86365062488F}" type="presOf" srcId="{6E5B700E-7C92-46D6-86F1-4819FCE1306F}" destId="{265E3A80-798A-4554-A963-5B38F7305C52}" srcOrd="0" destOrd="0" presId="urn:microsoft.com/office/officeart/2005/8/layout/target3"/>
    <dgm:cxn modelId="{47B328BA-5167-44D7-AA3C-CED65AC0B02C}" type="presOf" srcId="{6E5B700E-7C92-46D6-86F1-4819FCE1306F}" destId="{A7D721F9-979E-4FE0-BF12-1F9210289F00}" srcOrd="1" destOrd="0" presId="urn:microsoft.com/office/officeart/2005/8/layout/target3"/>
    <dgm:cxn modelId="{D2282462-9354-4CB6-BF3E-79C518468DF1}" type="presParOf" srcId="{60BB787E-7737-4CB3-8621-B4A051834214}" destId="{1B184D5C-EE7A-4583-A403-BA13A8F99ED8}" srcOrd="0" destOrd="0" presId="urn:microsoft.com/office/officeart/2005/8/layout/target3"/>
    <dgm:cxn modelId="{32A9959F-F669-46DC-B11F-C735365C4E3D}" type="presParOf" srcId="{60BB787E-7737-4CB3-8621-B4A051834214}" destId="{EBABAC46-8E65-4F94-942D-DCA0A3353F0E}" srcOrd="1" destOrd="0" presId="urn:microsoft.com/office/officeart/2005/8/layout/target3"/>
    <dgm:cxn modelId="{9FB44324-277B-490F-9DF0-9108255D7294}" type="presParOf" srcId="{60BB787E-7737-4CB3-8621-B4A051834214}" destId="{265E3A80-798A-4554-A963-5B38F7305C52}" srcOrd="2" destOrd="0" presId="urn:microsoft.com/office/officeart/2005/8/layout/target3"/>
    <dgm:cxn modelId="{87CF4267-A8E8-402B-A46F-3B1338D3BA8A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21724" y="214314"/>
          <a:ext cx="3278738" cy="228601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0.8654</cdr:x>
      <cdr:y>0</cdr:y>
    </cdr:from>
    <cdr:to>
      <cdr:x>0.98214</cdr:x>
      <cdr:y>0.07693</cdr:y>
    </cdr:to>
    <cdr:sp macro="" textlink="">
      <cdr:nvSpPr>
        <cdr:cNvPr id="5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2362" y="0"/>
          <a:ext cx="95410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4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0.516</cdr:x>
      <cdr:y>0</cdr:y>
    </cdr:from>
    <cdr:to>
      <cdr:x>0.59562</cdr:x>
      <cdr:y>0.05884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607360" y="0"/>
          <a:ext cx="710926" cy="3222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b="1" i="1" dirty="0" smtClean="0">
              <a:solidFill>
                <a:schemeClr val="tx1"/>
              </a:solidFill>
            </a:rPr>
            <a:t>472</a:t>
          </a:r>
          <a:endParaRPr lang="ru-RU" sz="22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0.51923</cdr:x>
      <cdr:y>0.02326</cdr:y>
    </cdr:from>
    <cdr:to>
      <cdr:x>0.74418</cdr:x>
      <cdr:y>0.10842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8826" y="71438"/>
          <a:ext cx="835647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0.5283</cdr:x>
      <cdr:y>0.06977</cdr:y>
    </cdr:from>
    <cdr:to>
      <cdr:x>0.75325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64" y="214314"/>
          <a:ext cx="85170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0.54545</cdr:x>
      <cdr:y>0.06977</cdr:y>
    </cdr:from>
    <cdr:to>
      <cdr:x>0.7704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3140" y="214314"/>
          <a:ext cx="88384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0.17188</cdr:x>
      <cdr:y>0.4375</cdr:y>
    </cdr:from>
    <cdr:to>
      <cdr:x>0.54688</cdr:x>
      <cdr:y>0.52906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85818" y="2500330"/>
          <a:ext cx="1714500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1 144 918,9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0.20968</cdr:x>
      <cdr:y>0.40741</cdr:y>
    </cdr:from>
    <cdr:to>
      <cdr:x>0.58468</cdr:x>
      <cdr:y>0.49897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936104" y="2376264"/>
          <a:ext cx="1674186" cy="5340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1 583 126,9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0.75769</cdr:x>
      <cdr:y>0</cdr:y>
    </cdr:from>
    <cdr:to>
      <cdr:x>1</cdr:x>
      <cdr:y>0.08875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0"/>
          <a:ext cx="1000132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sz="1400" dirty="0" smtClean="0">
              <a:latin typeface="Lucida Sans Unicode"/>
            </a:rPr>
            <a:t>чел.</a:t>
          </a:r>
          <a:endParaRPr lang="ru-RU" sz="1100" dirty="0">
            <a:latin typeface="Lucida Sans Unicod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01.07.2021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1.xml"/><Relationship Id="rId5" Type="http://schemas.openxmlformats.org/officeDocument/2006/relationships/image" Target="../media/image29.jpeg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gif"/><Relationship Id="rId7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gif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8.jpeg"/><Relationship Id="rId4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image" Target="../media/image8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chart" Target="../charts/char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hyperlink" Target="http://images.yandex.ru/yandsearch?source=wiz&amp;fp=3&amp;img_url=http://img.rl0.ru/pgc/432x288/50505c12-a345-8a0f-a345-8a0087402b13.photo.0.jpg&amp;uinfo=ww-1403-wh-1019-fw-1178-fh-598-pd-0.8999999761581421&amp;p=3&amp;text=%D0%BA%D0%B0%D1%80%D1%82%D0%B8%D0%BD%D0%BA%D0%B8%20%D0%BF%D0%BE%20%D0%B4%D0%BE%D1%80%D0%BE%D0%B6%D0%BD%D0%BE%D0%BC%D1%83%20%D1%84%D0%BE%D0%BD%D0%B4%D1%83&amp;noreask=1&amp;pos=119&amp;rpt=simage&amp;lr=46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4.jpeg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4.jpe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32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4.jpeg"/><Relationship Id="rId7" Type="http://schemas.openxmlformats.org/officeDocument/2006/relationships/image" Target="../media/image108.jpeg"/><Relationship Id="rId12" Type="http://schemas.openxmlformats.org/officeDocument/2006/relationships/image" Target="../media/image113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07.png"/><Relationship Id="rId11" Type="http://schemas.openxmlformats.org/officeDocument/2006/relationships/image" Target="../media/image112.jpeg"/><Relationship Id="rId5" Type="http://schemas.openxmlformats.org/officeDocument/2006/relationships/image" Target="../media/image106.png"/><Relationship Id="rId10" Type="http://schemas.openxmlformats.org/officeDocument/2006/relationships/image" Target="../media/image111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142852"/>
            <a:ext cx="7772400" cy="14700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БЮДЖЕТ</a:t>
            </a:r>
            <a:r>
              <a:rPr kumimoji="0" lang="ru-RU" sz="30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ГРАЖДАН</a:t>
            </a:r>
            <a:endParaRPr kumimoji="0" lang="ru-RU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142976" y="1500174"/>
            <a:ext cx="7472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 ОТЧЕТУ ОБ ИСПОЛНЕНИИ БЮДЖЕТА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МУНИЦИПАЛЬНОГО ОБРАЗОВАНИЯ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УСТЬ-АБАКАНСКИЙ РАЙОН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РЕСПУБЛИКИ ХАКАСИЯ ЗА 2020 ГОД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Подготовлен на основании Решения Совета депутатов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Усть-Абаканского района Республики Хакасия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№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30 от  24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июня 2021 года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«Об утверждении отчета об исполнении бюджета муниципального образования Усть-Абаканский район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за 2020 год»</a:t>
            </a:r>
            <a:endParaRPr lang="ru-RU" sz="2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4464050" cy="9223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8643998" cy="430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</a:t>
            </a: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Бюджетный кредит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форма финансирования бюджетных расходов, которая предусматривает предоставление средств на возвратной и возмездной основах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825" y="1190625"/>
            <a:ext cx="20018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1179513"/>
            <a:ext cx="21304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801938" y="377348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967288" y="3773488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5500" y="4508500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авильный пятиугольник 24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4917991"/>
              </p:ext>
            </p:extLst>
          </p:nvPr>
        </p:nvGraphicFramePr>
        <p:xfrm>
          <a:off x="571472" y="1357298"/>
          <a:ext cx="8281617" cy="1630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43203"/>
                <a:gridCol w="1906830"/>
                <a:gridCol w="2015792"/>
                <a:gridCol w="201579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</a:p>
                    <a:p>
                      <a:pPr algn="ctr"/>
                      <a:r>
                        <a:rPr lang="ru-RU" sz="1400" dirty="0" smtClean="0"/>
                        <a:t>2020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Доходы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1 692,7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1 615,7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95,5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Расходы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1 701,7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583,1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93,0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Дефицит-/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профицит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+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-9 005,5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32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533,1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7429520" y="928670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5965893"/>
              </p:ext>
            </p:extLst>
          </p:nvPr>
        </p:nvGraphicFramePr>
        <p:xfrm>
          <a:off x="285720" y="3429000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Box 11"/>
          <p:cNvSpPr txBox="1"/>
          <p:nvPr/>
        </p:nvSpPr>
        <p:spPr>
          <a:xfrm>
            <a:off x="3643306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5643570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428596" y="3500438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3319998"/>
              </p:ext>
            </p:extLst>
          </p:nvPr>
        </p:nvGraphicFramePr>
        <p:xfrm>
          <a:off x="409545" y="4149080"/>
          <a:ext cx="8555068" cy="203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11"/>
          <p:cNvSpPr txBox="1"/>
          <p:nvPr/>
        </p:nvSpPr>
        <p:spPr>
          <a:xfrm>
            <a:off x="1357290" y="6000768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2000" y="1894822"/>
            <a:ext cx="2970162" cy="303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 на доходы физических лиц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•акцизы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налог на вмененный доход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сельскохозяйственный налог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•налог, взимаемый в связи применением патентной системы налогообложения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 госпошлина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864000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</a:t>
            </a:r>
            <a:r>
              <a:rPr lang="ru-RU" sz="17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районного бюджета</a:t>
            </a:r>
            <a:endParaRPr lang="ru-RU" sz="17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14876" y="1500174"/>
            <a:ext cx="0" cy="422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14480" y="1643050"/>
            <a:ext cx="6030913" cy="11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3356904" y="1893600"/>
            <a:ext cx="279072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Неналоговые доходы –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платежи, установленные законодательством Российской Федерации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•арендная плата за землю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использования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реализации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•плата за негативное воздействие на окружающую среду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•платные услуги от муниципальных учреждений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продажи земельных участков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•штрафы за нарушение законодательства РФ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•прочие неналоговые доходы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5848" y="1893600"/>
            <a:ext cx="25661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Безвозмездные поступления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2" name="Picture 4" descr="https://trucksystems.ru/sites/default/files/inline-images/cash-2395782_1920-500x383%40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1958483" cy="1500198"/>
          </a:xfrm>
          <a:prstGeom prst="rect">
            <a:avLst/>
          </a:prstGeom>
          <a:noFill/>
        </p:spPr>
      </p:pic>
      <p:pic>
        <p:nvPicPr>
          <p:cNvPr id="43014" name="Picture 6" descr="https://vos-ds57-kolokolchik.edumsko.ru/uploads/2000/1840/section/119205/depositphotos_21083447-3d-man-carries-a-gold-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00570"/>
            <a:ext cx="1857332" cy="1857332"/>
          </a:xfrm>
          <a:prstGeom prst="rect">
            <a:avLst/>
          </a:prstGeom>
          <a:noFill/>
        </p:spPr>
      </p:pic>
      <p:pic>
        <p:nvPicPr>
          <p:cNvPr id="43016" name="Picture 8" descr="http://moyaokruga.ru/img/image_big/1bf12337-3bf9-4c9a-b3a3-1c19e39cb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572140"/>
            <a:ext cx="1238259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8961478"/>
              </p:ext>
            </p:extLst>
          </p:nvPr>
        </p:nvGraphicFramePr>
        <p:xfrm>
          <a:off x="179512" y="1340768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4861084"/>
              </p:ext>
            </p:extLst>
          </p:nvPr>
        </p:nvGraphicFramePr>
        <p:xfrm>
          <a:off x="3203848" y="1340768"/>
          <a:ext cx="3133582" cy="509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4248189"/>
              </p:ext>
            </p:extLst>
          </p:nvPr>
        </p:nvGraphicFramePr>
        <p:xfrm>
          <a:off x="6042025" y="1268760"/>
          <a:ext cx="3101975" cy="511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428860" y="428604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   за 2018 – 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000924" cy="571504"/>
          </a:xfrm>
        </p:spPr>
        <p:txBody>
          <a:bodyPr>
            <a:normAutofit fontScale="90000"/>
          </a:bodyPr>
          <a:lstStyle/>
          <a:p>
            <a:pPr marL="400050" indent="-400050" algn="ctr"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Поступление в доходы бюджета </a:t>
            </a:r>
            <a:b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Усть-Абаканский район за 2019 год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7186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8908016"/>
              </p:ext>
            </p:extLst>
          </p:nvPr>
        </p:nvGraphicFramePr>
        <p:xfrm>
          <a:off x="899592" y="116632"/>
          <a:ext cx="7992888" cy="65253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54301"/>
                <a:gridCol w="1196030"/>
                <a:gridCol w="1345534"/>
                <a:gridCol w="897023"/>
              </a:tblGrid>
              <a:tr h="323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01.01.2021 </a:t>
                      </a: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199,8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334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343,3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108,7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300 648,2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(РАБОТЫ,УСЛУГИ), РЕАЛИЗУЕМЫЕ НА ТЕРРИТОРИИ РОССИЙСКОЙ ФЕДЕРАЦИИ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645,8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21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649,3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570,6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704,5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874,7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341,3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, сборам и иным обязательным платежам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130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743,6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138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132,3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СОБСТВЕНННОСТИ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452,9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560,7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549,5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25 972,8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454,5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641,0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692,7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167,5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977,6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1 105,7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113,1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-128,9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231 800,1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143 194,4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СИСИТЕМЫ РОССИЙСКОЙ ФЕДЕРАЦИИ, в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226 800,1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138 197,7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252,0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252,0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РОССИЙСКОЙ ФЕДЕРАЦИИ И МУНИЦИПАЛЬНЫХ ОБРАЗОВАНИЙ ( МЕЖБЮДЖЕТНЫЕ СУБСИДИИ)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934,8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333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346,6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346,0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738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851,8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267,3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747,3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04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ОРГАНИХАЦИЯМИ ОСТАТКОВ СУБСИДИЙ,СУБВЕНЦИЙ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484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692 743,5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615 670,0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4788024" y="188640"/>
            <a:ext cx="963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3742196"/>
              </p:ext>
            </p:extLst>
          </p:nvPr>
        </p:nvGraphicFramePr>
        <p:xfrm>
          <a:off x="2225675" y="1839913"/>
          <a:ext cx="4522788" cy="28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14282" y="2786058"/>
            <a:ext cx="1871662" cy="5476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663300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928670"/>
            <a:ext cx="1560511" cy="3571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Налоги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совокупный доход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29454" y="3214686"/>
            <a:ext cx="1873250" cy="5000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Платежи за пользование природными ресурсами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768" y="1357298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524,9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2019год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5 874,4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6 341,3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702" y="928670"/>
            <a:ext cx="1873250" cy="35719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  <a:endParaRPr lang="ru-RU" sz="1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5140" y="2000240"/>
            <a:ext cx="2252693" cy="4286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15008" y="5500702"/>
            <a:ext cx="1643074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Прочие доходы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4817" y="4572008"/>
            <a:ext cx="314327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412 463,0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406 224,9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2020 год – 472 475,6</a:t>
            </a:r>
          </a:p>
        </p:txBody>
      </p:sp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38"/>
          <p:cNvSpPr txBox="1">
            <a:spLocks noChangeArrowheads="1"/>
          </p:cNvSpPr>
          <p:nvPr/>
        </p:nvSpPr>
        <p:spPr bwMode="auto">
          <a:xfrm>
            <a:off x="214282" y="1285860"/>
            <a:ext cx="5457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НАЛОГОВЫХ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НЕНАЛОГОВЫХ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ДОХОДОВ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6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600076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3 573,6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3 790,8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1 431,3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5429" y="3500438"/>
            <a:ext cx="143500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240 878,2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251 357,3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300 648,2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37646" y="2534411"/>
            <a:ext cx="139974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116 547,9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94 822,1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2020г од – 101 560,7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58082" y="3929066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19 782,4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21 813,4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25 972,8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43834" y="5357826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6 531,7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5 992,4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9 167,5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3237" y="928670"/>
            <a:ext cx="1143008" cy="357189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Акцизы</a:t>
            </a:r>
            <a:endParaRPr lang="ru-RU" sz="1000" dirty="0">
              <a:solidFill>
                <a:schemeClr val="bg2">
                  <a:lumMod val="90000"/>
                </a:schemeClr>
              </a:solidFill>
              <a:cs typeface="Tahom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000892" y="4643446"/>
            <a:ext cx="1873250" cy="642942"/>
          </a:xfrm>
          <a:prstGeom prst="rect">
            <a:avLst/>
          </a:prstGeom>
          <a:solidFill>
            <a:srgbClr val="9999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  <a:endParaRPr lang="ru-RU" sz="1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72066" y="135729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6 446,8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6 672,3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5 704,5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80136" y="1390621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14 167,9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15 902,3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21 649,3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20"/>
          <p:cNvSpPr txBox="1">
            <a:spLocks noChangeArrowheads="1"/>
          </p:cNvSpPr>
          <p:nvPr/>
        </p:nvSpPr>
        <p:spPr bwMode="auto">
          <a:xfrm>
            <a:off x="3214678" y="2857496"/>
            <a:ext cx="93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8" name="Соединительная линия уступом 107"/>
          <p:cNvCxnSpPr/>
          <p:nvPr/>
        </p:nvCxnSpPr>
        <p:spPr>
          <a:xfrm rot="16200000" flipH="1">
            <a:off x="4758573" y="1599351"/>
            <a:ext cx="847000" cy="2200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/>
          <p:nvPr/>
        </p:nvCxnSpPr>
        <p:spPr>
          <a:xfrm rot="10800000" flipV="1">
            <a:off x="5508104" y="1268760"/>
            <a:ext cx="1656184" cy="9361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/>
          <p:nvPr/>
        </p:nvCxnSpPr>
        <p:spPr>
          <a:xfrm rot="10800000" flipV="1">
            <a:off x="6445544" y="2420887"/>
            <a:ext cx="502721" cy="37153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>
            <a:endCxn id="46" idx="1"/>
          </p:cNvCxnSpPr>
          <p:nvPr/>
        </p:nvCxnSpPr>
        <p:spPr>
          <a:xfrm flipV="1">
            <a:off x="6215073" y="3464719"/>
            <a:ext cx="714381" cy="1082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Shape 120"/>
          <p:cNvCxnSpPr>
            <a:stCxn id="87" idx="1"/>
          </p:cNvCxnSpPr>
          <p:nvPr/>
        </p:nvCxnSpPr>
        <p:spPr>
          <a:xfrm rot="10800000">
            <a:off x="6084168" y="4000505"/>
            <a:ext cx="916724" cy="964413"/>
          </a:xfrm>
          <a:prstGeom prst="bent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 flipH="1" flipV="1">
            <a:off x="5179223" y="4750603"/>
            <a:ext cx="1428760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>
            <a:off x="1619672" y="3356992"/>
            <a:ext cx="1356752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763688" y="18864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 rot="16200000" flipH="1">
            <a:off x="4391980" y="1592796"/>
            <a:ext cx="864096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357422" y="857232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1. Налог на доходы физических лиц</a:t>
            </a:r>
          </a:p>
          <a:p>
            <a:pPr algn="r"/>
            <a:r>
              <a:rPr lang="ru-RU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pic>
        <p:nvPicPr>
          <p:cNvPr id="2050" name="Picture 2" descr="http://upchnso.ru/upch/expert/nalogovyj-vych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56792"/>
            <a:ext cx="32498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vbg.ru/wp-content/uploads/2018/08/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4077072"/>
            <a:ext cx="3249891" cy="19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285852" y="214290"/>
            <a:ext cx="750099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Поступления по основным видам налогов за 2020 год</a:t>
            </a:r>
            <a:endParaRPr lang="ru-RU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909962842"/>
              </p:ext>
            </p:extLst>
          </p:nvPr>
        </p:nvGraphicFramePr>
        <p:xfrm>
          <a:off x="3500430" y="1268760"/>
          <a:ext cx="53920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8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68485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2. Акцизы по подакцизным товарам (продукции), производимым на территории РФ</a:t>
            </a:r>
          </a:p>
          <a:p>
            <a:pPr algn="r"/>
            <a:r>
              <a:rPr lang="ru-RU" sz="16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sz="16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238972922"/>
              </p:ext>
            </p:extLst>
          </p:nvPr>
        </p:nvGraphicFramePr>
        <p:xfrm>
          <a:off x="5508104" y="1142984"/>
          <a:ext cx="327873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http://evakuator-kgd.ru/wp-content/uploads/2018/01/evakuator-kaliningrad-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0344"/>
            <a:ext cx="3350176" cy="22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365091807"/>
              </p:ext>
            </p:extLst>
          </p:nvPr>
        </p:nvGraphicFramePr>
        <p:xfrm>
          <a:off x="285720" y="1268760"/>
          <a:ext cx="50063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81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643042" y="428604"/>
            <a:ext cx="714380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3. Доходы от использования имущества находящегося в государственной и муниципальной собственности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516239291"/>
              </p:ext>
            </p:extLst>
          </p:nvPr>
        </p:nvGraphicFramePr>
        <p:xfrm>
          <a:off x="285720" y="12687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 descr="https://s12.stc.all.kpcdn.net/share/i/12/10101631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214950"/>
            <a:ext cx="2250297" cy="1500198"/>
          </a:xfrm>
          <a:prstGeom prst="rect">
            <a:avLst/>
          </a:prstGeom>
          <a:noFill/>
        </p:spPr>
      </p:pic>
      <p:pic>
        <p:nvPicPr>
          <p:cNvPr id="2054" name="Picture 6" descr="https://latifundist.com/media/news/720-s/00/29/29924/landmarket-55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2250297" cy="1500198"/>
          </a:xfrm>
          <a:prstGeom prst="rect">
            <a:avLst/>
          </a:prstGeom>
          <a:noFill/>
        </p:spPr>
      </p:pic>
      <p:pic>
        <p:nvPicPr>
          <p:cNvPr id="2056" name="Picture 8" descr="http://vmr-mo.ru/upload/iblock/00b/auktsion7.png"/>
          <p:cNvPicPr>
            <a:picLocks noChangeAspect="1" noChangeArrowheads="1"/>
          </p:cNvPicPr>
          <p:nvPr/>
        </p:nvPicPr>
        <p:blipFill>
          <a:blip r:embed="rId6" cstate="print"/>
          <a:srcRect l="28125" t="49229" r="37187" b="24709"/>
          <a:stretch>
            <a:fillRect/>
          </a:stretch>
        </p:blipFill>
        <p:spPr bwMode="auto">
          <a:xfrm rot="16200000">
            <a:off x="4448447" y="4552685"/>
            <a:ext cx="2428860" cy="1181622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674170329"/>
              </p:ext>
            </p:extLst>
          </p:nvPr>
        </p:nvGraphicFramePr>
        <p:xfrm>
          <a:off x="4786314" y="1214422"/>
          <a:ext cx="421484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004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500034" y="1214422"/>
            <a:ext cx="82296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жители!</a:t>
            </a:r>
          </a:p>
          <a:p>
            <a:pPr algn="ctr">
              <a:buNone/>
            </a:pPr>
            <a:endParaRPr lang="ru-RU" sz="18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целях реализации принципа прозрачности, открытости бюджета и бюджетного процесса и информирования жителей о расходовании средств бюджета Усть-Абаканского района разработан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«Бюджет для граждан».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Данный информационный  ресурс познакомит вас с основными положениями отчета об исполнении бюджета муниципального образования Усть-Абаканский район за 2020 год.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в доступной форме знакомит вас с основными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характеристиками бюджета МО Усть-Абаканский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район,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достигнутыми целями и выполненными задачами, позволит Вам составить представление об источниках формирования доходов бюджета района, направлениях расходования бюджетных средств в 2020 году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«Бюджет для граждан» нацелен на получение обратной связи от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, которому интересны проблемы муниципального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образования.</a:t>
            </a: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1"/>
          <p:cNvSpPr>
            <a:spLocks noChangeArrowheads="1"/>
          </p:cNvSpPr>
          <p:nvPr/>
        </p:nvSpPr>
        <p:spPr bwMode="auto">
          <a:xfrm>
            <a:off x="785786" y="5929330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Egorova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42852"/>
            <a:ext cx="1571636" cy="180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2892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63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214414" y="428604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4. Платежи при пользовании природными ресурсами    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831946147"/>
              </p:ext>
            </p:extLst>
          </p:nvPr>
        </p:nvGraphicFramePr>
        <p:xfrm>
          <a:off x="142844" y="12858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4171978684"/>
              </p:ext>
            </p:extLst>
          </p:nvPr>
        </p:nvGraphicFramePr>
        <p:xfrm>
          <a:off x="6588224" y="1988840"/>
          <a:ext cx="165618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695221154"/>
              </p:ext>
            </p:extLst>
          </p:nvPr>
        </p:nvGraphicFramePr>
        <p:xfrm>
          <a:off x="5143504" y="785794"/>
          <a:ext cx="388843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http://kherson-news.info/wp-content/uploads/2018/01/31f2bd8b16a4c7feb767e032944e69dc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143380"/>
            <a:ext cx="3738540" cy="2560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3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xmlns="" val="1830812125"/>
              </p:ext>
            </p:extLst>
          </p:nvPr>
        </p:nvGraphicFramePr>
        <p:xfrm>
          <a:off x="107504" y="1249396"/>
          <a:ext cx="8928992" cy="54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"/>
          <p:cNvSpPr txBox="1"/>
          <p:nvPr/>
        </p:nvSpPr>
        <p:spPr bwMode="auto">
          <a:xfrm>
            <a:off x="1285852" y="1714488"/>
            <a:ext cx="669162" cy="3240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413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500042"/>
            <a:ext cx="60349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за 2018-2020 годы </a:t>
            </a:r>
          </a:p>
        </p:txBody>
      </p:sp>
      <p:sp>
        <p:nvSpPr>
          <p:cNvPr id="37" name="TextBox 1"/>
          <p:cNvSpPr txBox="1"/>
          <p:nvPr/>
        </p:nvSpPr>
        <p:spPr bwMode="auto">
          <a:xfrm>
            <a:off x="3000364" y="1571612"/>
            <a:ext cx="720080" cy="3617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406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sp>
        <p:nvSpPr>
          <p:cNvPr id="10" name="Стрелка вправо 9"/>
          <p:cNvSpPr/>
          <p:nvPr/>
        </p:nvSpPr>
        <p:spPr>
          <a:xfrm rot="19020981">
            <a:off x="3721241" y="1453331"/>
            <a:ext cx="1158983" cy="495469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/>
              <a:t>+</a:t>
            </a:r>
            <a:r>
              <a:rPr lang="ru-RU" sz="1400" b="1" i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i="1" dirty="0" smtClean="0"/>
              <a:t>66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26194">
            <a:off x="1951291" y="1661644"/>
            <a:ext cx="1182377" cy="585110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ysClr val="windowText" lastClr="000000"/>
                </a:solidFill>
              </a:rPr>
              <a:t>- </a:t>
            </a:r>
            <a:r>
              <a:rPr lang="ru-RU" sz="1800" b="1" i="1" dirty="0">
                <a:solidFill>
                  <a:sysClr val="windowText" lastClr="000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57166"/>
            <a:ext cx="681357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безвозмездных поступлений от других бюджетов бюджетной системы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555925183"/>
              </p:ext>
            </p:extLst>
          </p:nvPr>
        </p:nvGraphicFramePr>
        <p:xfrm>
          <a:off x="0" y="1196752"/>
          <a:ext cx="4608512" cy="285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832890174"/>
              </p:ext>
            </p:extLst>
          </p:nvPr>
        </p:nvGraphicFramePr>
        <p:xfrm>
          <a:off x="5004048" y="1268760"/>
          <a:ext cx="3886722" cy="288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1831306"/>
              </p:ext>
            </p:extLst>
          </p:nvPr>
        </p:nvGraphicFramePr>
        <p:xfrm>
          <a:off x="2771800" y="3789040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428728" y="285728"/>
            <a:ext cx="4727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6" name="Объект 1"/>
          <p:cNvGraphicFramePr/>
          <p:nvPr>
            <p:extLst>
              <p:ext uri="{D42A27DB-BD31-4B8C-83A1-F6EECF244321}">
                <p14:modId xmlns:p14="http://schemas.microsoft.com/office/powerpoint/2010/main" xmlns="" val="3668664768"/>
              </p:ext>
            </p:extLst>
          </p:nvPr>
        </p:nvGraphicFramePr>
        <p:xfrm>
          <a:off x="0" y="1142960"/>
          <a:ext cx="471601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0" name="Объект 1"/>
          <p:cNvGraphicFramePr/>
          <p:nvPr>
            <p:extLst>
              <p:ext uri="{D42A27DB-BD31-4B8C-83A1-F6EECF244321}">
                <p14:modId xmlns:p14="http://schemas.microsoft.com/office/powerpoint/2010/main" xmlns="" val="3668664768"/>
              </p:ext>
            </p:extLst>
          </p:nvPr>
        </p:nvGraphicFramePr>
        <p:xfrm>
          <a:off x="4572000" y="908720"/>
          <a:ext cx="4464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580112" y="1124744"/>
          <a:ext cx="1000164" cy="4907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016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2020 год (тыс. руб.)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71438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285852" y="285728"/>
            <a:ext cx="7858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786050" y="642918"/>
            <a:ext cx="4286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по функциональной  классификации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780051"/>
              </p:ext>
            </p:extLst>
          </p:nvPr>
        </p:nvGraphicFramePr>
        <p:xfrm>
          <a:off x="142845" y="1021020"/>
          <a:ext cx="8749636" cy="536030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16546"/>
                <a:gridCol w="1138164"/>
                <a:gridCol w="1138164"/>
                <a:gridCol w="1209299"/>
                <a:gridCol w="1138164"/>
                <a:gridCol w="1209299"/>
              </a:tblGrid>
              <a:tr h="434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 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плану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79 756,9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73 926,7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92,7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2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правоохранительная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629,7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614,7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97,6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8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35 362,7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31 089,4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87,9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хозяйство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639,4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27 804,1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97,1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1 286 909,2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75,6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1 189 826,4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75,2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92,5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искусство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кинематография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81 801,6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78 649,6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96,1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73 627,4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68 290,4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92,8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4 125,6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2 283,6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55,4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7 408,4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7 173,9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96,8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9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государствен-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ного и муниципального долга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103 468,0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103 468,0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5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1 701 748,9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1 583 126,9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93,0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</a:tbl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4212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age.issuu.com/120718084615-847c72b4e205444d898cc1349615e613/jpg/page_1.jpg"/>
          <p:cNvPicPr/>
          <p:nvPr/>
        </p:nvPicPr>
        <p:blipFill>
          <a:blip r:embed="rId4" cstate="print"/>
          <a:srcRect l="14590" t="29280" r="31797" b="29777"/>
          <a:stretch>
            <a:fillRect/>
          </a:stretch>
        </p:blipFill>
        <p:spPr bwMode="auto">
          <a:xfrm>
            <a:off x="2428860" y="1857364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35743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857496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286124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643314"/>
            <a:ext cx="440945" cy="4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000504"/>
            <a:ext cx="428628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2428860" y="4372734"/>
            <a:ext cx="433391" cy="342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" name="Рисунок 75" descr="sz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4714884"/>
            <a:ext cx="428628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2" cstate="print"/>
          <a:srcRect l="14406" r="18102"/>
          <a:stretch>
            <a:fillRect/>
          </a:stretch>
        </p:blipFill>
        <p:spPr bwMode="auto">
          <a:xfrm>
            <a:off x="2428860" y="5072074"/>
            <a:ext cx="4615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2428860" y="550070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5857892"/>
            <a:ext cx="358422" cy="3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2020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856830" y="3715147"/>
            <a:ext cx="4786346" cy="213526"/>
            <a:chOff x="-1789894" y="2071677"/>
            <a:chExt cx="9006688" cy="21431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789894" y="2071677"/>
              <a:ext cx="9005100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21863" y="2178043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07194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00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</a:t>
            </a:r>
            <a:r>
              <a:rPr lang="ru-RU" sz="1050" b="1" dirty="0" smtClean="0">
                <a:solidFill>
                  <a:srgbClr val="002060"/>
                </a:solidFill>
              </a:rPr>
              <a:t>исполнительных</a:t>
            </a:r>
            <a:r>
              <a:rPr lang="ru-RU" sz="1200" b="1" dirty="0" smtClean="0">
                <a:solidFill>
                  <a:srgbClr val="002060"/>
                </a:solidFill>
              </a:rPr>
              <a:t>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857628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428992" y="4786322"/>
            <a:ext cx="3571900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8992" y="5429264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00768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050639"/>
              </p:ext>
            </p:extLst>
          </p:nvPr>
        </p:nvGraphicFramePr>
        <p:xfrm>
          <a:off x="7072330" y="1428736"/>
          <a:ext cx="192882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03717"/>
                <a:gridCol w="102510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2 130,1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0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712417"/>
              </p:ext>
            </p:extLst>
          </p:nvPr>
        </p:nvGraphicFramePr>
        <p:xfrm>
          <a:off x="7072327" y="3286124"/>
          <a:ext cx="192882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64414"/>
                <a:gridCol w="96441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27 914,0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24 975,8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4007192"/>
              </p:ext>
            </p:extLst>
          </p:nvPr>
        </p:nvGraphicFramePr>
        <p:xfrm>
          <a:off x="7072330" y="4286256"/>
          <a:ext cx="1857390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5"/>
                <a:gridCol w="92869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12 624,4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12 099,7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447493"/>
              </p:ext>
            </p:extLst>
          </p:nvPr>
        </p:nvGraphicFramePr>
        <p:xfrm>
          <a:off x="7072330" y="5000636"/>
          <a:ext cx="1857392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6"/>
                <a:gridCol w="92869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9722051"/>
              </p:ext>
            </p:extLst>
          </p:nvPr>
        </p:nvGraphicFramePr>
        <p:xfrm>
          <a:off x="7072330" y="5500702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933416"/>
              </p:ext>
            </p:extLst>
          </p:nvPr>
        </p:nvGraphicFramePr>
        <p:xfrm>
          <a:off x="7143768" y="6072206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29 349,2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27 631,9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6911369"/>
              </p:ext>
            </p:extLst>
          </p:nvPr>
        </p:nvGraphicFramePr>
        <p:xfrm>
          <a:off x="7000891" y="2357429"/>
          <a:ext cx="2005086" cy="29087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96315"/>
                <a:gridCol w="1008771"/>
              </a:tblGrid>
              <a:tr h="29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4 474,2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8072462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Усть-Абаканский район за 2020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43240" y="607220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856284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64291" y="1964942"/>
            <a:ext cx="715226" cy="214317"/>
            <a:chOff x="5736496" y="2070882"/>
            <a:chExt cx="1345873" cy="21511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5736593" y="2070882"/>
              <a:ext cx="1345776" cy="79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74415" y="2178042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000240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500174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07194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2" y="4358114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364331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5" y="450057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5" y="507207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286256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485776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5500702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4572008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855854"/>
              </p:ext>
            </p:extLst>
          </p:nvPr>
        </p:nvGraphicFramePr>
        <p:xfrm>
          <a:off x="7081150" y="1500174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511192"/>
              </p:ext>
            </p:extLst>
          </p:nvPr>
        </p:nvGraphicFramePr>
        <p:xfrm>
          <a:off x="7081150" y="2214554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2358261"/>
              </p:ext>
            </p:extLst>
          </p:nvPr>
        </p:nvGraphicFramePr>
        <p:xfrm>
          <a:off x="7081151" y="328612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8 031,8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7 838,1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8924267"/>
              </p:ext>
            </p:extLst>
          </p:nvPr>
        </p:nvGraphicFramePr>
        <p:xfrm>
          <a:off x="7081151" y="378619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3 596,9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5279655"/>
              </p:ext>
            </p:extLst>
          </p:nvPr>
        </p:nvGraphicFramePr>
        <p:xfrm>
          <a:off x="7081151" y="4429132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4597591"/>
              </p:ext>
            </p:extLst>
          </p:nvPr>
        </p:nvGraphicFramePr>
        <p:xfrm>
          <a:off x="7081151" y="507207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17 649,4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664685"/>
              </p:ext>
            </p:extLst>
          </p:nvPr>
        </p:nvGraphicFramePr>
        <p:xfrm>
          <a:off x="7081151" y="578645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2 085,0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2 005,0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00504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92" y="785794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143900" y="1142984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2020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141277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871" y="1636781"/>
            <a:ext cx="704119" cy="288032"/>
            <a:chOff x="4797087" y="2066909"/>
            <a:chExt cx="2419707" cy="21908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4687546" y="2176451"/>
              <a:ext cx="219084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03848" y="170080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447764" y="4545124"/>
            <a:ext cx="2880320" cy="2160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238420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3995936" y="356845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03848" y="465313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79912" y="422108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06896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95936" y="443711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95936" y="52292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587727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79912" y="551723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79912" y="609329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9915688"/>
              </p:ext>
            </p:extLst>
          </p:nvPr>
        </p:nvGraphicFramePr>
        <p:xfrm>
          <a:off x="7081150" y="135729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1 917,4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1 917,4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671155"/>
              </p:ext>
            </p:extLst>
          </p:nvPr>
        </p:nvGraphicFramePr>
        <p:xfrm>
          <a:off x="7081150" y="192880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17 131,3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16 430,7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2999444"/>
              </p:ext>
            </p:extLst>
          </p:nvPr>
        </p:nvGraphicFramePr>
        <p:xfrm>
          <a:off x="7020272" y="537321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4 278,6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4 210,7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9115364"/>
              </p:ext>
            </p:extLst>
          </p:nvPr>
        </p:nvGraphicFramePr>
        <p:xfrm>
          <a:off x="7020272" y="602128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35 504,2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34 383,1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0207448"/>
              </p:ext>
            </p:extLst>
          </p:nvPr>
        </p:nvGraphicFramePr>
        <p:xfrm>
          <a:off x="7011452" y="3018612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270 387,1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266 189,6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731031"/>
              </p:ext>
            </p:extLst>
          </p:nvPr>
        </p:nvGraphicFramePr>
        <p:xfrm>
          <a:off x="7020272" y="3573016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2925"/>
                <a:gridCol w="93446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910 495,3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819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588,2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436602"/>
              </p:ext>
            </p:extLst>
          </p:nvPr>
        </p:nvGraphicFramePr>
        <p:xfrm>
          <a:off x="7020272" y="465313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742" y="1269900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8072462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995936" y="400506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3779912" y="4797152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436602"/>
              </p:ext>
            </p:extLst>
          </p:nvPr>
        </p:nvGraphicFramePr>
        <p:xfrm>
          <a:off x="7020272" y="407707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115,6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65 326,3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2020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14338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11860" y="3969060"/>
            <a:ext cx="1224136" cy="288032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400814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357694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4670488"/>
              </p:ext>
            </p:extLst>
          </p:nvPr>
        </p:nvGraphicFramePr>
        <p:xfrm>
          <a:off x="7072330" y="1357298"/>
          <a:ext cx="17859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7428"/>
                <a:gridCol w="89852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61 014,1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58 366,4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669197"/>
              </p:ext>
            </p:extLst>
          </p:nvPr>
        </p:nvGraphicFramePr>
        <p:xfrm>
          <a:off x="7081150" y="214311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20 787,5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20 283,2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9917646"/>
              </p:ext>
            </p:extLst>
          </p:nvPr>
        </p:nvGraphicFramePr>
        <p:xfrm>
          <a:off x="7081150" y="335756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4 876,5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4 837,9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905360"/>
              </p:ext>
            </p:extLst>
          </p:nvPr>
        </p:nvGraphicFramePr>
        <p:xfrm>
          <a:off x="7081150" y="4000504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6 364,9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6 127,8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1057934"/>
              </p:ext>
            </p:extLst>
          </p:nvPr>
        </p:nvGraphicFramePr>
        <p:xfrm>
          <a:off x="7081150" y="464344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57 324,6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929454" y="714356"/>
          <a:ext cx="2071702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32"/>
                <a:gridCol w="107157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2152433"/>
              </p:ext>
            </p:extLst>
          </p:nvPr>
        </p:nvGraphicFramePr>
        <p:xfrm>
          <a:off x="7081150" y="242886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7 408,4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7 173,9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13109"/>
              </p:ext>
            </p:extLst>
          </p:nvPr>
        </p:nvGraphicFramePr>
        <p:xfrm>
          <a:off x="7081150" y="150017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4 125,6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2 293,6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798921"/>
              </p:ext>
            </p:extLst>
          </p:nvPr>
        </p:nvGraphicFramePr>
        <p:xfrm>
          <a:off x="7081150" y="357187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7845348"/>
              </p:ext>
            </p:extLst>
          </p:nvPr>
        </p:nvGraphicFramePr>
        <p:xfrm>
          <a:off x="7081150" y="485776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100 586,0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100 586,0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8809731"/>
              </p:ext>
            </p:extLst>
          </p:nvPr>
        </p:nvGraphicFramePr>
        <p:xfrm>
          <a:off x="7081150" y="585789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2 882,0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2 882,0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7143768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1 701 748,9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72462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1 583 136,9</a:t>
            </a:r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2020 год</a:t>
            </a: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Отчет для граждан - это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285720" y="1357298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s://www.nalog.ru/cdn/image/678569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4288960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000372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(отчетный финансовый год). 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" name="Рисунок 1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85918" y="500042"/>
            <a:ext cx="70009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Усть-Абаканского района в 2020 году</a:t>
            </a:r>
          </a:p>
        </p:txBody>
      </p:sp>
      <p:graphicFrame>
        <p:nvGraphicFramePr>
          <p:cNvPr id="2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7722249"/>
              </p:ext>
            </p:extLst>
          </p:nvPr>
        </p:nvGraphicFramePr>
        <p:xfrm>
          <a:off x="214282" y="1357298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Группа 23"/>
          <p:cNvGrpSpPr/>
          <p:nvPr/>
        </p:nvGrpSpPr>
        <p:grpSpPr>
          <a:xfrm>
            <a:off x="6143636" y="1285860"/>
            <a:ext cx="2714646" cy="785818"/>
            <a:chOff x="781856" y="395203"/>
            <a:chExt cx="2414421" cy="135665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1856" y="395203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781857" y="408122"/>
              <a:ext cx="2414420" cy="1102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1 583 126,9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572000" y="5072074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Муниципальные программы – инструмент для достижения целей путем реализации задач и отдельных мероприятий</a:t>
            </a:r>
            <a:endParaRPr lang="ru-RU" b="1" dirty="0">
              <a:solidFill>
                <a:srgbClr val="663300"/>
              </a:solidFill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571968" y="1196752"/>
          <a:ext cx="457203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940152" y="3501008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96,7 %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5076056" y="2564904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3,3 %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2792808"/>
              </p:ext>
            </p:extLst>
          </p:nvPr>
        </p:nvGraphicFramePr>
        <p:xfrm>
          <a:off x="857224" y="1000108"/>
          <a:ext cx="7858180" cy="52083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2020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7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агропромышленного комплекса Усть-Абаканского района и социальной сферы на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селе»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13 669,6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13 474,9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программа«Развитие субъектов малого и среднего предпринимательства в Усть-Абаканском районе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378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 образования  в 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1 273 440,8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1 177 236,6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44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Усть-Абаканского района от чрезвычайных ситуаций, обеспечение пожарной безопасности и безопасности людей на водных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объектах»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3 761,0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3 490,9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79 946,4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76 795,6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физической культуры и спорта в Усть-Абаканском районе 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6 295,9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4 450,4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07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79 510,3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73 307,1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муниципального имущества в Усть-Абаканском 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незаконному обороту наркотиков, снижение масштабов наркотизации   населения в Усть-Абаканском районе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142852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7812360" y="69269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Picture 2" descr="http://tomsk-novosti.ru/wp-content/uploads/2014/10/Hozyajstv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682995" cy="521274"/>
          </a:xfrm>
          <a:prstGeom prst="rect">
            <a:avLst/>
          </a:prstGeom>
          <a:noFill/>
        </p:spPr>
      </p:pic>
      <p:pic>
        <p:nvPicPr>
          <p:cNvPr id="10" name="Picture 2" descr="http://liman.astrobl.ru/sites/default/files/support_busin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16832"/>
            <a:ext cx="662733" cy="441822"/>
          </a:xfrm>
          <a:prstGeom prst="rect">
            <a:avLst/>
          </a:prstGeom>
          <a:noFill/>
        </p:spPr>
      </p:pic>
      <p:pic>
        <p:nvPicPr>
          <p:cNvPr id="24578" name="Picture 2" descr="http://kamensk.donland.ru/Data/Sites/22/media/jpg/%D1%8D%D0%BA%D0%BE%D0%BD%D0%BE%D0%BC%D0%B8%D0%BA%D0%B0/2018/%D1%80%D0%B0%D0%B7%D0%B2%D0%B8%D1%82%D0%B8%D0%B5%D0%BE%D0%B1%D1%80%D0%B0%D0%B7%D0%BE%D0%B2%D0%B0%D0%BD%D0%B8%D1%8F/kollaj_51200.jpg.1000x297x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2844" y="2500306"/>
            <a:ext cx="592352" cy="428628"/>
          </a:xfrm>
          <a:prstGeom prst="rect">
            <a:avLst/>
          </a:prstGeom>
          <a:noFill/>
        </p:spPr>
      </p:pic>
      <p:pic>
        <p:nvPicPr>
          <p:cNvPr id="15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00372"/>
            <a:ext cx="642942" cy="428628"/>
          </a:xfrm>
          <a:prstGeom prst="rect">
            <a:avLst/>
          </a:prstGeom>
          <a:noFill/>
        </p:spPr>
      </p:pic>
      <p:pic>
        <p:nvPicPr>
          <p:cNvPr id="16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500438"/>
            <a:ext cx="66850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iasskiy.ru/wp-content/uploads/2016/04/sport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71942"/>
            <a:ext cx="571504" cy="443481"/>
          </a:xfrm>
          <a:prstGeom prst="rect">
            <a:avLst/>
          </a:prstGeom>
          <a:noFill/>
        </p:spPr>
      </p:pic>
      <p:pic>
        <p:nvPicPr>
          <p:cNvPr id="20" name="Picture 2" descr="https://im2-tub-ru.yandex.net/i?id=f7170fb97693802088fb9061ecfb87d9&amp;n=33&amp;h=215&amp;w=3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157192"/>
            <a:ext cx="644049" cy="428628"/>
          </a:xfrm>
          <a:prstGeom prst="rect">
            <a:avLst/>
          </a:prstGeom>
          <a:noFill/>
        </p:spPr>
      </p:pic>
      <p:pic>
        <p:nvPicPr>
          <p:cNvPr id="21" name="Picture 4" descr="http://ullica.ru/wp-content/uploads/2015/08/fotoanons1253f575615a6f4330abd1328a77fc5796bf461726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79512" y="5733256"/>
            <a:ext cx="643276" cy="428627"/>
          </a:xfrm>
          <a:prstGeom prst="rect">
            <a:avLst/>
          </a:prstGeom>
          <a:noFill/>
        </p:spPr>
      </p:pic>
      <p:pic>
        <p:nvPicPr>
          <p:cNvPr id="22" name="Picture 6" descr="http://www.ipatovo.org/images/fin_progr_0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509120"/>
            <a:ext cx="895785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5754340"/>
              </p:ext>
            </p:extLst>
          </p:nvPr>
        </p:nvGraphicFramePr>
        <p:xfrm>
          <a:off x="857224" y="1357298"/>
          <a:ext cx="7858180" cy="375362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8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</a:p>
                    <a:p>
                      <a:pPr algn="l" fontAlgn="b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1 446,2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1 439,4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района«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21 645,8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17 649,4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"Повышение эффективности управления муниципальными финансами Усть-Абаканского района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124 167,1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122 923,9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1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3 254,3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3 254,3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«Комплексная программа  модернизации и реформирования жилищно-коммунального хозяйства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21 323,0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20 487,7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торговли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1 645 851,3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1 531 401,9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357166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7786710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00066" cy="39734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616448" cy="443012"/>
          </a:xfrm>
          <a:prstGeom prst="rect">
            <a:avLst/>
          </a:prstGeom>
          <a:noFill/>
        </p:spPr>
      </p:pic>
      <p:pic>
        <p:nvPicPr>
          <p:cNvPr id="15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532754" cy="354558"/>
          </a:xfrm>
          <a:prstGeom prst="rect">
            <a:avLst/>
          </a:prstGeom>
          <a:noFill/>
        </p:spPr>
      </p:pic>
      <p:pic>
        <p:nvPicPr>
          <p:cNvPr id="17" name="Picture 2" descr="http://misanec.ru/wp-content/uploads/2015/08/zhkh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1048"/>
            <a:ext cx="571504" cy="500061"/>
          </a:xfrm>
          <a:prstGeom prst="rect">
            <a:avLst/>
          </a:prstGeom>
          <a:noFill/>
        </p:spPr>
      </p:pic>
      <p:pic>
        <p:nvPicPr>
          <p:cNvPr id="19" name="Рисунок 18" descr="http://www.orel-adm.ru/images/stories/torg.jpg"/>
          <p:cNvPicPr/>
          <p:nvPr/>
        </p:nvPicPr>
        <p:blipFill>
          <a:blip r:embed="rId7" cstate="print"/>
          <a:srcRect l="35275" t="27130" r="33939" b="28924"/>
          <a:stretch>
            <a:fillRect/>
          </a:stretch>
        </p:blipFill>
        <p:spPr bwMode="auto">
          <a:xfrm>
            <a:off x="179512" y="4437112"/>
            <a:ext cx="5720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ppliftonews.ru/img/collection/b/96@2x.jpg?13921452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780928"/>
            <a:ext cx="642942" cy="482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642918"/>
            <a:ext cx="7000924" cy="9221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"Развитие  образования  в  Усть-Абаканском районе» – 1 177 236,6 тыс.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503950" y="2068686"/>
            <a:ext cx="281355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70" y="1928802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71670" y="1928802"/>
            <a:ext cx="5572164" cy="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7620" y="2143116"/>
            <a:ext cx="1872208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 детей, выявления и поддержки одаренных детей и молодежи»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2214554"/>
            <a:ext cx="1925902" cy="7386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граждан»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14876" y="192880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2976" y="2143116"/>
            <a:ext cx="1714512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дошкольного,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1 209 322,6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86182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63 915,2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3071810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201,2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" descr=" дополнит обр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572008"/>
            <a:ext cx="1507213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2" descr="воспита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1643074" cy="130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1714512" cy="128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4" descr="шко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586521"/>
            <a:ext cx="1546592" cy="127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26626" name="Picture 2" descr="http://drabiv-rda.gov.ua/upload/image_for_news/big/bl1422403472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572008"/>
            <a:ext cx="1285884" cy="122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rabuny.edu.minskregion.by/gallery/123/9286_html_m25b1f24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5072074"/>
            <a:ext cx="1539419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образование за 2018-2020 годы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499961174"/>
              </p:ext>
            </p:extLst>
          </p:nvPr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589240"/>
            <a:ext cx="9252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образование               Общее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        Прочие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643578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5643578"/>
            <a:ext cx="144016" cy="144016"/>
          </a:xfrm>
          <a:prstGeom prst="rect">
            <a:avLst/>
          </a:prstGeom>
          <a:solidFill>
            <a:srgbClr val="19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6143644"/>
            <a:ext cx="144016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6072206"/>
            <a:ext cx="144016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71472" y="1928802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5857892"/>
            <a:ext cx="144016" cy="14401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1128089435"/>
              </p:ext>
            </p:extLst>
          </p:nvPr>
        </p:nvGraphicFramePr>
        <p:xfrm>
          <a:off x="285720" y="1785926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4"/>
          <p:cNvGraphicFramePr>
            <a:graphicFrameLocks/>
          </p:cNvGraphicFramePr>
          <p:nvPr/>
        </p:nvGraphicFramePr>
        <p:xfrm>
          <a:off x="214282" y="2500306"/>
          <a:ext cx="412750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5"/>
          <p:cNvGraphicFramePr>
            <a:graphicFrameLocks/>
          </p:cNvGraphicFramePr>
          <p:nvPr/>
        </p:nvGraphicFramePr>
        <p:xfrm>
          <a:off x="5000628" y="3214686"/>
          <a:ext cx="3892547" cy="323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8596" y="1785926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Численность воспитанников в дошкольных образовательных учреждениях района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572000" y="235743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Расходы местного бюджета на обеспечение общедоступного и бесплатного дошкольного образования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143868" y="3214686"/>
            <a:ext cx="100013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85852" y="285728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r>
              <a:rPr lang="ru-RU" sz="1400" dirty="0" smtClean="0">
                <a:latin typeface="+mj-lt"/>
              </a:rPr>
              <a:t>Сеть </a:t>
            </a:r>
            <a:r>
              <a:rPr lang="ru-RU" sz="1400" dirty="0">
                <a:latin typeface="+mj-lt"/>
              </a:rPr>
              <a:t>образовательных учреждений, реализующих в районе программу дошкольного образования, в настоящее время включает </a:t>
            </a:r>
            <a:r>
              <a:rPr lang="ru-RU" sz="1400" dirty="0" smtClean="0">
                <a:latin typeface="+mj-lt"/>
              </a:rPr>
              <a:t>9 </a:t>
            </a:r>
            <a:r>
              <a:rPr lang="ru-RU" sz="1400" dirty="0">
                <a:latin typeface="+mj-lt"/>
              </a:rPr>
              <a:t>учреждений.</a:t>
            </a:r>
          </a:p>
        </p:txBody>
      </p:sp>
      <p:pic>
        <p:nvPicPr>
          <p:cNvPr id="3078" name="Picture 6" descr="http://googlik.info/doshkolniki/detskij_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254912" cy="217149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85852" y="285728"/>
            <a:ext cx="4071966" cy="410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57203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71480"/>
            <a:ext cx="782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развитие дошкольного образования направлено – 266 189,6 тыс. руб.,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том числе: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s.061.ua/section/newsInternalIcon/upload/images/news/icon/000/006/093/rem_det_159b92223422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912836" cy="1500198"/>
          </a:xfrm>
          <a:prstGeom prst="rect">
            <a:avLst/>
          </a:prstGeom>
          <a:noFill/>
        </p:spPr>
      </p:pic>
      <p:pic>
        <p:nvPicPr>
          <p:cNvPr id="19462" name="Picture 6" descr="http://kids.cooperation.ru/upload/medialibrary/6d6/6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86058"/>
            <a:ext cx="2928958" cy="185738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491882"/>
              </p:ext>
            </p:extLst>
          </p:nvPr>
        </p:nvGraphicFramePr>
        <p:xfrm>
          <a:off x="107504" y="1268760"/>
          <a:ext cx="5760640" cy="5328592"/>
        </p:xfrm>
        <a:graphic>
          <a:graphicData uri="http://schemas.openxmlformats.org/drawingml/2006/table">
            <a:tbl>
              <a:tblPr/>
              <a:tblGrid>
                <a:gridCol w="4862878"/>
                <a:gridCol w="897762"/>
              </a:tblGrid>
              <a:tr h="1023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дополнительных мест для детей в возрасте от 1,5 до 3 лет </a:t>
                      </a:r>
                      <a:r>
                        <a:rPr lang="ru-RU" sz="115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образовательных организациях, осуществляющих образовательную деятельность по образовательным программам дошкольного образования в рамках Национального</a:t>
                      </a:r>
                      <a:r>
                        <a:rPr lang="ru-RU" sz="115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проекта «Содействие занятости женщин - создание условий дошкольного образования для детей в возрасте до трех лет»  </a:t>
                      </a:r>
                      <a:r>
                        <a:rPr lang="ru-RU" sz="115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(Строительство д/с в с. Калинино)</a:t>
                      </a:r>
                      <a:endParaRPr lang="ru-RU" sz="115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116 207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743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1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муниципальных дошкольных учреждениях </a:t>
                      </a:r>
                      <a:endParaRPr lang="ru-RU" sz="115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(Капитальный ремонт ограждения, теплового узла учета , теневого навесов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Родничок;                                                                                                                                      </a:t>
                      </a:r>
                      <a:endParaRPr lang="ru-RU" sz="1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82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</a:t>
                      </a:r>
                      <a:r>
                        <a:rPr lang="ru-RU" sz="11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развитию дошкольного образования 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1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 по охране труда; обучение по пожарной безопасности ; установка противопожарных дверей, люков;  Приобретение мебели в группы; ремонт освещения, электрооборудования; испытание пожарных кранов и лестниц, огражден.кровли;  проверка качества огнезащитной обработки дерев.конструкций; санитарная безопасность: приобретение оборудования и инвентаря для медицинских кабинетов; ремонт отопления; Приобретение огнетушителей, против. знаков, аварийных светильников; огнезащит. обработка кровли; ремонт кровли гаража;  санитарная безопасность: приобретение оборудования и инвентаря для пищеблоков Приобретение металлоискателей;  Антитеррористическая безопасность: установка, дооборудование систем видеонаблюдения; разработка ПСД на ремонт , установка  АУПС; ремонт канализации; ремонт асфальтового покрытия возле </a:t>
                      </a:r>
                      <a:r>
                        <a:rPr lang="ru-RU" sz="11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1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/с;  ремонт ограждения; Приобретение пособий для кабинета</a:t>
                      </a:r>
                      <a:r>
                        <a:rPr lang="ru-RU" sz="115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логопеда; проверка сметной стоимости на замену окон, замена окон; ремонт помещений )</a:t>
                      </a:r>
                      <a:endParaRPr lang="ru-RU" sz="115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6 179,2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546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  <a:endParaRPr lang="ru-RU" sz="115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143 403,4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http://itd1.mycdn.me/image?id=861478383483&amp;t=20&amp;plc=WEB&amp;tkn=*WeSCrg2Czozki4dLL434PlFaq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2952328" cy="196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321471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развитие начального общего, основного общего и среднего образования направлено 819 588,2 тыс. руб., в том числе: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815861"/>
              </p:ext>
            </p:extLst>
          </p:nvPr>
        </p:nvGraphicFramePr>
        <p:xfrm>
          <a:off x="179512" y="1124744"/>
          <a:ext cx="6048672" cy="5687414"/>
        </p:xfrm>
        <a:graphic>
          <a:graphicData uri="http://schemas.openxmlformats.org/drawingml/2006/table">
            <a:tbl>
              <a:tblPr/>
              <a:tblGrid>
                <a:gridCol w="5270521"/>
                <a:gridCol w="778151"/>
              </a:tblGrid>
              <a:tr h="585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новых мест в общеобразовательных организациях в рамках национального</a:t>
                      </a:r>
                      <a:r>
                        <a:rPr lang="ru-RU" sz="115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проекта </a:t>
                      </a: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(Строительство школы в д. Чапаево )</a:t>
                      </a:r>
                      <a:endParaRPr lang="ru-RU" sz="115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185 939,4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79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15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 по охране труда; Ремонт освещения, электрооборудования; Санитарная безопасность: приобретение оборудования и инвентаря для пищеблоков; Ремонт помещений; Установка противопожарных дверей,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люков;Огнезащитная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обработка кровли; Приобретение мебели в столовую; Приобретение спец.одежды; Монтаж вентиляции ; Ремонт канализации; Проверка качества огнезащитной обработки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дерев.конструкций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  Ремонт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спорт.зала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Ремонт крыльца; Установка пандуса; Ремонт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асфальт.покрытия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Установка КТС ; Ремонт, установка АУПС;   Приобретение металлоискателей; Антитеррористическая безопасность: установка, дооборудование систем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видеонаблюдения;Определение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кат. помещения по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взрыво-пожарн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.; Испытание пожарных кранов и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лестниц,огражд.кровли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Проведение конкурса "Учитель года" ; Конкурсы по ИКТ 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18 510,0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34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 </a:t>
                      </a:r>
                      <a:endParaRPr lang="ru-RU" sz="115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3 660,4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8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общеобразовательных учреждений), выплата вознаграждения за классное руководство 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585 665,9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36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зданий общеобразовательных организаций в целях соблюдения требований к воздушно-тепловому режиму, водоснабжению и канализации 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3 108,0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6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кабинетов и приобретение оборудования для образовательных учреждений в рамках </a:t>
                      </a:r>
                      <a:r>
                        <a:rPr lang="ru-RU" sz="115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«Цифровая образовательная среда</a:t>
                      </a:r>
                      <a:r>
                        <a:rPr lang="ru-RU" sz="115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15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5 575,2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8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предоставлению школьного питания,</a:t>
                      </a: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т.ч. предоставление бесплатного горячего питания обучающихся, получающих начальное общее образование в  муниципальных образовательных организациях</a:t>
                      </a:r>
                      <a:endParaRPr lang="ru-RU" sz="115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17 129,3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http://oldgazeta19.ru/files/news/f8/fa/sh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24743"/>
            <a:ext cx="2520280" cy="1630769"/>
          </a:xfrm>
          <a:prstGeom prst="rect">
            <a:avLst/>
          </a:prstGeom>
          <a:noFill/>
        </p:spPr>
      </p:pic>
      <p:pic>
        <p:nvPicPr>
          <p:cNvPr id="17" name="Picture 4" descr="http://vestikavkaza.ru/upload/2016-08-22/21651250237ff2baee14e80fe04536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24944"/>
            <a:ext cx="2525819" cy="1728192"/>
          </a:xfrm>
          <a:prstGeom prst="rect">
            <a:avLst/>
          </a:prstGeom>
          <a:noFill/>
        </p:spPr>
      </p:pic>
      <p:pic>
        <p:nvPicPr>
          <p:cNvPr id="10" name="Picture 2" descr="http://www.bala-kkk.kz/sites/default/files/upload/images/541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869160"/>
            <a:ext cx="2567728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43001" y="142875"/>
            <a:ext cx="45005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дополнительного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осуществляют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муниципальных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учреждения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4" name="Диаграмма 4"/>
          <p:cNvGraphicFramePr>
            <a:graphicFrameLocks/>
          </p:cNvGraphicFramePr>
          <p:nvPr/>
        </p:nvGraphicFramePr>
        <p:xfrm>
          <a:off x="500034" y="328612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5"/>
          <p:cNvGraphicFramePr>
            <a:graphicFrameLocks/>
          </p:cNvGraphicFramePr>
          <p:nvPr/>
        </p:nvGraphicFramePr>
        <p:xfrm>
          <a:off x="4714876" y="3357562"/>
          <a:ext cx="3606795" cy="28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143900" y="2928934"/>
            <a:ext cx="10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4282" y="2857496"/>
            <a:ext cx="3786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Численность </a:t>
            </a:r>
            <a:r>
              <a:rPr lang="ru-RU" sz="1200" b="1" dirty="0" smtClean="0">
                <a:latin typeface="+mj-lt"/>
              </a:rPr>
              <a:t>обучающихся</a:t>
            </a:r>
            <a:endParaRPr lang="ru-RU" sz="1200" b="1" dirty="0">
              <a:latin typeface="+mj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86248" y="2857496"/>
            <a:ext cx="428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Расходы местного бюджета на обеспечение </a:t>
            </a:r>
            <a:r>
              <a:rPr lang="ru-RU" sz="1200" b="1" dirty="0" smtClean="0">
                <a:latin typeface="+mj-lt"/>
              </a:rPr>
              <a:t>дополнительного образования</a:t>
            </a:r>
            <a:endParaRPr lang="ru-RU" sz="1200" b="1" dirty="0">
              <a:latin typeface="+mj-lt"/>
            </a:endParaRPr>
          </a:p>
        </p:txBody>
      </p:sp>
      <p:pic>
        <p:nvPicPr>
          <p:cNvPr id="1026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785794"/>
            <a:ext cx="2145235" cy="1428760"/>
          </a:xfrm>
          <a:prstGeom prst="rect">
            <a:avLst/>
          </a:prstGeom>
          <a:noFill/>
        </p:spPr>
      </p:pic>
      <p:pic>
        <p:nvPicPr>
          <p:cNvPr id="1030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357298"/>
            <a:ext cx="1847805" cy="1385854"/>
          </a:xfrm>
          <a:prstGeom prst="rect">
            <a:avLst/>
          </a:prstGeom>
          <a:noFill/>
        </p:spPr>
      </p:pic>
      <p:pic>
        <p:nvPicPr>
          <p:cNvPr id="1032" name="Picture 8" descr="http://rasskazovogorono.68edu.ru/wp-content/uploads/2016/04/ddt-thumbnail-01-1-672x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42852"/>
            <a:ext cx="2064788" cy="1143008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85852" y="214290"/>
            <a:ext cx="278608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94347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7148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развитие системы дополнительного образования направлено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65 326,3 тыс. руб., в том числе: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815861"/>
              </p:ext>
            </p:extLst>
          </p:nvPr>
        </p:nvGraphicFramePr>
        <p:xfrm>
          <a:off x="107504" y="1268760"/>
          <a:ext cx="5892718" cy="5365478"/>
        </p:xfrm>
        <a:graphic>
          <a:graphicData uri="http://schemas.openxmlformats.org/drawingml/2006/table">
            <a:tbl>
              <a:tblPr/>
              <a:tblGrid>
                <a:gridCol w="5134630"/>
                <a:gridCol w="758088"/>
              </a:tblGrid>
              <a:tr h="11676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Освещение по периметру здания ЦДО; Ремонт освещения в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акт.зале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ЦДО; Установка противопожарных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дверей ЦДО; Определение категории помещений по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взрыво-пож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ЦДО; Приобретение облучателей ЦДО; Проверка качества огнезащитной обработки кровли ЦДО; Ремонт отопления ЦДО; Обучение по охране труда ЦДО; Ограждение ДШИ; </a:t>
                      </a:r>
                      <a:endParaRPr lang="ru-RU" sz="12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1 542,0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91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и поддержка одаренных детей и талантливой молодежи: Участие обучающихся (команд школьников) и их сопровождающих (руководителей) в республиканских, межрегиональных, всероссийских учебно-тренировочных сборах, спортивных соревнованиях, школах для одаренных детей и других международных и всероссийских мероприятиях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 Поездка в г. Новосибирск спортсменов МБОУ "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Сапоговская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СОШ«; ГСМ на соревнования в г. Абакан МБОУ "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В-Биджинская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СОШ«; Транспортные расходы на соревнования по мини футболу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Доможаковская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СОШ; Районные олимпиады и конкурсы, праздники для школьников и дошкольников;  Поощрительные выплаты выпускникам - медалистам;  Награждение выпускников.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9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(Капитальный ремонт системы водоснабжения (ДШИ)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74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61 162,6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137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спортивных мероприятий, обеспечение подготовки команд, физкультурно-оздоровительная работа с различными категориями населения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74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развития отрасли физической культуры и спорта , укрепление материально-технической базы 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1 749,2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052736"/>
            <a:ext cx="2577705" cy="1716792"/>
          </a:xfrm>
          <a:prstGeom prst="rect">
            <a:avLst/>
          </a:prstGeom>
          <a:noFill/>
        </p:spPr>
      </p:pic>
      <p:pic>
        <p:nvPicPr>
          <p:cNvPr id="11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852936"/>
            <a:ext cx="2592288" cy="1944216"/>
          </a:xfrm>
          <a:prstGeom prst="rect">
            <a:avLst/>
          </a:prstGeom>
          <a:noFill/>
        </p:spPr>
      </p:pic>
      <p:pic>
        <p:nvPicPr>
          <p:cNvPr id="12" name="Picture 8" descr="http://rasskazovogorono.68edu.ru/wp-content/uploads/2016/04/ddt-thumbnail-01-1-672x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941168"/>
            <a:ext cx="2592288" cy="1435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642910" y="500042"/>
            <a:ext cx="8229600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i="1" dirty="0" smtClean="0"/>
              <a:t>Исполнение бюджета</a:t>
            </a:r>
          </a:p>
          <a:p>
            <a:pPr algn="ctr">
              <a:buNone/>
            </a:pPr>
            <a:endParaRPr lang="ru-RU" sz="800" b="1" i="1" dirty="0" smtClean="0"/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- это этап бюджетного процесса, который начинается с момента утверждения решения о бюджете и продолжается в течении финансового года. Существуют этапы этого процесса: 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доходам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обеспечение своевременного и полного поступления в бюджет налогов, сборов, доходов от использования имущества и других обязательных платежей, в соответствии с утвержденным планом.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расходам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финансирование мероприятий, предусмотренных решением о бюджете, в пределах утвержденных сумм с целью исполнения принятых расходных обязательств.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Годовой отчет об исполнении бюджета предоставляется в Совет депутатов Усть-Абаканского района. По результатам рассмотрения отчета об исполнении бюджета Совет депутатов Усть-Абаканского района принимает решение об его утверждении.</a:t>
            </a:r>
            <a:endParaRPr lang="ru-RU" sz="18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71414"/>
            <a:ext cx="857256" cy="9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images.myshared.ru/9/940438/slide_1.jpg"/>
          <p:cNvPicPr/>
          <p:nvPr/>
        </p:nvPicPr>
        <p:blipFill>
          <a:blip r:embed="rId3" cstate="print"/>
          <a:srcRect l="13615" t="28401" r="11929" b="16468"/>
          <a:stretch>
            <a:fillRect/>
          </a:stretch>
        </p:blipFill>
        <p:spPr bwMode="auto">
          <a:xfrm>
            <a:off x="1857356" y="285728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757242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Культуру –  78 649,6тыс. рублей</a:t>
            </a:r>
            <a:endParaRPr lang="ru-RU" sz="2400" b="1" i="1" dirty="0" smtClean="0">
              <a:ln/>
              <a:cs typeface="Arial" charset="0"/>
            </a:endParaRPr>
          </a:p>
        </p:txBody>
      </p:sp>
      <p:pic>
        <p:nvPicPr>
          <p:cNvPr id="28" name="Picture 2" descr="http://www.tatary-urala.ru/images/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4857760"/>
            <a:ext cx="264320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adi19.ru/wp-content/uploads/2014/03/sib-g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71546"/>
            <a:ext cx="2714644" cy="167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680279"/>
              </p:ext>
            </p:extLst>
          </p:nvPr>
        </p:nvGraphicFramePr>
        <p:xfrm>
          <a:off x="179512" y="1196752"/>
          <a:ext cx="5429288" cy="5336527"/>
        </p:xfrm>
        <a:graphic>
          <a:graphicData uri="http://schemas.openxmlformats.org/drawingml/2006/table">
            <a:tbl>
              <a:tblPr/>
              <a:tblGrid>
                <a:gridCol w="4572032"/>
                <a:gridCol w="857256"/>
              </a:tblGrid>
              <a:tr h="320613"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учреждений  культуры (Дома культуры, Музеи,  ЦБС, МРЦ)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51 338,6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21546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поддержки и развитию культуры, искусства , сохранение </a:t>
                      </a:r>
                    </a:p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культурных ценностей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культмассовых мероприятий, укрепление материально-технической базы муниципальных учреждений культуры в том числе приобретение звукового и световое оборудования танцевальных костюмов и обуви, комплектование книжного фонда, проведение капитальных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текущих ремонтов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 культуры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6 392,6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5682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музейного фонда и развитие музеев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418,2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82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народного творчества, гармонизация отношений в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Усть-Абаканском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3981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молодежной политики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87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реализации муниципальной программы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(обеспечение деятельности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УКМПСТ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20 101,2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C:\Users\КЕРШМ\Desktop\H8QmVy_C8hQ.jpg"/>
          <p:cNvPicPr>
            <a:picLocks noChangeAspect="1" noChangeArrowheads="1"/>
          </p:cNvPicPr>
          <p:nvPr/>
        </p:nvPicPr>
        <p:blipFill>
          <a:blip r:embed="rId5" cstate="print"/>
          <a:srcRect l="-1181" t="9974" r="19783" b="15748"/>
          <a:stretch>
            <a:fillRect/>
          </a:stretch>
        </p:blipFill>
        <p:spPr bwMode="auto">
          <a:xfrm>
            <a:off x="6429388" y="3000372"/>
            <a:ext cx="248192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культуру за 2018-2020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428736"/>
          <a:ext cx="4929222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67744" y="55892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661248"/>
            <a:ext cx="144016" cy="144016"/>
          </a:xfrm>
          <a:prstGeom prst="rect">
            <a:avLst/>
          </a:prstGeom>
          <a:solidFill>
            <a:srgbClr val="758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5661248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32040" y="55892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Другие вопросы в области культуры, кинематографии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00034" y="171448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4"/>
          <p:cNvSpPr>
            <a:spLocks noGrp="1"/>
          </p:cNvSpPr>
          <p:nvPr>
            <p:ph idx="1"/>
          </p:nvPr>
        </p:nvSpPr>
        <p:spPr>
          <a:xfrm>
            <a:off x="1214414" y="500042"/>
            <a:ext cx="5043494" cy="1357321"/>
          </a:xfrm>
          <a:prstGeom prst="flowChartMultidocumen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Дорожное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хозяйство –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17 649,4 тыс.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руб.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2020 году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44" y="2071678"/>
            <a:ext cx="6589396" cy="45976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5"/>
                </a:solidFill>
              </a:rPr>
              <a:t>Мероприятия по обеспечению сохранности существующей сети автомобильных дорог общего пользования местного значения </a:t>
            </a:r>
            <a:r>
              <a:rPr lang="ru-RU" sz="1400" b="1" dirty="0" smtClean="0">
                <a:solidFill>
                  <a:schemeClr val="accent3"/>
                </a:solidFill>
              </a:rPr>
              <a:t>–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accent3"/>
                </a:solidFill>
              </a:rPr>
              <a:t> 9 610,2 тыс.руб. </a:t>
            </a:r>
            <a:r>
              <a:rPr lang="ru-RU" sz="1200" dirty="0" smtClean="0">
                <a:solidFill>
                  <a:schemeClr val="tx1"/>
                </a:solidFill>
              </a:rPr>
              <a:t>(Зимнее содержание дорог общего пользования местного значения, расположенных вне границ населенных пунктов в границах Усть-Абаканского района общей протяженностью 52,8 км (аал Чарков - аал Ах-Хол - аал Майский - 30,5 км, Подъезд к аал Бейка - 4,5 км, аал Чарков - аал Уйбат - 5 км, с. Зеленое - д. Заря - 11 км, Подъезд к д. Заря - 1,8 км,79 2 кв.м дорожного полотна в  аал Доможаков, В-Биджинский с/</a:t>
            </a:r>
            <a:r>
              <a:rPr lang="ru-RU" sz="1200" dirty="0" err="1" smtClean="0">
                <a:solidFill>
                  <a:schemeClr val="tx1"/>
                </a:solidFill>
              </a:rPr>
              <a:t>с</a:t>
            </a:r>
            <a:r>
              <a:rPr lang="ru-RU" sz="1200" dirty="0" smtClean="0">
                <a:solidFill>
                  <a:schemeClr val="tx1"/>
                </a:solidFill>
              </a:rPr>
              <a:t>  и Московский с/</a:t>
            </a:r>
            <a:r>
              <a:rPr lang="ru-RU" sz="1200" dirty="0" err="1" smtClean="0">
                <a:solidFill>
                  <a:schemeClr val="tx1"/>
                </a:solidFill>
              </a:rPr>
              <a:t>с</a:t>
            </a:r>
            <a:r>
              <a:rPr lang="ru-RU" sz="1200" dirty="0" smtClean="0">
                <a:solidFill>
                  <a:schemeClr val="tx1"/>
                </a:solidFill>
              </a:rPr>
              <a:t>); Установка дорожных знаков на автодорогах;  Ремонт дороги по ул. Зеленая в аале Тутатчиков (200м); Текущий ремонт дорог в поселениях)                                                                                     </a:t>
            </a:r>
          </a:p>
          <a:p>
            <a:pPr>
              <a:defRPr/>
            </a:pPr>
            <a:endParaRPr lang="ru-RU" sz="1400" b="1" dirty="0" smtClean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5"/>
                </a:solidFill>
              </a:rPr>
              <a:t>Содержание, капитальный ремонт и строительство дорог общего пользования, в том числе разработка ПСД - </a:t>
            </a:r>
            <a:r>
              <a:rPr lang="ru-RU" sz="1400" b="1" dirty="0" smtClean="0">
                <a:solidFill>
                  <a:srgbClr val="FF5B5B"/>
                </a:solidFill>
              </a:rPr>
              <a:t>8039,3 тыс. руб</a:t>
            </a:r>
            <a:r>
              <a:rPr lang="ru-RU" sz="1400" b="1" dirty="0" smtClean="0">
                <a:solidFill>
                  <a:schemeClr val="accent3"/>
                </a:solidFill>
              </a:rPr>
              <a:t>. </a:t>
            </a:r>
            <a:r>
              <a:rPr lang="ru-RU" sz="1200" dirty="0" smtClean="0">
                <a:solidFill>
                  <a:schemeClr val="tx1"/>
                </a:solidFill>
              </a:rPr>
              <a:t>(Разработка проектно-сметной документации на ремонт дороги по ул. Белых Облаков с парковкой в районе детского сада в с. Калинино ; Ремонт асфальтобетонного покрытия проезжей части автомобильной дороги по ул. Советская в с. Калинино; Ремонт автомобильной дороги по ул. Белых Облаков с парковкой в районе детского сада в с. Калинино; Ямочный ремонт автомобильной дороги по ул. Мира д. Чапаево;   Ремонт тротуара, парковочной площадки, примыкания к врачебной амбулатории по ул. Хакасская с. Зеленое, в том числе ПСД;                                                                                                Ремонт дороги в п. Расцвет, площадь возле СДК, участки от площади СДК до ул. Школьной, д.1, д. 1А; Ремонт асфальтобетонного покрытия перекрестка  ул. Гидролизная – ул. 30 лет Победы – ул. Перспективная с переходом на ул. Гидролизная в р.п. Усть-Абакан</a:t>
            </a:r>
          </a:p>
          <a:p>
            <a:pPr>
              <a:defRPr/>
            </a:pPr>
            <a:endParaRPr lang="ru-RU" sz="1400" b="1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2987824" y="1772816"/>
            <a:ext cx="432048" cy="572074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Рисунок 86" descr="http://im1-tub-ru.yandex.net/i?id=246444009-0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149079"/>
            <a:ext cx="2017063" cy="20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 descr="http://www.stroykat.com/upload/iblock/bcc/bcc22a8fd2a550515a630b063b7245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764704"/>
            <a:ext cx="2126989" cy="1690372"/>
          </a:xfrm>
          <a:prstGeom prst="rect">
            <a:avLst/>
          </a:prstGeom>
          <a:noFill/>
        </p:spPr>
      </p:pic>
      <p:pic>
        <p:nvPicPr>
          <p:cNvPr id="13314" name="Picture 2" descr="https://www.zr.ru/d/story/47/907591/tass_166777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636912"/>
            <a:ext cx="2143082" cy="1339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4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2020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5517232"/>
            <a:ext cx="4713768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Капитальный ремонт в муниципальных учреждениях –              399,0 тыс. рублей.</a:t>
            </a:r>
            <a:endParaRPr lang="ru-RU" sz="13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24" y="548680"/>
            <a:ext cx="3643338" cy="6378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27 804,1 тыс. руб.: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в том числе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0" name="Picture 3" descr="F:\Издания\Брошюра отчет за 2012\годовой 2012\фото 2012\_DSC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2071702" cy="1479787"/>
          </a:xfrm>
          <a:prstGeom prst="rect">
            <a:avLst/>
          </a:prstGeom>
          <a:noFill/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4067944" y="2060848"/>
            <a:ext cx="4857784" cy="1092607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 Субсидии муниципальному казенному предприятию ЖКХ на финансовое обеспечение затрат,  связанных с созданием предприятия, для выполнения работ, оказания услуг в рамках осуществления уставной деятельности, возмещение убытков –              5 000,0тыс. рублей.</a:t>
            </a:r>
            <a:endParaRPr lang="ru-RU" sz="13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pbm-ptz.ru/images/proverka-setej-teplosnabzhe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789040"/>
            <a:ext cx="2242632" cy="15001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39952" y="6165304"/>
            <a:ext cx="4680520" cy="292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Содержание УЖКХ и С – 9 057,0 тыс.руб.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3284984"/>
            <a:ext cx="4857784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Строительство и реконструкция объектов коммунальной инфраструктуры, в т.ч. разработка проектно-сметной документации </a:t>
            </a:r>
            <a:r>
              <a:rPr lang="ru-RU" sz="1200" b="1" dirty="0" smtClean="0">
                <a:solidFill>
                  <a:schemeClr val="tx1"/>
                </a:solidFill>
              </a:rPr>
              <a:t>(Проведение государственной экспертизы проектной документации и результатов инженерных изысканий по объекту «Строительство системы водоснабжения с. Зеленое», экспертиза проектной документации и инженерных изысканий для строительства водопровода в с.В-Биджа ) </a:t>
            </a:r>
            <a:r>
              <a:rPr lang="ru-RU" sz="1300" b="1" dirty="0" smtClean="0">
                <a:solidFill>
                  <a:schemeClr val="tx1"/>
                </a:solidFill>
              </a:rPr>
              <a:t>– 931,2тыс. рублей.</a:t>
            </a:r>
            <a:endParaRPr lang="ru-RU" sz="13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067944" y="1268760"/>
            <a:ext cx="4824536" cy="6924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Строительство жилья, предоставляемого по договорам найма жилого помещения (Усть-Абакан, </a:t>
            </a:r>
            <a:r>
              <a:rPr lang="ru-RU" sz="1300" b="1" dirty="0" err="1" smtClean="0">
                <a:solidFill>
                  <a:schemeClr val="tx1"/>
                </a:solidFill>
              </a:rPr>
              <a:t>Усть-Бюр</a:t>
            </a:r>
            <a:r>
              <a:rPr lang="ru-RU" sz="1300" b="1" dirty="0" smtClean="0">
                <a:solidFill>
                  <a:schemeClr val="tx1"/>
                </a:solidFill>
              </a:rPr>
              <a:t>. Солнечное, Калинино) – 1 917,4 тыс. рублей.</a:t>
            </a:r>
            <a:endParaRPr lang="ru-RU" sz="13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39952" y="4869160"/>
            <a:ext cx="4752528" cy="49244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Субсидии муниципальному казенному предприятию ЖКХ на  проведение капитального ремонта– 10 499,5 тыс. рублей.</a:t>
            </a:r>
            <a:endParaRPr lang="ru-RU" sz="1300" b="1" dirty="0"/>
          </a:p>
        </p:txBody>
      </p:sp>
      <p:pic>
        <p:nvPicPr>
          <p:cNvPr id="27" name="Рисунок 26" descr="https://avatars.mds.yandex.net/get-zen_doc/197791/pub_5f8dc04cb5e4d5370e8ed178_5f8dc07dd95e5c3d0bf575c0/scale_1200"/>
          <p:cNvPicPr/>
          <p:nvPr/>
        </p:nvPicPr>
        <p:blipFill>
          <a:blip r:embed="rId6" cstate="print"/>
          <a:srcRect t="7764" r="7841" b="84739"/>
          <a:stretch>
            <a:fillRect/>
          </a:stretch>
        </p:blipFill>
        <p:spPr bwMode="auto">
          <a:xfrm>
            <a:off x="1547664" y="476672"/>
            <a:ext cx="194556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avatars.mds.yandex.net/get-zen_doc/197791/pub_5f8dc04cb5e4d5370e8ed178_5f8dc07dd95e5c3d0bf575c0/scale_1200"/>
          <p:cNvPicPr/>
          <p:nvPr/>
        </p:nvPicPr>
        <p:blipFill>
          <a:blip r:embed="rId7" cstate="print"/>
          <a:srcRect t="32798"/>
          <a:stretch>
            <a:fillRect/>
          </a:stretch>
        </p:blipFill>
        <p:spPr bwMode="auto">
          <a:xfrm>
            <a:off x="1043608" y="836712"/>
            <a:ext cx="2898301" cy="149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s://bryansknovosti.ru/wp-content/uploads/2019/03/e16b02f36f67772c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301208"/>
            <a:ext cx="2140065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в области социальной политики в 2020 году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571480"/>
            <a:ext cx="364333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68 290,4 тыс. руб., в т.ч.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323528" y="1196752"/>
            <a:ext cx="4143404" cy="3870761"/>
            <a:chOff x="4285720" y="2547905"/>
            <a:chExt cx="3838742" cy="654454"/>
          </a:xfrm>
        </p:grpSpPr>
        <p:sp>
          <p:nvSpPr>
            <p:cNvPr id="16" name="TextBox 15"/>
            <p:cNvSpPr txBox="1"/>
            <p:nvPr/>
          </p:nvSpPr>
          <p:spPr>
            <a:xfrm>
              <a:off x="4285720" y="2777455"/>
              <a:ext cx="3838742" cy="10927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мер социальной поддержки детей-сирот и детей, оставшихся без попечения родителей – 43 797,2,0 тыс.руб.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720" y="2668265"/>
              <a:ext cx="3838742" cy="852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благоустроенным жильем молодых семей и молодых специалистов –  5 174,7 тыс. руб.</a:t>
              </a:r>
              <a:endParaRPr lang="ru-RU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720" y="3151235"/>
              <a:ext cx="3838742" cy="511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Компенсация части родительской платы– 2 738,0тыс.руб.</a:t>
              </a:r>
              <a:endParaRPr lang="ru-RU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720" y="2547905"/>
              <a:ext cx="3838742" cy="85207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Доплата к пенсиям муниципальным служащим –  </a:t>
              </a:r>
            </a:p>
            <a:p>
              <a:r>
                <a:rPr lang="ru-RU" sz="1200" b="1" dirty="0" smtClean="0"/>
                <a:t>   4 838,0 тыс.руб.</a:t>
              </a:r>
              <a:endParaRPr lang="ru-RU" sz="12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3528" y="5229200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– 10 789,3 тыс.руб.</a:t>
            </a:r>
            <a:endParaRPr lang="ru-RU" sz="1200" b="1" dirty="0"/>
          </a:p>
        </p:txBody>
      </p:sp>
      <p:pic>
        <p:nvPicPr>
          <p:cNvPr id="30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2254175" cy="1500198"/>
          </a:xfrm>
          <a:prstGeom prst="rect">
            <a:avLst/>
          </a:prstGeom>
          <a:noFill/>
        </p:spPr>
      </p:pic>
      <p:pic>
        <p:nvPicPr>
          <p:cNvPr id="137218" name="Picture 2" descr="http://primorye24.ru/uploads/media/news/0002/32/thumb_131657_news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500570"/>
            <a:ext cx="2095515" cy="1571636"/>
          </a:xfrm>
          <a:prstGeom prst="rect">
            <a:avLst/>
          </a:prstGeom>
          <a:noFill/>
        </p:spPr>
      </p:pic>
      <p:pic>
        <p:nvPicPr>
          <p:cNvPr id="137222" name="Picture 6" descr="https://im0-tub-ru.yandex.net/i?id=d1dc0c54ce6d07449f43bb1ceabe183d&amp;n=33&amp;h=215&amp;w=3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00504"/>
            <a:ext cx="2143140" cy="1359220"/>
          </a:xfrm>
          <a:prstGeom prst="rect">
            <a:avLst/>
          </a:prstGeom>
          <a:noFill/>
        </p:spPr>
      </p:pic>
      <p:pic>
        <p:nvPicPr>
          <p:cNvPr id="137220" name="Picture 4" descr="http://edu21.cap.ru/home/3664/images/1oformlenie%20saita%20kartinki/%D0%BF%D0%BB%D0%B0%D1%82%D0%B0%20%D0%B7%D0%B0%20%D0%B4%D0%B5%D1%82%D1%81%D0%B0%D0%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000372"/>
            <a:ext cx="2247222" cy="1357322"/>
          </a:xfrm>
          <a:prstGeom prst="rect">
            <a:avLst/>
          </a:prstGeom>
          <a:noFill/>
        </p:spPr>
      </p:pic>
      <p:pic>
        <p:nvPicPr>
          <p:cNvPr id="137224" name="Picture 8" descr="http://www.klinuszn.narod.ru/img/knop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702559" y="2012821"/>
            <a:ext cx="2663596" cy="10667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23528" y="3356992"/>
            <a:ext cx="41434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Обеспечение мер социальной поддержки специалистов культуры, проживающих в сельской местности –  749,4 тыс.руб.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23528" y="4149080"/>
            <a:ext cx="4143404" cy="4616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Оказание материальной помощи малообеспеченным категориям населения – 203,8 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1266" name="Picture 2" descr="http://finrecept.ru/wp-content/uploads/2017/12/mat-pomosh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8792" y="5227530"/>
            <a:ext cx="1643074" cy="1095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33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00232" y="285728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поселений  в 2020 году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4810" y="1214422"/>
            <a:ext cx="4714908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Всего 103 468,0 тыс. рублей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648273522"/>
              </p:ext>
            </p:extLst>
          </p:nvPr>
        </p:nvGraphicFramePr>
        <p:xfrm>
          <a:off x="1714480" y="2000240"/>
          <a:ext cx="557216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39"/>
          <p:cNvSpPr txBox="1"/>
          <p:nvPr/>
        </p:nvSpPr>
        <p:spPr>
          <a:xfrm>
            <a:off x="6429388" y="2428868"/>
            <a:ext cx="2535100" cy="116955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решение вопросов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местного значения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(нецелевая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(дотации)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79512" y="1988840"/>
            <a:ext cx="3024336" cy="1169551"/>
          </a:xfrm>
          <a:prstGeom prst="rect">
            <a:avLst/>
          </a:prstGeom>
          <a:solidFill>
            <a:srgbClr val="9933F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На развитие муниципальных образований 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(целевая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 (иные межбюджетные трансферты)</a:t>
            </a:r>
            <a:endParaRPr lang="ru-RU" sz="1400" b="1" dirty="0">
              <a:solidFill>
                <a:srgbClr val="FFFFCC"/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flipV="1">
            <a:off x="3203848" y="2204864"/>
            <a:ext cx="1152128" cy="288032"/>
          </a:xfrm>
          <a:prstGeom prst="bentConnector3">
            <a:avLst>
              <a:gd name="adj1" fmla="val 50000"/>
            </a:avLst>
          </a:prstGeom>
          <a:ln>
            <a:solidFill>
              <a:srgbClr val="9933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6215074" y="3573016"/>
            <a:ext cx="1741302" cy="1096688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93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29388" y="1071546"/>
            <a:ext cx="253403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51 734,9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0628" y="1791056"/>
            <a:ext cx="26448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2492896"/>
            <a:ext cx="17825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4 474,2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28" y="1648180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98214" y="1933932"/>
            <a:ext cx="18931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1880" y="234888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1 977,9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95758" y="1843684"/>
            <a:ext cx="2286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4230" y="236256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1 561,7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70726" y="3364402"/>
            <a:ext cx="21620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75856" y="3861048"/>
            <a:ext cx="138537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758,9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0772" y="1623100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360546" y="3390622"/>
            <a:ext cx="26448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6" cstate="print"/>
          <a:srcRect l="12569" t="8333" r="66636" b="8333"/>
          <a:stretch>
            <a:fillRect/>
          </a:stretch>
        </p:blipFill>
        <p:spPr bwMode="auto">
          <a:xfrm>
            <a:off x="467544" y="3068960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67544" y="3933056"/>
            <a:ext cx="15777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23 437,7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168" y="2996952"/>
            <a:ext cx="279477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58392" y="2872886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628800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229830" y="3873018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2 397,9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95936" y="4581128"/>
            <a:ext cx="21620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31840" y="522920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7 173,9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9" cstate="print"/>
          <a:srcRect r="9999"/>
          <a:stretch>
            <a:fillRect/>
          </a:stretch>
        </p:blipFill>
        <p:spPr bwMode="auto">
          <a:xfrm>
            <a:off x="2843808" y="4797152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068960"/>
            <a:ext cx="642942" cy="514354"/>
          </a:xfrm>
          <a:prstGeom prst="rect">
            <a:avLst/>
          </a:prstGeom>
          <a:noFill/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Управление финансов и экономики</a:t>
            </a:r>
            <a:endParaRPr lang="ru-RU" sz="1100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z="1100" smtClean="0"/>
              <a:pPr>
                <a:defRPr/>
              </a:pPr>
              <a:t>46</a:t>
            </a:fld>
            <a:endParaRPr lang="ru-RU" sz="11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99592" y="4653136"/>
            <a:ext cx="17144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9552" y="5229200"/>
            <a:ext cx="157160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2 767,3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285852" y="357166"/>
            <a:ext cx="76438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бюджета МО Усть-Абаканский район по непрограммным расходам за 2020 год</a:t>
            </a:r>
            <a:endParaRPr lang="ru-RU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804248" y="4725144"/>
            <a:ext cx="200187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</a:t>
            </a:r>
          </a:p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лицам</a:t>
            </a:r>
          </a:p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44208" y="5445224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7 185,4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Рисунок 68" descr="https://www.hibiny.com/images/news/2016/112446/99f855c97a643887a213ab0fbb19926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465313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кругленный прямоугольник 28"/>
          <p:cNvSpPr>
            <a:spLocks noChangeArrowheads="1"/>
          </p:cNvSpPr>
          <p:nvPr/>
        </p:nvSpPr>
        <p:spPr bwMode="auto">
          <a:xfrm>
            <a:off x="1503485" y="438151"/>
            <a:ext cx="7211919" cy="4905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Инвестиционная политика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муниципального образования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Текст 2"/>
          <p:cNvSpPr txBox="1">
            <a:spLocks/>
          </p:cNvSpPr>
          <p:nvPr/>
        </p:nvSpPr>
        <p:spPr bwMode="auto">
          <a:xfrm>
            <a:off x="241179" y="1901823"/>
            <a:ext cx="9036050" cy="3803651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2850" y="1226711"/>
            <a:ext cx="89311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7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инвестиций в экономику муниципального образования является одной из наиболее важных задач, стоящих перед администрациями района и поселений. 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капитальных вложений за 2020 год в муниципальном образования Усть-Абаканский район составил 325 033,4 тыс.рублей, из них: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021864"/>
              </p:ext>
            </p:extLst>
          </p:nvPr>
        </p:nvGraphicFramePr>
        <p:xfrm>
          <a:off x="179512" y="2492896"/>
          <a:ext cx="8643999" cy="3960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6"/>
                <a:gridCol w="7059020"/>
                <a:gridCol w="1084913"/>
              </a:tblGrid>
              <a:tr h="800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№ </a:t>
                      </a:r>
                      <a:r>
                        <a:rPr lang="ru-RU" sz="1200" b="1" dirty="0" err="1"/>
                        <a:t>п</a:t>
                      </a:r>
                      <a:r>
                        <a:rPr lang="ru-RU" sz="1200" b="1" dirty="0"/>
                        <a:t>/</a:t>
                      </a:r>
                      <a:r>
                        <a:rPr lang="ru-RU" sz="1200" b="1" dirty="0" err="1"/>
                        <a:t>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Наименование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2020г.              (млн. руб.)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314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водопровода д.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Курганная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7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Строительство  водопровода с.Зеленое (ПСД)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1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/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теплосети п. Усть-Абакан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/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повысительной насосной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станции п. Усть-Абакан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7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/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универсального спортивного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зала п. Усть-Абакан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Строительство школы на 250 мест в д. Чапаево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 детского сада в с. Калинино на 120 мест, в том числе разработка ПСД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9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жилья,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предоставляемого по договорам найма жилого помещения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9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жилья детям-сиротам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78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муниципального жилья в рамках переселения из аварийного жилищного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2148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406" y="846883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858016" y="500042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242886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57818" y="3500438"/>
          <a:ext cx="2886590" cy="79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590"/>
              </a:tblGrid>
              <a:tr h="396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96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1196752"/>
            <a:ext cx="35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  муниципального долга </a:t>
            </a:r>
            <a:endParaRPr lang="ru-RU" dirty="0"/>
          </a:p>
        </p:txBody>
      </p:sp>
      <p:pic>
        <p:nvPicPr>
          <p:cNvPr id="15366" name="Picture 6" descr="http://kanskadm.ru/files/level/munipalmzniy%20do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643446"/>
            <a:ext cx="2857500" cy="16002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844824"/>
            <a:ext cx="4104456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CC"/>
                </a:solidFill>
              </a:rPr>
              <a:t>По состоянию на 01.01.2021 года долговые обязательства в муниципальном образовании                  Усть-Абаканский район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xmlns="" val="2743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/>
          <p:cNvSpPr>
            <a:spLocks noGrp="1"/>
          </p:cNvSpPr>
          <p:nvPr>
            <p:ph idx="1"/>
          </p:nvPr>
        </p:nvSpPr>
        <p:spPr>
          <a:xfrm>
            <a:off x="214282" y="1357298"/>
            <a:ext cx="8680479" cy="2714644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Показатели социально-экономического развития 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Усть-Абаканского района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Основные характеристики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Доходы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Расходы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Инвестиционная политика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Муниципальный долг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Дополнительная информация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28604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clipartbest.com/cliparts/dT6/xxG/dT6xxGg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929198"/>
            <a:ext cx="2630475" cy="1817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571480"/>
            <a:ext cx="7715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социально-экономическая характеристика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215074" y="1428736"/>
            <a:ext cx="2649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Площадь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7 520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км</a:t>
            </a:r>
            <a:r>
              <a:rPr lang="ru-RU" sz="1400" baseline="300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2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215074" y="4071942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1 406,6 км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14678" y="5715016"/>
            <a:ext cx="3629025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Городское население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36,6 %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Сельское население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63,4 %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6357950" y="2000240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13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муниципальных образований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6286512" y="3357562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Численность населения – </a:t>
            </a:r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41 650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6357950" y="271462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38 </a:t>
            </a:r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населенных пунктов</a:t>
            </a:r>
          </a:p>
        </p:txBody>
      </p:sp>
      <p:pic>
        <p:nvPicPr>
          <p:cNvPr id="20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72074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Потылицына НА\Desktop\Видеоряд  о районе\рай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85860"/>
            <a:ext cx="5572164" cy="44003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428696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 ЖИЗНИ  НАСЕЛЕНИЯ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3586" y="898499"/>
          <a:ext cx="4411139" cy="3781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17"/>
                <a:gridCol w="1027554"/>
                <a:gridCol w="1122968"/>
              </a:tblGrid>
              <a:tr h="349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</a:tr>
              <a:tr h="5751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41,375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41,329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33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19,6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5240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начисленная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32514,8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36123,8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372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домов,  тыс.кв.м.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45,6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24831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</a:t>
                      </a:r>
                    </a:p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1055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500330" cy="1724187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86322"/>
            <a:ext cx="2714644" cy="1864976"/>
          </a:xfrm>
          <a:prstGeom prst="rect">
            <a:avLst/>
          </a:prstGeom>
          <a:noFill/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416673" y="3331597"/>
            <a:ext cx="30239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руб</a:t>
            </a:r>
            <a:r>
              <a:rPr lang="ru-RU" sz="1100" dirty="0"/>
              <a:t>.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5431353" y="3721209"/>
            <a:ext cx="34936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назначенной трудовой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пенсии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446032" y="4126728"/>
            <a:ext cx="3251473" cy="4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еличина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прожиточного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минимума (в среднем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душу населения, руб.)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172381" y="3411231"/>
            <a:ext cx="215854" cy="111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1425" y="3792188"/>
            <a:ext cx="215854" cy="1208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59785" y="4214191"/>
            <a:ext cx="249548" cy="1192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pic>
        <p:nvPicPr>
          <p:cNvPr id="3" name="Picture 2" descr="C:\Users\КЕРШМ\Desktop\4442bbfe-af7b-4f64-aab6-737fecdeb4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705350"/>
            <a:ext cx="2867025" cy="1938360"/>
          </a:xfrm>
          <a:prstGeom prst="rect">
            <a:avLst/>
          </a:prstGeom>
          <a:noFill/>
        </p:spPr>
      </p:pic>
      <p:graphicFrame>
        <p:nvGraphicFramePr>
          <p:cNvPr id="17" name="Диаграмма 16"/>
          <p:cNvGraphicFramePr/>
          <p:nvPr/>
        </p:nvGraphicFramePr>
        <p:xfrm>
          <a:off x="4786314" y="785794"/>
          <a:ext cx="43576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429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развития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Усть-Абаканского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района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142844" y="1071546"/>
            <a:ext cx="8858312" cy="1285883"/>
          </a:xfrm>
          <a:prstGeom prst="rect">
            <a:avLst/>
          </a:prstGeom>
          <a:gradFill>
            <a:gsLst>
              <a:gs pos="23000">
                <a:srgbClr val="DBEBED"/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</p:spPr>
        <p:txBody>
          <a:bodyPr>
            <a:normAutofit/>
          </a:bodyPr>
          <a:lstStyle/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промышленного производства за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2020 года увеличился на 26%;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нвестиции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основной капитал увеличились </a:t>
            </a: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56,6%;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среднемесячная заработная плата увеличилась на 11%; 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 в действие жилых домов на 0,7%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214554"/>
          <a:ext cx="4857752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643438" y="2214554"/>
          <a:ext cx="4500562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428596" y="1714488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15074" y="62865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016" y="5286388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072362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Сеть муниципальных учреждений</a:t>
            </a:r>
          </a:p>
        </p:txBody>
      </p:sp>
      <p:sp>
        <p:nvSpPr>
          <p:cNvPr id="70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8624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Управление финансов и экономики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24" y="6492875"/>
            <a:ext cx="7620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071546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3286124"/>
            <a:ext cx="2143140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357562"/>
            <a:ext cx="2000264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870" y="1168370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Администрация района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3500438"/>
            <a:ext cx="142876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100" dirty="0" smtClean="0">
                <a:solidFill>
                  <a:prstClr val="black"/>
                </a:solidFill>
                <a:cs typeface="Tahoma" pitchFamily="34" charset="0"/>
              </a:rPr>
              <a:t> функциональных </a:t>
            </a:r>
            <a:r>
              <a:rPr lang="ru-RU" sz="1100" dirty="0">
                <a:solidFill>
                  <a:prstClr val="black"/>
                </a:solidFill>
                <a:cs typeface="Tahoma" pitchFamily="34" charset="0"/>
              </a:rPr>
              <a:t>управлений</a:t>
            </a:r>
            <a:endParaRPr lang="ru-RU" sz="11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17" name="Picture 5" descr="E:\New Folder\управл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71916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муниципальных учреждений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143116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7363" y="2120900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9738" y="214153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2 346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4876" y="221455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5 222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4876" y="4143380"/>
            <a:ext cx="192882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521495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76" y="4143380"/>
            <a:ext cx="2155825" cy="97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«Усть-Абаканский ЦДО»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377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воспитанника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292893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1 540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283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4876" y="521495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Дома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8" name="Прямоугольный треугольник 37"/>
          <p:cNvSpPr/>
          <p:nvPr/>
        </p:nvSpPr>
        <p:spPr>
          <a:xfrm rot="12911834">
            <a:off x="2088889" y="3096133"/>
            <a:ext cx="666126" cy="27103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13911748">
            <a:off x="1840648" y="4467533"/>
            <a:ext cx="890671" cy="208949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17905369">
            <a:off x="3387380" y="2310999"/>
            <a:ext cx="1565596" cy="35085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28860" y="3214686"/>
            <a:ext cx="2143140" cy="20717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0298" y="4143380"/>
            <a:ext cx="21288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бюджета МО Усть-Абаканский район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46 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учреждений</a:t>
            </a:r>
          </a:p>
        </p:txBody>
      </p:sp>
      <p:pic>
        <p:nvPicPr>
          <p:cNvPr id="48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psihdocs.ru/rukovodstvo-dlya-vrachej-dopusheno/40476_html_c7c806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429000"/>
            <a:ext cx="1071570" cy="648779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4714876" y="2857496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292893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Школа-интернат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138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500438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7752" y="357187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58016" y="4286256"/>
            <a:ext cx="1919288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16" y="4286256"/>
            <a:ext cx="197643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Загородный лагерь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858016" y="4714884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16" y="471488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Районный молодёжный ресурсный центр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5286388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6314" y="5715016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6314" y="571501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58016" y="5786454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8016" y="5786454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Редакция Газеты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5074" y="62865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Правовая служба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1785926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7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142976" y="1857364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Совет депутатов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596" y="2357430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0034" y="2428868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3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1214414" y="2428868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Контрольно-счетная палата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14414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2844" y="4143380"/>
            <a:ext cx="1919287" cy="21431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85720" y="4429132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культуры., молодежной политики, спорта и туризма 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1472" y="5000636"/>
            <a:ext cx="1919287" cy="42862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жилищно-коммунального хозяйства и строительства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57224" y="550070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финансов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экономики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142976" y="585789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отношений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28728" y="6215082"/>
            <a:ext cx="285752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природных ресурсов, землепользования, охраны окружающей среды, сельского хозяйства и продовольствия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18362</TotalTime>
  <Words>5125</Words>
  <Application>Microsoft Office PowerPoint</Application>
  <PresentationFormat>Экран (4:3)</PresentationFormat>
  <Paragraphs>1081</Paragraphs>
  <Slides>50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Тема Office</vt:lpstr>
      <vt:lpstr>Апекс</vt:lpstr>
      <vt:lpstr>1_Апекс</vt:lpstr>
      <vt:lpstr>2_Тема Office</vt:lpstr>
      <vt:lpstr>3_Тема Office</vt:lpstr>
      <vt:lpstr>1_Тема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Сеть муниципальных учреждений</vt:lpstr>
      <vt:lpstr>Основные понятия</vt:lpstr>
      <vt:lpstr>Слайд 11</vt:lpstr>
      <vt:lpstr>Слайд 12</vt:lpstr>
      <vt:lpstr>Слайд 13</vt:lpstr>
      <vt:lpstr>Слайд 14</vt:lpstr>
      <vt:lpstr>Поступление в доходы бюджета  муниципального образования Усть-Абаканский район за 2019 год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Исполнение по подразделам классификации расходов  бюджета  муниципального образования   Усть-Абаканский район за 2020 год</vt:lpstr>
      <vt:lpstr>Исполнение по подразделам классификации расходов  бюджета  муниципального образования   Усть-Абаканский район за 2020 год</vt:lpstr>
      <vt:lpstr>Исполнение по подразделам классификации расходов  бюджета  муниципального образования   Усть-Абаканский район за 2020 год</vt:lpstr>
      <vt:lpstr>Исполнение по подразделам классификации расходов  бюджета  муниципального образования   Усть-Абаканский район за 2020 год</vt:lpstr>
      <vt:lpstr>Исполнение по подразделам классификации расходов  бюджета  муниципального образования   Усть-Абаканский район за 2020 год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Пользователь</cp:lastModifiedBy>
  <cp:revision>6076</cp:revision>
  <cp:lastPrinted>2016-05-25T12:21:08Z</cp:lastPrinted>
  <dcterms:created xsi:type="dcterms:W3CDTF">2013-11-20T11:05:04Z</dcterms:created>
  <dcterms:modified xsi:type="dcterms:W3CDTF">2021-07-01T06:11:00Z</dcterms:modified>
</cp:coreProperties>
</file>