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4813E-2"/>
          <c:y val="8.8888266748789344E-2"/>
          <c:w val="0.9441273751864756"/>
          <c:h val="0.740983440185896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63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110196992"/>
        <c:axId val="110227456"/>
      </c:barChart>
      <c:catAx>
        <c:axId val="11019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227456"/>
        <c:crosses val="autoZero"/>
        <c:auto val="1"/>
        <c:lblAlgn val="ctr"/>
        <c:lblOffset val="100"/>
      </c:catAx>
      <c:valAx>
        <c:axId val="110227456"/>
        <c:scaling>
          <c:orientation val="minMax"/>
        </c:scaling>
        <c:axPos val="l"/>
        <c:majorGridlines/>
        <c:numFmt formatCode="General" sourceLinked="1"/>
        <c:tickLblPos val="none"/>
        <c:crossAx val="11019699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8.0365744738432679E-2"/>
                  <c:y val="-4.9210199905786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605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321287.3</c:v>
                </c:pt>
                <c:pt idx="1">
                  <c:v>102201.2</c:v>
                </c:pt>
                <c:pt idx="2">
                  <c:v>1067835.3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51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321287.3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674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102201.2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674E-3"/>
                  <c:y val="0.12854610883671061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1067835.3</c:v>
                </c:pt>
              </c:numCache>
            </c:numRef>
          </c:val>
        </c:ser>
        <c:shape val="box"/>
        <c:axId val="51104000"/>
        <c:axId val="51109888"/>
        <c:axId val="0"/>
      </c:bar3DChart>
      <c:catAx>
        <c:axId val="5110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51109888"/>
        <c:crossesAt val="0"/>
        <c:auto val="1"/>
        <c:lblAlgn val="ctr"/>
        <c:lblOffset val="100"/>
      </c:catAx>
      <c:valAx>
        <c:axId val="51109888"/>
        <c:scaling>
          <c:orientation val="minMax"/>
        </c:scaling>
        <c:delete val="1"/>
        <c:axPos val="l"/>
        <c:numFmt formatCode="#,##0.00" sourceLinked="1"/>
        <c:tickLblPos val="nextTo"/>
        <c:crossAx val="5110400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405"/>
          <c:y val="0.1388745916308278"/>
          <c:w val="0.28561970432680434"/>
          <c:h val="0.49227926529082827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321.3</c:v>
                </c:pt>
                <c:pt idx="1">
                  <c:v>310.2</c:v>
                </c:pt>
                <c:pt idx="2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102.2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3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1067.8</c:v>
                </c:pt>
                <c:pt idx="1">
                  <c:v>707.7</c:v>
                </c:pt>
                <c:pt idx="2">
                  <c:v>856.5</c:v>
                </c:pt>
              </c:numCache>
            </c:numRef>
          </c:val>
        </c:ser>
        <c:shape val="box"/>
        <c:axId val="51722496"/>
        <c:axId val="51732480"/>
        <c:axId val="0"/>
      </c:bar3DChart>
      <c:catAx>
        <c:axId val="51722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51732480"/>
        <c:crosses val="autoZero"/>
        <c:auto val="1"/>
        <c:lblAlgn val="ctr"/>
        <c:lblOffset val="100"/>
      </c:catAx>
      <c:valAx>
        <c:axId val="51732480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5172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81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1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62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1491.3</c:v>
                </c:pt>
                <c:pt idx="1">
                  <c:v>1114.5999999999999</c:v>
                </c:pt>
                <c:pt idx="2">
                  <c:v>1280.5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51775744"/>
        <c:axId val="51785728"/>
        <c:axId val="0"/>
      </c:bar3DChart>
      <c:catAx>
        <c:axId val="51775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51785728"/>
        <c:crosses val="autoZero"/>
        <c:auto val="1"/>
        <c:lblAlgn val="ctr"/>
        <c:lblOffset val="100"/>
      </c:catAx>
      <c:valAx>
        <c:axId val="51785728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51775744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484E-2"/>
          <c:y val="6.4235484400930923E-2"/>
          <c:w val="0.72061387504440744"/>
          <c:h val="0.76084361918715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287,5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75,7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4,7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287.5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0.70000000000000007</c:v>
                </c:pt>
                <c:pt idx="5">
                  <c:v>5.3</c:v>
                </c:pt>
                <c:pt idx="6">
                  <c:v>75.7</c:v>
                </c:pt>
                <c:pt idx="7">
                  <c:v>20.3</c:v>
                </c:pt>
                <c:pt idx="8">
                  <c:v>0.1</c:v>
                </c:pt>
                <c:pt idx="9">
                  <c:v>4.7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78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55E-4"/>
          <c:y val="2.0914886293832372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0.70000000000000051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16"/>
          <c:w val="0.71286091728429779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24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61"/>
          <c:w val="0.63925968438833325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14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9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75 588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35 390,8</c:v>
                </c:pt>
                <c:pt idx="3">
                  <c:v>Жилищно-коммунальное хозяйство 19892,1</c:v>
                </c:pt>
                <c:pt idx="4">
                  <c:v>Образование 1 101 305,9</c:v>
                </c:pt>
                <c:pt idx="5">
                  <c:v>Культура 79 437,8</c:v>
                </c:pt>
                <c:pt idx="6">
                  <c:v>Социальная политика 73 632,5</c:v>
                </c:pt>
                <c:pt idx="7">
                  <c:v>Физическая культура и спорт 4 320,0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101 068,0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75588</c:v>
                </c:pt>
                <c:pt idx="1">
                  <c:v>629.70000000000005</c:v>
                </c:pt>
                <c:pt idx="2">
                  <c:v>35390.800000000003</c:v>
                </c:pt>
                <c:pt idx="3">
                  <c:v>19892.099999999995</c:v>
                </c:pt>
                <c:pt idx="4">
                  <c:v>1101305.9000000004</c:v>
                </c:pt>
                <c:pt idx="5" formatCode="#,##0.00">
                  <c:v>79437.8</c:v>
                </c:pt>
                <c:pt idx="6" formatCode="#,##0.00">
                  <c:v>73632.5</c:v>
                </c:pt>
                <c:pt idx="7">
                  <c:v>4320</c:v>
                </c:pt>
                <c:pt idx="8">
                  <c:v>7044.6</c:v>
                </c:pt>
                <c:pt idx="9">
                  <c:v>20</c:v>
                </c:pt>
                <c:pt idx="10">
                  <c:v>101068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27"/>
          <c:y val="0.19288797103965188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23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53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58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6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662050.19999999879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3.2223310519286534</c:v>
                </c:pt>
                <c:pt idx="2">
                  <c:v>14.065086952345336</c:v>
                </c:pt>
                <c:pt idx="3">
                  <c:v>19.793664771368526</c:v>
                </c:pt>
                <c:pt idx="4">
                  <c:v>2.4228413234746173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9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234521.7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761882.8</c:v>
                </c:pt>
                <c:pt idx="1">
                  <c:v>523770.5</c:v>
                </c:pt>
                <c:pt idx="2">
                  <c:v>555216.30000000005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7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65032.7</c:v>
                </c:pt>
                <c:pt idx="1">
                  <c:v>61663.5</c:v>
                </c:pt>
                <c:pt idx="2">
                  <c:v>57085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shape val="box"/>
        <c:axId val="176977792"/>
        <c:axId val="176979328"/>
        <c:axId val="0"/>
      </c:bar3DChart>
      <c:catAx>
        <c:axId val="17697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979328"/>
        <c:crosses val="autoZero"/>
        <c:auto val="1"/>
        <c:lblAlgn val="ctr"/>
        <c:lblOffset val="100"/>
      </c:catAx>
      <c:valAx>
        <c:axId val="176979328"/>
        <c:scaling>
          <c:orientation val="minMax"/>
        </c:scaling>
        <c:delete val="1"/>
        <c:axPos val="l"/>
        <c:numFmt formatCode="#,##0.0" sourceLinked="1"/>
        <c:tickLblPos val="none"/>
        <c:crossAx val="176977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08"/>
          <c:w val="0.68811556874492408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12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131326336"/>
        <c:axId val="131327872"/>
      </c:barChart>
      <c:catAx>
        <c:axId val="131326336"/>
        <c:scaling>
          <c:orientation val="minMax"/>
        </c:scaling>
        <c:axPos val="b"/>
        <c:numFmt formatCode="General" sourceLinked="1"/>
        <c:tickLblPos val="nextTo"/>
        <c:crossAx val="131327872"/>
        <c:crosses val="autoZero"/>
        <c:auto val="1"/>
        <c:lblAlgn val="ctr"/>
        <c:lblOffset val="100"/>
      </c:catAx>
      <c:valAx>
        <c:axId val="131327872"/>
        <c:scaling>
          <c:orientation val="minMax"/>
        </c:scaling>
        <c:axPos val="l"/>
        <c:majorGridlines/>
        <c:numFmt formatCode="General" sourceLinked="1"/>
        <c:tickLblPos val="none"/>
        <c:crossAx val="13132633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555E-2"/>
          <c:y val="0.2812164394299953"/>
          <c:w val="0.92278499725841256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3E-2"/>
                  <c:y val="-3.7209302325582325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17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1101305.8999999999</c:v>
                </c:pt>
                <c:pt idx="1">
                  <c:v>755623.6</c:v>
                </c:pt>
                <c:pt idx="2" formatCode="#,##0">
                  <c:v>793418</c:v>
                </c:pt>
              </c:numCache>
            </c:numRef>
          </c:val>
        </c:ser>
        <c:marker val="1"/>
        <c:axId val="171469824"/>
        <c:axId val="171479808"/>
      </c:lineChart>
      <c:catAx>
        <c:axId val="171469824"/>
        <c:scaling>
          <c:orientation val="minMax"/>
        </c:scaling>
        <c:delete val="1"/>
        <c:axPos val="b"/>
        <c:numFmt formatCode="General" sourceLinked="1"/>
        <c:tickLblPos val="none"/>
        <c:crossAx val="171479808"/>
        <c:crosses val="autoZero"/>
        <c:auto val="1"/>
        <c:lblAlgn val="ctr"/>
        <c:lblOffset val="100"/>
      </c:catAx>
      <c:valAx>
        <c:axId val="171479808"/>
        <c:scaling>
          <c:orientation val="minMax"/>
        </c:scaling>
        <c:delete val="1"/>
        <c:axPos val="l"/>
        <c:numFmt formatCode="#,##0.00" sourceLinked="1"/>
        <c:tickLblPos val="none"/>
        <c:crossAx val="17146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1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57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5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158728576"/>
        <c:axId val="158730112"/>
        <c:axId val="0"/>
      </c:bar3DChart>
      <c:catAx>
        <c:axId val="158728576"/>
        <c:scaling>
          <c:orientation val="minMax"/>
        </c:scaling>
        <c:delete val="1"/>
        <c:axPos val="b"/>
        <c:tickLblPos val="nextTo"/>
        <c:crossAx val="158730112"/>
        <c:crosses val="autoZero"/>
        <c:auto val="1"/>
        <c:lblAlgn val="ctr"/>
        <c:lblOffset val="100"/>
      </c:catAx>
      <c:valAx>
        <c:axId val="158730112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58728576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83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6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158788224"/>
        <c:axId val="159449472"/>
        <c:axId val="0"/>
      </c:bar3DChart>
      <c:catAx>
        <c:axId val="158788224"/>
        <c:scaling>
          <c:orientation val="minMax"/>
        </c:scaling>
        <c:delete val="1"/>
        <c:axPos val="b"/>
        <c:tickLblPos val="nextTo"/>
        <c:crossAx val="159449472"/>
        <c:crosses val="autoZero"/>
        <c:auto val="1"/>
        <c:lblAlgn val="ctr"/>
        <c:lblOffset val="100"/>
      </c:catAx>
      <c:valAx>
        <c:axId val="159449472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58788224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148923520"/>
        <c:axId val="148925056"/>
      </c:barChart>
      <c:catAx>
        <c:axId val="148923520"/>
        <c:scaling>
          <c:orientation val="minMax"/>
        </c:scaling>
        <c:axPos val="b"/>
        <c:numFmt formatCode="General" sourceLinked="1"/>
        <c:tickLblPos val="nextTo"/>
        <c:crossAx val="148925056"/>
        <c:crosses val="autoZero"/>
        <c:auto val="1"/>
        <c:lblAlgn val="ctr"/>
        <c:lblOffset val="100"/>
      </c:catAx>
      <c:valAx>
        <c:axId val="148925056"/>
        <c:scaling>
          <c:orientation val="minMax"/>
        </c:scaling>
        <c:axPos val="l"/>
        <c:majorGridlines/>
        <c:numFmt formatCode="General" sourceLinked="1"/>
        <c:tickLblPos val="none"/>
        <c:crossAx val="148923520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338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96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89"/>
          <c:y val="2.6074396017563609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158545408"/>
        <c:axId val="158546944"/>
      </c:lineChart>
      <c:catAx>
        <c:axId val="158545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58546944"/>
        <c:crosses val="autoZero"/>
        <c:auto val="1"/>
        <c:lblAlgn val="ctr"/>
        <c:lblOffset val="100"/>
      </c:catAx>
      <c:valAx>
        <c:axId val="1585469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8545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55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597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597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597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89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597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858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159711616"/>
        <c:axId val="159713152"/>
        <c:axId val="0"/>
      </c:bar3DChart>
      <c:catAx>
        <c:axId val="159711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59713152"/>
        <c:crossesAt val="0"/>
        <c:auto val="1"/>
        <c:lblAlgn val="ctr"/>
        <c:lblOffset val="100"/>
      </c:catAx>
      <c:valAx>
        <c:axId val="159713152"/>
        <c:scaling>
          <c:orientation val="minMax"/>
        </c:scaling>
        <c:delete val="1"/>
        <c:axPos val="l"/>
        <c:numFmt formatCode="General" sourceLinked="1"/>
        <c:tickLblPos val="nextTo"/>
        <c:crossAx val="15971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3939E-2"/>
          <c:y val="6.1888800375320158E-2"/>
          <c:w val="0.86692471299671237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161927936"/>
        <c:axId val="161929472"/>
      </c:barChart>
      <c:catAx>
        <c:axId val="161927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1929472"/>
        <c:crossesAt val="0"/>
        <c:auto val="1"/>
        <c:lblAlgn val="ctr"/>
        <c:lblOffset val="100"/>
      </c:catAx>
      <c:valAx>
        <c:axId val="16192947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6192793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131479040"/>
        <c:axId val="131480576"/>
        <c:axId val="0"/>
      </c:bar3DChart>
      <c:catAx>
        <c:axId val="131479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480576"/>
        <c:crosses val="autoZero"/>
        <c:auto val="1"/>
        <c:lblAlgn val="ctr"/>
        <c:lblOffset val="100"/>
      </c:catAx>
      <c:valAx>
        <c:axId val="1314805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1479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48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131527808"/>
        <c:axId val="131529344"/>
      </c:lineChart>
      <c:catAx>
        <c:axId val="13152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31529344"/>
        <c:crosses val="autoZero"/>
        <c:auto val="1"/>
        <c:lblAlgn val="ctr"/>
        <c:lblOffset val="100"/>
      </c:catAx>
      <c:valAx>
        <c:axId val="131529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1527808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451 578,5 тыс.рублей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( 96,8%)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48 750,8 тыс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( 3,2%)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1 500 329,3 тыс</a:t>
          </a:r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373 593,6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46 162,1 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419 755,7тыс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6.jpeg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5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40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9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3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1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4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12" Type="http://schemas.openxmlformats.org/officeDocument/2006/relationships/image" Target="../media/image1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8.jpe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jpeg"/><Relationship Id="rId4" Type="http://schemas.openxmlformats.org/officeDocument/2006/relationships/image" Target="../media/image146.png"/><Relationship Id="rId9" Type="http://schemas.openxmlformats.org/officeDocument/2006/relationships/image" Target="../media/image1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6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1 441 531,2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1  432 526,6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1 267 214,8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1 280 451,3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09737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31440409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23.06.2020 года № 12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128980555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55105572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426929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174963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342738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144421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1 021 963,2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856 512,8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46 852,0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292 777,0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1162273780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1 500 329,3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019682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75 588,0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402581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73 632,5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426311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38804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046345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1 101 305,9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418,0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055588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79 437,8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56753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35 390,8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130429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19 892,1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028398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721760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27 354,6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497735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736555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9 193,9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54528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2583446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964,8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749080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761882,8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05568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234521,7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440849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65 032,7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78175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59 266,2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20 171,6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449882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429323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676363"/>
              </p:ext>
            </p:extLst>
          </p:nvPr>
        </p:nvGraphicFramePr>
        <p:xfrm>
          <a:off x="7081149" y="4786321"/>
          <a:ext cx="2062852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8470"/>
                <a:gridCol w="697687"/>
                <a:gridCol w="656695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586,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66109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500 329,3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1 080 930,4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58214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1 130 455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202947966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456636"/>
              </p:ext>
            </p:extLst>
          </p:nvPr>
        </p:nvGraphicFramePr>
        <p:xfrm>
          <a:off x="990600" y="2286000"/>
          <a:ext cx="6248400" cy="3248025"/>
        </p:xfrm>
        <a:graphic>
          <a:graphicData uri="http://schemas.openxmlformats.org/presentationml/2006/ole">
            <p:oleObj spid="_x0000_s192528" name="Worksheet" r:id="rId5" imgW="6248445" imgH="324810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820302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545920918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253 280,6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56 163,6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137 </a:t>
            </a:r>
            <a:r>
              <a:rPr lang="ru-RU" sz="1600" b="1" dirty="0" smtClean="0">
                <a:solidFill>
                  <a:schemeClr val="bg1"/>
                </a:solidFill>
              </a:rPr>
              <a:t>764,3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1 451 578,5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087 112,2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77 705,4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6 554,6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235,7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21 745,8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19 850,1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123 202,5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408,8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087 112,2 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1 024 106,2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62 744,0                    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2729958755"/>
              </p:ext>
            </p:extLst>
          </p:nvPr>
        </p:nvGraphicFramePr>
        <p:xfrm>
          <a:off x="118114" y="1000108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22 223 ,2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588,0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876,0                     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980,6 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9 335,0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1571612"/>
            <a:ext cx="2654061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1 231,2 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48 750,8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4 462,0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24 799,1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проведения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отлову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1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2 931,3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199,6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8501</TotalTime>
  <Words>4558</Words>
  <Application>Microsoft Office PowerPoint</Application>
  <PresentationFormat>Экран (4:3)</PresentationFormat>
  <Paragraphs>1012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Worksheet</vt:lpstr>
      <vt:lpstr> БЮДЖЕТ  для граждан </vt:lpstr>
      <vt:lpstr> К  Решению Совета депутатов  Усть-Абаканского района от 23.06.2020 года № 12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3982</cp:revision>
  <dcterms:created xsi:type="dcterms:W3CDTF">2013-11-30T21:03:12Z</dcterms:created>
  <dcterms:modified xsi:type="dcterms:W3CDTF">2020-09-21T09:00:23Z</dcterms:modified>
</cp:coreProperties>
</file>