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  <p:sldMasterId id="2147484099" r:id="rId6"/>
  </p:sldMasterIdLst>
  <p:notesMasterIdLst>
    <p:notesMasterId r:id="rId60"/>
  </p:notesMasterIdLst>
  <p:handoutMasterIdLst>
    <p:handoutMasterId r:id="rId61"/>
  </p:handoutMasterIdLst>
  <p:sldIdLst>
    <p:sldId id="257" r:id="rId7"/>
    <p:sldId id="313" r:id="rId8"/>
    <p:sldId id="314" r:id="rId9"/>
    <p:sldId id="320" r:id="rId10"/>
    <p:sldId id="317" r:id="rId11"/>
    <p:sldId id="383" r:id="rId12"/>
    <p:sldId id="322" r:id="rId13"/>
    <p:sldId id="321" r:id="rId14"/>
    <p:sldId id="319" r:id="rId15"/>
    <p:sldId id="323" r:id="rId16"/>
    <p:sldId id="324" r:id="rId17"/>
    <p:sldId id="325" r:id="rId18"/>
    <p:sldId id="396" r:id="rId19"/>
    <p:sldId id="397" r:id="rId20"/>
    <p:sldId id="398" r:id="rId21"/>
    <p:sldId id="399" r:id="rId22"/>
    <p:sldId id="346" r:id="rId23"/>
    <p:sldId id="328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338" r:id="rId32"/>
    <p:sldId id="335" r:id="rId33"/>
    <p:sldId id="384" r:id="rId34"/>
    <p:sldId id="407" r:id="rId35"/>
    <p:sldId id="385" r:id="rId36"/>
    <p:sldId id="408" r:id="rId37"/>
    <p:sldId id="373" r:id="rId38"/>
    <p:sldId id="374" r:id="rId39"/>
    <p:sldId id="388" r:id="rId40"/>
    <p:sldId id="336" r:id="rId41"/>
    <p:sldId id="348" r:id="rId42"/>
    <p:sldId id="353" r:id="rId43"/>
    <p:sldId id="354" r:id="rId44"/>
    <p:sldId id="358" r:id="rId45"/>
    <p:sldId id="362" r:id="rId46"/>
    <p:sldId id="393" r:id="rId47"/>
    <p:sldId id="394" r:id="rId48"/>
    <p:sldId id="395" r:id="rId49"/>
    <p:sldId id="364" r:id="rId50"/>
    <p:sldId id="365" r:id="rId51"/>
    <p:sldId id="366" r:id="rId52"/>
    <p:sldId id="367" r:id="rId53"/>
    <p:sldId id="369" r:id="rId54"/>
    <p:sldId id="359" r:id="rId55"/>
    <p:sldId id="368" r:id="rId56"/>
    <p:sldId id="345" r:id="rId57"/>
    <p:sldId id="347" r:id="rId58"/>
    <p:sldId id="351" r:id="rId59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FF"/>
    <a:srgbClr val="FF6699"/>
    <a:srgbClr val="D3FDE4"/>
    <a:srgbClr val="0099FF"/>
    <a:srgbClr val="CCFFFF"/>
    <a:srgbClr val="ADF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5872624813524709E-2"/>
          <c:y val="8.888826674878926E-2"/>
          <c:w val="0.9441273751864756"/>
          <c:h val="0.740983440185896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"/>
                  <c:y val="-5.2287215734581919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+mn-lt"/>
                      </a:rPr>
                      <a:t>695</a:t>
                    </a:r>
                    <a:endParaRPr lang="en-US" sz="1600" b="1" dirty="0">
                      <a:latin typeface="+mn-lt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688</c:v>
                </c:pt>
                <c:pt idx="1">
                  <c:v>627</c:v>
                </c:pt>
                <c:pt idx="2">
                  <c:v>650.4</c:v>
                </c:pt>
                <c:pt idx="3">
                  <c:v>671.4</c:v>
                </c:pt>
                <c:pt idx="4">
                  <c:v>690.4</c:v>
                </c:pt>
                <c:pt idx="5">
                  <c:v>704.9</c:v>
                </c:pt>
              </c:numCache>
            </c:numRef>
          </c:val>
        </c:ser>
        <c:dLbls/>
        <c:axId val="116946432"/>
        <c:axId val="116947584"/>
      </c:barChart>
      <c:catAx>
        <c:axId val="116946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6947584"/>
        <c:crosses val="autoZero"/>
        <c:auto val="1"/>
        <c:lblAlgn val="ctr"/>
        <c:lblOffset val="100"/>
      </c:catAx>
      <c:valAx>
        <c:axId val="116947584"/>
        <c:scaling>
          <c:orientation val="minMax"/>
        </c:scaling>
        <c:axPos val="l"/>
        <c:majorGridlines/>
        <c:numFmt formatCode="General" sourceLinked="1"/>
        <c:tickLblPos val="none"/>
        <c:crossAx val="116946432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0.17207256266698429"/>
                  <c:y val="7.006541803148651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9.4309124734513125E-2"/>
                  <c:y val="-5.9516085905646034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148145118746545"/>
                  <c:y val="-0.16118182544831616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- 232 268,9 тыс. руб.</c:v>
                </c:pt>
                <c:pt idx="1">
                  <c:v>Неналоговые доходы - 46 606,8 тыс. руб.</c:v>
                </c:pt>
                <c:pt idx="2">
                  <c:v>Безвозмездные поступления - 681 453,2 тыс. руб.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297171.5</c:v>
                </c:pt>
                <c:pt idx="1">
                  <c:v>96766.399999999994</c:v>
                </c:pt>
                <c:pt idx="2">
                  <c:v>1016813.2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220393531529681E-2"/>
          <c:y val="6.0064295736067294E-2"/>
          <c:w val="0.67817474271731004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3675185276455641E-2"/>
                  <c:y val="0.1094009436908174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297171.5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5.8607936899095605E-3"/>
                  <c:y val="6.564056621449045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96766.399999999994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Pt>
            <c:idx val="0"/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5.8607936899095605E-3"/>
                  <c:y val="0.1285461088367105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1016813.2</c:v>
                </c:pt>
              </c:numCache>
            </c:numRef>
          </c:val>
        </c:ser>
        <c:dLbls/>
        <c:shape val="box"/>
        <c:axId val="131691648"/>
        <c:axId val="131693184"/>
        <c:axId val="0"/>
      </c:bar3DChart>
      <c:catAx>
        <c:axId val="13169164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ru-RU"/>
          </a:p>
        </c:txPr>
        <c:crossAx val="131693184"/>
        <c:crossesAt val="0"/>
        <c:auto val="1"/>
        <c:lblAlgn val="ctr"/>
        <c:lblOffset val="100"/>
      </c:catAx>
      <c:valAx>
        <c:axId val="131693184"/>
        <c:scaling>
          <c:orientation val="minMax"/>
        </c:scaling>
        <c:delete val="1"/>
        <c:axPos val="l"/>
        <c:numFmt formatCode="#,##0.00" sourceLinked="1"/>
        <c:tickLblPos val="nextTo"/>
        <c:crossAx val="131691648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61474680294473361"/>
          <c:y val="0.1388745916308278"/>
          <c:w val="0.28561970432680411"/>
          <c:h val="0.49227926529082788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297.2</c:v>
                </c:pt>
                <c:pt idx="1">
                  <c:v>310.2</c:v>
                </c:pt>
                <c:pt idx="2">
                  <c:v>327.2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96.8</c:v>
                </c:pt>
                <c:pt idx="1">
                  <c:v>96.8</c:v>
                </c:pt>
                <c:pt idx="2">
                  <c:v>96.8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1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1016.8</c:v>
                </c:pt>
                <c:pt idx="1">
                  <c:v>707.7</c:v>
                </c:pt>
                <c:pt idx="2">
                  <c:v>856.5</c:v>
                </c:pt>
              </c:numCache>
            </c:numRef>
          </c:val>
        </c:ser>
        <c:dLbls/>
        <c:shape val="box"/>
        <c:axId val="117889280"/>
        <c:axId val="132907008"/>
        <c:axId val="0"/>
      </c:bar3DChart>
      <c:catAx>
        <c:axId val="1178892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32907008"/>
        <c:crosses val="autoZero"/>
        <c:auto val="1"/>
        <c:lblAlgn val="ctr"/>
        <c:lblOffset val="100"/>
      </c:catAx>
      <c:valAx>
        <c:axId val="132907008"/>
        <c:scaling>
          <c:orientation val="minMax"/>
          <c:max val="8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17889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314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627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51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1410.8</c:v>
                </c:pt>
                <c:pt idx="1">
                  <c:v>1114.5999999999999</c:v>
                </c:pt>
                <c:pt idx="2">
                  <c:v>1280.5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/>
        <c:gapWidth val="0"/>
        <c:gapDepth val="7"/>
        <c:shape val="cylinder"/>
        <c:axId val="132942848"/>
        <c:axId val="132961024"/>
        <c:axId val="0"/>
      </c:bar3DChart>
      <c:catAx>
        <c:axId val="132942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32961024"/>
        <c:crosses val="autoZero"/>
        <c:auto val="1"/>
        <c:lblAlgn val="ctr"/>
        <c:lblOffset val="100"/>
      </c:catAx>
      <c:valAx>
        <c:axId val="132961024"/>
        <c:scaling>
          <c:orientation val="minMax"/>
          <c:max val="13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32942848"/>
        <c:crosses val="autoZero"/>
        <c:crossBetween val="between"/>
        <c:majorUnit val="3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387E-2"/>
          <c:y val="6.4235484400930923E-2"/>
          <c:w val="0.72061387504440699"/>
          <c:h val="0.760843619187151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263,3</c:v>
                </c:pt>
                <c:pt idx="1">
                  <c:v>Акцизы 21,6</c:v>
                </c:pt>
                <c:pt idx="2">
                  <c:v>ЕНВД 5,3</c:v>
                </c:pt>
                <c:pt idx="3">
                  <c:v>Единый сельхоз.налог 0,9</c:v>
                </c:pt>
                <c:pt idx="4">
                  <c:v>Патентная система налогообложения 0,7</c:v>
                </c:pt>
                <c:pt idx="5">
                  <c:v>Гос.пошлина 5,3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263.3</c:v>
                </c:pt>
                <c:pt idx="1">
                  <c:v>21.6</c:v>
                </c:pt>
                <c:pt idx="2">
                  <c:v>5.3</c:v>
                </c:pt>
                <c:pt idx="3">
                  <c:v>0.9</c:v>
                </c:pt>
                <c:pt idx="4">
                  <c:v>0.70000000000000007</c:v>
                </c:pt>
                <c:pt idx="5">
                  <c:v>5.3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  <c:dLbls/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0955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39E-4"/>
          <c:y val="2.0914886293832397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280,2</c:v>
                </c:pt>
                <c:pt idx="1">
                  <c:v>Акцизы 21,6</c:v>
                </c:pt>
                <c:pt idx="2">
                  <c:v>ЕНВД 1,1</c:v>
                </c:pt>
                <c:pt idx="3">
                  <c:v>Единый сельхоз.налог 1,0</c:v>
                </c:pt>
                <c:pt idx="4">
                  <c:v>Патентная система налогообложения 0,7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280.2</c:v>
                </c:pt>
                <c:pt idx="1">
                  <c:v>21.6</c:v>
                </c:pt>
                <c:pt idx="2">
                  <c:v>1.1000000000000001</c:v>
                </c:pt>
                <c:pt idx="3">
                  <c:v>1</c:v>
                </c:pt>
                <c:pt idx="4">
                  <c:v>0.70000000000000007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  <c:dLbls/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59E-3"/>
          <c:y val="0.10013828174681005"/>
          <c:w val="0.71286091728429724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298</c:v>
                </c:pt>
                <c:pt idx="1">
                  <c:v>Акцизы 21,6</c:v>
                </c:pt>
                <c:pt idx="2">
                  <c:v>ЕНВД 0</c:v>
                </c:pt>
                <c:pt idx="3">
                  <c:v>Единый сельхоз.налог 1,1</c:v>
                </c:pt>
                <c:pt idx="4">
                  <c:v>Патентная система налогообложения 0,8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298</c:v>
                </c:pt>
                <c:pt idx="1">
                  <c:v>21.6</c:v>
                </c:pt>
                <c:pt idx="2">
                  <c:v>0</c:v>
                </c:pt>
                <c:pt idx="3">
                  <c:v>1.1000000000000001</c:v>
                </c:pt>
                <c:pt idx="4">
                  <c:v>0.8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  <c:dLbls/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198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5"/>
          <c:w val="0.63925968438833281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3"/>
            <c:spPr>
              <a:solidFill>
                <a:srgbClr val="FFFF00"/>
              </a:solidFill>
            </c:spPr>
          </c:dPt>
          <c:dPt>
            <c:idx val="4"/>
            <c:explosion val="20"/>
            <c:spPr>
              <a:solidFill>
                <a:srgbClr val="CC99FF"/>
              </a:solidFill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23837255148986997"/>
                  <c:y val="-0.31516454827962787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076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72 672,4 </c:v>
                </c:pt>
                <c:pt idx="1">
                  <c:v>Национальная безопасность и правоохранительная деятельность 629,7</c:v>
                </c:pt>
                <c:pt idx="2">
                  <c:v>Национальная экономика 35 268,6</c:v>
                </c:pt>
                <c:pt idx="3">
                  <c:v>Жилищно-коммунальное хозяйство 13 261,9</c:v>
                </c:pt>
                <c:pt idx="4">
                  <c:v>Образование 1 037 397,3</c:v>
                </c:pt>
                <c:pt idx="5">
                  <c:v>Культура 75 316,6</c:v>
                </c:pt>
                <c:pt idx="6">
                  <c:v>Социальная политика 73 631,5</c:v>
                </c:pt>
                <c:pt idx="7">
                  <c:v>Физическая культура и спорт 3 445</c:v>
                </c:pt>
                <c:pt idx="8">
                  <c:v>Средства массовой информации 7 044,6</c:v>
                </c:pt>
                <c:pt idx="9">
                  <c:v>Обслуживание государственного долга 20</c:v>
                </c:pt>
                <c:pt idx="10">
                  <c:v>Межбюджетные трансферты 101 068,0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72672.399999999994</c:v>
                </c:pt>
                <c:pt idx="1">
                  <c:v>629.70000000000005</c:v>
                </c:pt>
                <c:pt idx="2">
                  <c:v>35268.6</c:v>
                </c:pt>
                <c:pt idx="3">
                  <c:v>13261.9</c:v>
                </c:pt>
                <c:pt idx="4">
                  <c:v>1037397.3</c:v>
                </c:pt>
                <c:pt idx="5">
                  <c:v>75316.600000000006</c:v>
                </c:pt>
                <c:pt idx="6">
                  <c:v>73631.5</c:v>
                </c:pt>
                <c:pt idx="7">
                  <c:v>3445</c:v>
                </c:pt>
                <c:pt idx="8">
                  <c:v>7044.6</c:v>
                </c:pt>
                <c:pt idx="9">
                  <c:v>20</c:v>
                </c:pt>
                <c:pt idx="10">
                  <c:v>101068</c:v>
                </c:pt>
              </c:numCache>
            </c:numRef>
          </c:val>
        </c:ser>
        <c:dLbls/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5718245187"/>
          <c:y val="6.2904721576751879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60"/>
      <c:depthPercent val="120"/>
      <c:perspective val="30"/>
    </c:view3D>
    <c:plotArea>
      <c:layout>
        <c:manualLayout>
          <c:layoutTarget val="inner"/>
          <c:xMode val="edge"/>
          <c:yMode val="edge"/>
          <c:x val="0.15608478001199907"/>
          <c:y val="0.19288797103965202"/>
          <c:w val="0.70510240601250163"/>
          <c:h val="0.77478459726734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6"/>
          <c:dPt>
            <c:idx val="0"/>
            <c:spPr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rgbClr val="CC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spPr>
              <a:solidFill>
                <a:srgbClr val="FF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17864709233763404"/>
                  <c:y val="-7.620909226864829E-2"/>
                </c:manualLayout>
              </c:layout>
              <c:showPercent val="1"/>
            </c:dLbl>
            <c:dLbl>
              <c:idx val="1"/>
              <c:layout>
                <c:manualLayout>
                  <c:x val="4.5543901248513527E-2"/>
                  <c:y val="-0.14431671763513271"/>
                </c:manualLayout>
              </c:layout>
              <c:showPercent val="1"/>
            </c:dLbl>
            <c:dLbl>
              <c:idx val="2"/>
              <c:layout>
                <c:manualLayout>
                  <c:x val="0.11782102378835847"/>
                  <c:y val="-0.14438109227438256"/>
                </c:manualLayout>
              </c:layout>
              <c:showPercent val="1"/>
            </c:dLbl>
            <c:dLbl>
              <c:idx val="3"/>
              <c:layout>
                <c:manualLayout>
                  <c:x val="0.13951018234885101"/>
                  <c:y val="3.8959255692426316E-2"/>
                </c:manualLayout>
              </c:layout>
              <c:showPercent val="1"/>
            </c:dLbl>
            <c:dLbl>
              <c:idx val="4"/>
              <c:layout>
                <c:manualLayout>
                  <c:x val="8.3001989176941265E-2"/>
                  <c:y val="0.11147249360066065"/>
                </c:manualLayout>
              </c:layout>
              <c:showPercent val="1"/>
            </c:dLbl>
            <c:dLbl>
              <c:idx val="5"/>
              <c:layout>
                <c:manualLayout>
                  <c:x val="4.4674389199704602E-2"/>
                  <c:y val="6.4925137185922813E-2"/>
                </c:manualLayout>
              </c:layout>
              <c:showPercent val="1"/>
            </c:dLbl>
            <c:dLbl>
              <c:idx val="6"/>
              <c:layout>
                <c:manualLayout>
                  <c:x val="1.7166483164680165E-2"/>
                  <c:y val="0.1242913842349555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662050.19999999972</c:v>
                </c:pt>
                <c:pt idx="1">
                  <c:v>40087.199999999997</c:v>
                </c:pt>
                <c:pt idx="2">
                  <c:v>174975.8</c:v>
                </c:pt>
                <c:pt idx="3">
                  <c:v>246241.8</c:v>
                </c:pt>
                <c:pt idx="4">
                  <c:v>30141.200000000001</c:v>
                </c:pt>
                <c:pt idx="5">
                  <c:v>77242</c:v>
                </c:pt>
                <c:pt idx="6">
                  <c:v>13305.3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53.217608548254134</c:v>
                </c:pt>
                <c:pt idx="1">
                  <c:v>3.2223310519286503</c:v>
                </c:pt>
                <c:pt idx="2">
                  <c:v>14.06508695234532</c:v>
                </c:pt>
                <c:pt idx="3">
                  <c:v>19.793664771368526</c:v>
                </c:pt>
                <c:pt idx="4">
                  <c:v>2.4228413234746204</c:v>
                </c:pt>
                <c:pt idx="5">
                  <c:v>6.2089468736422795</c:v>
                </c:pt>
                <c:pt idx="6">
                  <c:v>1.0695204789864661</c:v>
                </c:pt>
              </c:numCache>
            </c:numRef>
          </c:val>
        </c:ser>
        <c:dLbls/>
      </c:pie3DChart>
      <c:spPr>
        <a:noFill/>
        <a:ln w="25400">
          <a:noFill/>
        </a:ln>
        <a:effectLst/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81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(9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192152.6</c:v>
                </c:pt>
                <c:pt idx="1">
                  <c:v>131402.20000000001</c:v>
                </c:pt>
                <c:pt idx="2">
                  <c:v>142260.20000000001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(17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742992.4</c:v>
                </c:pt>
                <c:pt idx="1">
                  <c:v>523770.5</c:v>
                </c:pt>
                <c:pt idx="2">
                  <c:v>555216.30000000005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6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62706.1</c:v>
                </c:pt>
                <c:pt idx="1">
                  <c:v>61663.5</c:v>
                </c:pt>
                <c:pt idx="2">
                  <c:v>57085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4775.5</c:v>
                </c:pt>
                <c:pt idx="1">
                  <c:v>3840.1</c:v>
                </c:pt>
                <c:pt idx="2">
                  <c:v>3722.1</c:v>
                </c:pt>
              </c:numCache>
            </c:numRef>
          </c:val>
        </c:ser>
        <c:dLbls/>
        <c:shape val="box"/>
        <c:axId val="163923840"/>
        <c:axId val="163925376"/>
        <c:axId val="0"/>
      </c:bar3DChart>
      <c:catAx>
        <c:axId val="163923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3925376"/>
        <c:crosses val="autoZero"/>
        <c:auto val="1"/>
        <c:lblAlgn val="ctr"/>
        <c:lblOffset val="100"/>
      </c:catAx>
      <c:valAx>
        <c:axId val="163925376"/>
        <c:scaling>
          <c:orientation val="minMax"/>
        </c:scaling>
        <c:delete val="1"/>
        <c:axPos val="l"/>
        <c:numFmt formatCode="#,##0.0" sourceLinked="1"/>
        <c:tickLblPos val="none"/>
        <c:crossAx val="163923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014"/>
          <c:w val="0.68811556874492463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568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626.79999999999995</c:v>
                </c:pt>
                <c:pt idx="1">
                  <c:v>1008.8</c:v>
                </c:pt>
                <c:pt idx="2">
                  <c:v>1287.2</c:v>
                </c:pt>
                <c:pt idx="3">
                  <c:v>1433.5</c:v>
                </c:pt>
                <c:pt idx="4">
                  <c:v>1549.2</c:v>
                </c:pt>
                <c:pt idx="5">
                  <c:v>1685.9</c:v>
                </c:pt>
              </c:numCache>
            </c:numRef>
          </c:val>
        </c:ser>
        <c:dLbls/>
        <c:axId val="116991872"/>
        <c:axId val="116993408"/>
      </c:barChart>
      <c:catAx>
        <c:axId val="116991872"/>
        <c:scaling>
          <c:orientation val="minMax"/>
        </c:scaling>
        <c:axPos val="b"/>
        <c:numFmt formatCode="General" sourceLinked="1"/>
        <c:tickLblPos val="nextTo"/>
        <c:crossAx val="116993408"/>
        <c:crosses val="autoZero"/>
        <c:auto val="1"/>
        <c:lblAlgn val="ctr"/>
        <c:lblOffset val="100"/>
      </c:catAx>
      <c:valAx>
        <c:axId val="116993408"/>
        <c:scaling>
          <c:orientation val="minMax"/>
        </c:scaling>
        <c:axPos val="l"/>
        <c:majorGridlines/>
        <c:numFmt formatCode="General" sourceLinked="1"/>
        <c:tickLblPos val="none"/>
        <c:crossAx val="116991872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4736134830202444E-2"/>
          <c:y val="0.2812164394299953"/>
          <c:w val="0.92278499725841212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847E-2"/>
                  <c:y val="-3.7209302325582297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762E-2"/>
                  <c:y val="-4.472094190609110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1037397.3</c:v>
                </c:pt>
                <c:pt idx="1">
                  <c:v>755623.6</c:v>
                </c:pt>
                <c:pt idx="2" formatCode="#,##0">
                  <c:v>793418</c:v>
                </c:pt>
              </c:numCache>
            </c:numRef>
          </c:val>
        </c:ser>
        <c:dLbls/>
        <c:marker val="1"/>
        <c:axId val="164105216"/>
        <c:axId val="164107008"/>
      </c:lineChart>
      <c:catAx>
        <c:axId val="164105216"/>
        <c:scaling>
          <c:orientation val="minMax"/>
        </c:scaling>
        <c:delete val="1"/>
        <c:axPos val="b"/>
        <c:numFmt formatCode="General" sourceLinked="1"/>
        <c:tickLblPos val="none"/>
        <c:crossAx val="164107008"/>
        <c:crosses val="autoZero"/>
        <c:auto val="1"/>
        <c:lblAlgn val="ctr"/>
        <c:lblOffset val="100"/>
      </c:catAx>
      <c:valAx>
        <c:axId val="164107008"/>
        <c:scaling>
          <c:orientation val="minMax"/>
        </c:scaling>
        <c:delete val="1"/>
        <c:axPos val="l"/>
        <c:numFmt formatCode="#,##0.00" sourceLinked="1"/>
        <c:tickLblPos val="none"/>
        <c:crossAx val="164105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5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343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49914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38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01.01.2023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9004.6</c:v>
                </c:pt>
                <c:pt idx="1">
                  <c:v>8971.7000000000007</c:v>
                </c:pt>
                <c:pt idx="2">
                  <c:v>9096.4</c:v>
                </c:pt>
              </c:numCache>
            </c:numRef>
          </c:val>
        </c:ser>
        <c:dLbls/>
        <c:shape val="box"/>
        <c:axId val="123150336"/>
        <c:axId val="123151872"/>
        <c:axId val="0"/>
      </c:bar3DChart>
      <c:catAx>
        <c:axId val="123150336"/>
        <c:scaling>
          <c:orientation val="minMax"/>
        </c:scaling>
        <c:delete val="1"/>
        <c:axPos val="b"/>
        <c:tickLblPos val="nextTo"/>
        <c:crossAx val="123151872"/>
        <c:crosses val="autoZero"/>
        <c:auto val="1"/>
        <c:lblAlgn val="ctr"/>
        <c:lblOffset val="100"/>
      </c:catAx>
      <c:valAx>
        <c:axId val="123151872"/>
        <c:scaling>
          <c:orientation val="minMax"/>
          <c:max val="1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23150336"/>
        <c:crosses val="autoZero"/>
        <c:crossBetween val="between"/>
        <c:majorUnit val="1000"/>
        <c:minorUnit val="1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378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49931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49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90046.8</c:v>
                </c:pt>
                <c:pt idx="1">
                  <c:v>89717.5</c:v>
                </c:pt>
                <c:pt idx="2">
                  <c:v>90964.5</c:v>
                </c:pt>
              </c:numCache>
            </c:numRef>
          </c:val>
        </c:ser>
        <c:dLbls/>
        <c:shape val="box"/>
        <c:axId val="123246848"/>
        <c:axId val="123256832"/>
        <c:axId val="0"/>
      </c:bar3DChart>
      <c:catAx>
        <c:axId val="123246848"/>
        <c:scaling>
          <c:orientation val="minMax"/>
        </c:scaling>
        <c:delete val="1"/>
        <c:axPos val="b"/>
        <c:tickLblPos val="nextTo"/>
        <c:crossAx val="123256832"/>
        <c:crosses val="autoZero"/>
        <c:auto val="1"/>
        <c:lblAlgn val="ctr"/>
        <c:lblOffset val="100"/>
      </c:catAx>
      <c:valAx>
        <c:axId val="123256832"/>
        <c:scaling>
          <c:orientation val="minMax"/>
          <c:max val="10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23246848"/>
        <c:crosses val="autoZero"/>
        <c:crossBetween val="between"/>
        <c:majorUnit val="10000"/>
        <c:minorUnit val="1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404.9</c:v>
                </c:pt>
                <c:pt idx="1">
                  <c:v>563.29999999999995</c:v>
                </c:pt>
                <c:pt idx="2">
                  <c:v>574.9</c:v>
                </c:pt>
                <c:pt idx="3">
                  <c:v>604.20000000000005</c:v>
                </c:pt>
                <c:pt idx="4">
                  <c:v>632</c:v>
                </c:pt>
                <c:pt idx="5">
                  <c:v>653.1</c:v>
                </c:pt>
              </c:numCache>
            </c:numRef>
          </c:val>
        </c:ser>
        <c:dLbls/>
        <c:axId val="117033600"/>
        <c:axId val="117039488"/>
      </c:barChart>
      <c:catAx>
        <c:axId val="117033600"/>
        <c:scaling>
          <c:orientation val="minMax"/>
        </c:scaling>
        <c:axPos val="b"/>
        <c:numFmt formatCode="General" sourceLinked="1"/>
        <c:tickLblPos val="nextTo"/>
        <c:crossAx val="117039488"/>
        <c:crosses val="autoZero"/>
        <c:auto val="1"/>
        <c:lblAlgn val="ctr"/>
        <c:lblOffset val="100"/>
      </c:catAx>
      <c:valAx>
        <c:axId val="117039488"/>
        <c:scaling>
          <c:orientation val="minMax"/>
        </c:scaling>
        <c:axPos val="l"/>
        <c:majorGridlines/>
        <c:numFmt formatCode="General" sourceLinked="1"/>
        <c:tickLblPos val="none"/>
        <c:crossAx val="117033600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705700819091371"/>
                  <c:y val="5.1337083970032296E-2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177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565E-2"/>
                  <c:y val="9.8341902589788546E-2"/>
                </c:manualLayout>
              </c:layout>
              <c:showVal val="1"/>
            </c:dLbl>
            <c:spPr>
              <a:solidFill>
                <a:srgbClr val="ADFBD6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650.4</c:v>
                </c:pt>
                <c:pt idx="1">
                  <c:v>1287.2</c:v>
                </c:pt>
                <c:pt idx="2">
                  <c:v>294.5</c:v>
                </c:pt>
                <c:pt idx="3">
                  <c:v>280.39999999999975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01966565413378"/>
          <c:y val="2.6074396017563561E-3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7036447405158737"/>
          <c:w val="0.87218887106902065"/>
          <c:h val="0.560008943684298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33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100.6</c:v>
                </c:pt>
                <c:pt idx="1">
                  <c:v>84.5</c:v>
                </c:pt>
                <c:pt idx="2">
                  <c:v>101</c:v>
                </c:pt>
                <c:pt idx="3">
                  <c:v>103.9</c:v>
                </c:pt>
                <c:pt idx="4">
                  <c:v>104.7</c:v>
                </c:pt>
                <c:pt idx="5">
                  <c:v>100.7</c:v>
                </c:pt>
              </c:numCache>
            </c:numRef>
          </c:val>
        </c:ser>
        <c:dLbls/>
        <c:marker val="1"/>
        <c:axId val="150582784"/>
        <c:axId val="150584320"/>
      </c:lineChart>
      <c:catAx>
        <c:axId val="150582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50584320"/>
        <c:crosses val="autoZero"/>
        <c:auto val="1"/>
        <c:lblAlgn val="ctr"/>
        <c:lblOffset val="100"/>
      </c:catAx>
      <c:valAx>
        <c:axId val="15058432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50582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35E-2"/>
          <c:y val="0"/>
          <c:w val="0.93052677144044649"/>
          <c:h val="0.6406786304208042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6.5843160554658669E-3"/>
                  <c:y val="-7.4073555623990969E-3"/>
                </c:manualLayout>
              </c:layout>
              <c:showVal val="1"/>
            </c:dLbl>
            <c:dLbl>
              <c:idx val="1"/>
              <c:layout>
                <c:manualLayout>
                  <c:x val="1.3168632110931722E-2"/>
                  <c:y val="3.7036777811995541E-3"/>
                </c:manualLayout>
              </c:layout>
              <c:showVal val="1"/>
            </c:dLbl>
            <c:dLbl>
              <c:idx val="2"/>
              <c:layout>
                <c:manualLayout>
                  <c:x val="1.3168632110931722E-2"/>
                  <c:y val="3.7036777811995541E-3"/>
                </c:manualLayout>
              </c:layout>
              <c:showVal val="1"/>
            </c:dLbl>
            <c:dLbl>
              <c:idx val="3"/>
              <c:layout>
                <c:manualLayout>
                  <c:x val="1.0973860092443105E-2"/>
                  <c:y val="-3.7036777811995541E-3"/>
                </c:manualLayout>
              </c:layout>
              <c:showVal val="1"/>
            </c:dLbl>
            <c:dLbl>
              <c:idx val="4"/>
              <c:layout>
                <c:manualLayout>
                  <c:x val="1.097386009244318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0973860092443105E-2"/>
                  <c:y val="3.703677781199485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783</c:v>
                </c:pt>
                <c:pt idx="1">
                  <c:v>495.8</c:v>
                </c:pt>
                <c:pt idx="2">
                  <c:v>510.4</c:v>
                </c:pt>
                <c:pt idx="3">
                  <c:v>630.20000000000005</c:v>
                </c:pt>
                <c:pt idx="4">
                  <c:v>708.4</c:v>
                </c:pt>
                <c:pt idx="5">
                  <c:v>730.8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8.7790880739544858E-3"/>
                  <c:y val="4.8147811155594127E-2"/>
                </c:manualLayout>
              </c:layout>
              <c:showVal val="1"/>
            </c:dLbl>
            <c:dLbl>
              <c:idx val="2"/>
              <c:layout>
                <c:manualLayout>
                  <c:x val="8.779088073954485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5843160554658669E-3"/>
                  <c:y val="3.7036777811995541E-3"/>
                </c:manualLayout>
              </c:layout>
              <c:showVal val="1"/>
            </c:dLbl>
            <c:dLbl>
              <c:idx val="4"/>
              <c:layout>
                <c:manualLayout>
                  <c:x val="1.7558176147909051E-2"/>
                  <c:y val="-1.1111033343598645E-2"/>
                </c:manualLayout>
              </c:layout>
              <c:showVal val="1"/>
            </c:dLbl>
            <c:dLbl>
              <c:idx val="5"/>
              <c:layout>
                <c:manualLayout>
                  <c:x val="1.7558176147908982E-2"/>
                  <c:y val="-3.394998746784371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1616.6</c:v>
                </c:pt>
                <c:pt idx="1">
                  <c:v>1578.2</c:v>
                </c:pt>
                <c:pt idx="2">
                  <c:v>1630</c:v>
                </c:pt>
                <c:pt idx="3">
                  <c:v>1670.2</c:v>
                </c:pt>
                <c:pt idx="4">
                  <c:v>1786.1</c:v>
                </c:pt>
                <c:pt idx="5">
                  <c:v>1873.7</c:v>
                </c:pt>
              </c:numCache>
            </c:numRef>
          </c:val>
        </c:ser>
        <c:dLbls/>
        <c:shape val="cylinder"/>
        <c:axId val="105623936"/>
        <c:axId val="105625472"/>
        <c:axId val="0"/>
      </c:bar3DChart>
      <c:catAx>
        <c:axId val="105623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05625472"/>
        <c:crossesAt val="0"/>
        <c:auto val="1"/>
        <c:lblAlgn val="ctr"/>
        <c:lblOffset val="100"/>
      </c:catAx>
      <c:valAx>
        <c:axId val="105625472"/>
        <c:scaling>
          <c:orientation val="minMax"/>
        </c:scaling>
        <c:delete val="1"/>
        <c:axPos val="l"/>
        <c:numFmt formatCode="General" sourceLinked="1"/>
        <c:tickLblPos val="nextTo"/>
        <c:crossAx val="105623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1330227939323856E-2"/>
          <c:y val="6.1888800375320158E-2"/>
          <c:w val="0.86692471299671192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2550.6999999999998</c:v>
                </c:pt>
                <c:pt idx="1">
                  <c:v>2768.7</c:v>
                </c:pt>
                <c:pt idx="2">
                  <c:v>2983.2</c:v>
                </c:pt>
                <c:pt idx="3">
                  <c:v>3131.7</c:v>
                </c:pt>
                <c:pt idx="4">
                  <c:v>3300</c:v>
                </c:pt>
                <c:pt idx="5">
                  <c:v>3481.5</c:v>
                </c:pt>
              </c:numCache>
            </c:numRef>
          </c:val>
        </c:ser>
        <c:dLbls/>
        <c:axId val="107913984"/>
        <c:axId val="107915520"/>
      </c:barChart>
      <c:catAx>
        <c:axId val="107913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7915520"/>
        <c:crossesAt val="0"/>
        <c:auto val="1"/>
        <c:lblAlgn val="ctr"/>
        <c:lblOffset val="100"/>
      </c:catAx>
      <c:valAx>
        <c:axId val="107915520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0791398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400" dirty="0"/>
              <a:t>Платные услуги населению</a:t>
            </a:r>
            <a:r>
              <a:rPr lang="ru-RU" sz="1400" dirty="0" smtClean="0"/>
              <a:t>, млн. руб. </a:t>
            </a:r>
          </a:p>
        </c:rich>
      </c:tx>
      <c:layout/>
    </c:title>
    <c:view3D>
      <c:rAngAx val="1"/>
    </c:view3D>
    <c:sideWall>
      <c:spPr>
        <a:solidFill>
          <a:schemeClr val="bg1">
            <a:lumMod val="85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284.39999999999975</c:v>
                </c:pt>
                <c:pt idx="1">
                  <c:v>289.60000000000002</c:v>
                </c:pt>
                <c:pt idx="2">
                  <c:v>304</c:v>
                </c:pt>
                <c:pt idx="3">
                  <c:v>305</c:v>
                </c:pt>
                <c:pt idx="4">
                  <c:v>337.6</c:v>
                </c:pt>
                <c:pt idx="5">
                  <c:v>358.4</c:v>
                </c:pt>
              </c:numCache>
            </c:numRef>
          </c:val>
        </c:ser>
        <c:dLbls/>
        <c:shape val="cone"/>
        <c:axId val="150543744"/>
        <c:axId val="110830720"/>
        <c:axId val="0"/>
      </c:bar3DChart>
      <c:catAx>
        <c:axId val="150543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0830720"/>
        <c:crosses val="autoZero"/>
        <c:auto val="1"/>
        <c:lblAlgn val="ctr"/>
        <c:lblOffset val="100"/>
      </c:catAx>
      <c:valAx>
        <c:axId val="11083072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505437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потребительских цен,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407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103.9</c:v>
                </c:pt>
                <c:pt idx="1">
                  <c:v>103.9</c:v>
                </c:pt>
                <c:pt idx="2">
                  <c:v>105.9</c:v>
                </c:pt>
                <c:pt idx="3">
                  <c:v>103.8</c:v>
                </c:pt>
                <c:pt idx="4">
                  <c:v>104</c:v>
                </c:pt>
                <c:pt idx="5">
                  <c:v>104</c:v>
                </c:pt>
              </c:numCache>
            </c:numRef>
          </c:val>
        </c:ser>
        <c:dLbls/>
        <c:marker val="1"/>
        <c:axId val="110855680"/>
        <c:axId val="110857216"/>
      </c:lineChart>
      <c:catAx>
        <c:axId val="110855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10857216"/>
        <c:crosses val="autoZero"/>
        <c:auto val="1"/>
        <c:lblAlgn val="ctr"/>
        <c:lblOffset val="100"/>
      </c:catAx>
      <c:valAx>
        <c:axId val="11085721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0855680"/>
        <c:crosses val="autoZero"/>
        <c:crossBetween val="between"/>
      </c:valAx>
    </c:plotArea>
    <c:plotVisOnly val="1"/>
    <c:dispBlanksAs val="gap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200" baseline="0"/>
      </a:pPr>
      <a:endParaRPr lang="ru-RU"/>
    </a:p>
  </c:txPr>
  <c:externalData r:id="rId1"/>
</c:chartSpace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1 373 593,6 тыс.рублей ( 96,7%)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46 162,1 тыс. рублей ( 3,2%)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1 419 755,7тыс.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40293" y="0"/>
          <a:ext cx="1286942" cy="965207"/>
        </a:xfrm>
        <a:prstGeom prst="upArrow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59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5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94974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373 593,6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 (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96,7%)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941200"/>
        <a:ext cx="5242766" cy="1492452"/>
      </dsp:txXfrm>
    </dsp:sp>
    <dsp:sp modelId="{B2F430F6-A5FF-4650-892D-A1CC762059F0}">
      <dsp:nvSpPr>
        <dsp:cNvPr id="0" name=""/>
        <dsp:cNvSpPr/>
      </dsp:nvSpPr>
      <dsp:spPr>
        <a:xfrm>
          <a:off x="220303" y="3970320"/>
          <a:ext cx="4112230" cy="793533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970320"/>
        <a:ext cx="4112230" cy="793533"/>
      </dsp:txXfrm>
    </dsp:sp>
    <dsp:sp modelId="{5914EB7D-8A5B-4060-AAF1-418D36193991}">
      <dsp:nvSpPr>
        <dsp:cNvPr id="0" name=""/>
        <dsp:cNvSpPr/>
      </dsp:nvSpPr>
      <dsp:spPr>
        <a:xfrm>
          <a:off x="2296211" y="1788958"/>
          <a:ext cx="3205939" cy="1995229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46 162,1 тыс. рублей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3,2%)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6211" y="2287765"/>
        <a:ext cx="2707132" cy="997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</a:t>
          </a: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419 755,7тыс</a:t>
          </a: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b="1" kern="1200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2040574" y="91485"/>
        <a:ext cx="5367738" cy="1142034"/>
      </dsp:txXfrm>
    </dsp:sp>
    <dsp:sp modelId="{CDEEEE10-C59F-458A-A330-64FB345920B8}">
      <dsp:nvSpPr>
        <dsp:cNvPr id="0" name=""/>
        <dsp:cNvSpPr/>
      </dsp:nvSpPr>
      <dsp:spPr>
        <a:xfrm>
          <a:off x="1071569" y="0"/>
          <a:ext cx="1324512" cy="1324512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2040574" y="1435767"/>
        <a:ext cx="5367738" cy="1142034"/>
      </dsp:txXfrm>
    </dsp:sp>
    <dsp:sp modelId="{7EF8BE09-5364-42D7-9760-82274CC4EAA5}">
      <dsp:nvSpPr>
        <dsp:cNvPr id="0" name=""/>
        <dsp:cNvSpPr/>
      </dsp:nvSpPr>
      <dsp:spPr>
        <a:xfrm>
          <a:off x="1071569" y="1357322"/>
          <a:ext cx="1324512" cy="132451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2040574" y="2780048"/>
        <a:ext cx="5367738" cy="1142034"/>
      </dsp:txXfrm>
    </dsp:sp>
    <dsp:sp modelId="{3D9C69A5-AD64-4190-A28F-BF140A0F02B3}">
      <dsp:nvSpPr>
        <dsp:cNvPr id="0" name=""/>
        <dsp:cNvSpPr/>
      </dsp:nvSpPr>
      <dsp:spPr>
        <a:xfrm>
          <a:off x="1071569" y="2714644"/>
          <a:ext cx="1324512" cy="1324512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2040574" y="4124329"/>
        <a:ext cx="5367738" cy="1142034"/>
      </dsp:txXfrm>
    </dsp:sp>
    <dsp:sp modelId="{8E35D09F-D250-42A6-AE12-DF88E525A59E}">
      <dsp:nvSpPr>
        <dsp:cNvPr id="0" name=""/>
        <dsp:cNvSpPr/>
      </dsp:nvSpPr>
      <dsp:spPr>
        <a:xfrm>
          <a:off x="1071569" y="4033337"/>
          <a:ext cx="1324512" cy="1324512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1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1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49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49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3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3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3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1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3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19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3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7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5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5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2022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0.4685</cdr:x>
      <cdr:y>0</cdr:y>
    </cdr:from>
    <cdr:to>
      <cdr:x>0.96457</cdr:x>
      <cdr:y>0.05454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65214" y="0"/>
          <a:ext cx="3986786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endParaRPr lang="ru-RU" sz="1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0.35433</cdr:x>
      <cdr:y>0.09806</cdr:y>
    </cdr:from>
    <cdr:to>
      <cdr:x>0.61729</cdr:x>
      <cdr:y>0.16783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214710" y="652443"/>
          <a:ext cx="2385720" cy="4641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0.12599</cdr:x>
      <cdr:y>0.90336</cdr:y>
    </cdr:from>
    <cdr:to>
      <cdr:x>0.32599</cdr:x>
      <cdr:y>0.99639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143008" y="6010293"/>
          <a:ext cx="1814513" cy="618950"/>
        </a:xfrm>
        <a:prstGeom xmlns:a="http://schemas.openxmlformats.org/drawingml/2006/main" prst="rect">
          <a:avLst/>
        </a:prstGeom>
        <a:solidFill xmlns:a="http://schemas.openxmlformats.org/drawingml/2006/main">
          <a:srgbClr val="CC99FF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0.0315</cdr:x>
      <cdr:y>0.15175</cdr:y>
    </cdr:from>
    <cdr:to>
      <cdr:x>0.28347</cdr:x>
      <cdr:y>0.25912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85752" y="1009633"/>
          <a:ext cx="2286016" cy="7143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 (ГСМ, канц.товары, уголь)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0.30207</cdr:y>
    </cdr:from>
    <cdr:to>
      <cdr:x>0.21739</cdr:x>
      <cdr:y>0.4524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2009765"/>
          <a:ext cx="1972285" cy="10001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 (строительство школы, жилье детям-сиротам)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0.79528</cdr:x>
      <cdr:y>0.34502</cdr:y>
    </cdr:from>
    <cdr:to>
      <cdr:x>0.94882</cdr:x>
      <cdr:y>0.42265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7215238" y="2295517"/>
          <a:ext cx="1393009" cy="516480"/>
        </a:xfrm>
        <a:prstGeom xmlns:a="http://schemas.openxmlformats.org/drawingml/2006/main" prst="rect">
          <a:avLst/>
        </a:prstGeom>
        <a:solidFill xmlns:a="http://schemas.openxmlformats.org/drawingml/2006/main">
          <a:srgbClr val="7FD13B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0.71654</cdr:x>
      <cdr:y>0.42018</cdr:y>
    </cdr:from>
    <cdr:to>
      <cdr:x>0.8819</cdr:x>
      <cdr:y>0.67788</cdr:y>
    </cdr:to>
    <cdr:sp macro="" textlink="">
      <cdr:nvSpPr>
        <cdr:cNvPr id="26" name="Соединительная линия уступом 25"/>
        <cdr:cNvSpPr/>
      </cdr:nvSpPr>
      <cdr:spPr>
        <a:xfrm xmlns:a="http://schemas.openxmlformats.org/drawingml/2006/main" rot="5400000" flipH="1" flipV="1">
          <a:off x="6393702" y="2902739"/>
          <a:ext cx="1714510" cy="150019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/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0.13084</cdr:x>
      <cdr:y>0.45253</cdr:y>
    </cdr:from>
    <cdr:to>
      <cdr:x>0.22533</cdr:x>
      <cdr:y>0.54916</cdr:y>
    </cdr:to>
    <cdr:sp macro="" textlink="">
      <cdr:nvSpPr>
        <cdr:cNvPr id="30" name="Соединительная линия уступом 29"/>
        <cdr:cNvSpPr/>
      </cdr:nvSpPr>
      <cdr:spPr>
        <a:xfrm xmlns:a="http://schemas.openxmlformats.org/drawingml/2006/main" rot="16200000" flipH="1">
          <a:off x="1101943" y="2327082"/>
          <a:ext cx="518647" cy="722268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0.65355</cdr:x>
      <cdr:y>0.17323</cdr:y>
    </cdr:from>
    <cdr:to>
      <cdr:x>0.8663</cdr:x>
      <cdr:y>0.22691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5929354" y="1152509"/>
          <a:ext cx="1930178" cy="357190"/>
        </a:xfrm>
        <a:prstGeom xmlns:a="http://schemas.openxmlformats.org/drawingml/2006/main" prst="rect">
          <a:avLst/>
        </a:prstGeom>
        <a:solidFill xmlns:a="http://schemas.openxmlformats.org/drawingml/2006/main">
          <a:srgbClr val="EA157A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0.67788</cdr:y>
    </cdr:from>
    <cdr:to>
      <cdr:x>0.2126</cdr:x>
      <cdr:y>0.83894</cdr:y>
    </cdr:to>
    <cdr:sp macro="" textlink="">
      <cdr:nvSpPr>
        <cdr:cNvPr id="33" name="Прямоугольник 32"/>
        <cdr:cNvSpPr/>
      </cdr:nvSpPr>
      <cdr:spPr>
        <a:xfrm xmlns:a="http://schemas.openxmlformats.org/drawingml/2006/main">
          <a:off x="-214314" y="4510095"/>
          <a:ext cx="1928826" cy="107157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Оплата работ, услуг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(коммунальные услуги, связь, услуги по содержанию </a:t>
          </a:r>
          <a:r>
            <a:rPr lang="ru-RU" sz="1000" b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имущ-ва</a:t>
          </a: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, оплата работ услуг</a:t>
          </a:r>
          <a:endParaRPr lang="ru-RU" sz="10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0.2126</cdr:x>
      <cdr:y>0.76378</cdr:y>
    </cdr:from>
    <cdr:to>
      <cdr:x>0.25197</cdr:x>
      <cdr:y>0.79599</cdr:y>
    </cdr:to>
    <cdr:sp macro="" textlink="">
      <cdr:nvSpPr>
        <cdr:cNvPr id="35" name="Соединительная линия уступом 34"/>
        <cdr:cNvSpPr/>
      </cdr:nvSpPr>
      <cdr:spPr>
        <a:xfrm xmlns:a="http://schemas.openxmlformats.org/drawingml/2006/main" flipV="1">
          <a:off x="1928826" y="5081599"/>
          <a:ext cx="357190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0.41733</cdr:x>
      <cdr:y>0.16783</cdr:y>
    </cdr:from>
    <cdr:to>
      <cdr:x>0.45038</cdr:x>
      <cdr:y>0.22691</cdr:y>
    </cdr:to>
    <cdr:sp macro="" textlink="">
      <cdr:nvSpPr>
        <cdr:cNvPr id="43" name="Соединительная линия уступом 42"/>
        <cdr:cNvSpPr/>
      </cdr:nvSpPr>
      <cdr:spPr>
        <a:xfrm xmlns:a="http://schemas.openxmlformats.org/drawingml/2006/main" rot="5400000" flipH="1" flipV="1">
          <a:off x="3786214" y="1116641"/>
          <a:ext cx="299917" cy="393059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0.33645</cdr:x>
      <cdr:y>0.90506</cdr:y>
    </cdr:from>
    <cdr:to>
      <cdr:x>0.42306</cdr:x>
      <cdr:y>0.96948</cdr:y>
    </cdr:to>
    <cdr:sp macro="" textlink="">
      <cdr:nvSpPr>
        <cdr:cNvPr id="45" name="Соединительная линия уступом 44"/>
        <cdr:cNvSpPr/>
      </cdr:nvSpPr>
      <cdr:spPr>
        <a:xfrm xmlns:a="http://schemas.openxmlformats.org/drawingml/2006/main" flipV="1">
          <a:off x="2571768" y="4857784"/>
          <a:ext cx="662036" cy="34576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0.50394</cdr:x>
      <cdr:y>0.1947</cdr:y>
    </cdr:from>
    <cdr:to>
      <cdr:x>0.65355</cdr:x>
      <cdr:y>0.21617</cdr:y>
    </cdr:to>
    <cdr:sp macro="" textlink="">
      <cdr:nvSpPr>
        <cdr:cNvPr id="47" name="Соединительная линия уступом 46"/>
        <cdr:cNvSpPr/>
      </cdr:nvSpPr>
      <cdr:spPr>
        <a:xfrm xmlns:a="http://schemas.openxmlformats.org/drawingml/2006/main" flipV="1">
          <a:off x="4572032" y="1295385"/>
          <a:ext cx="1357322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91953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88656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27.03.2020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7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1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3.png"/><Relationship Id="rId5" Type="http://schemas.openxmlformats.org/officeDocument/2006/relationships/chart" Target="../charts/chart13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image" Target="../media/image6.jpe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8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5.xml"/><Relationship Id="rId6" Type="http://schemas.openxmlformats.org/officeDocument/2006/relationships/diagramData" Target="../diagrams/data1.xml"/><Relationship Id="rId11" Type="http://schemas.microsoft.com/office/2007/relationships/diagramDrawing" Target="../diagrams/drawing1.xml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90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microsoft.com/office/2007/relationships/diagramDrawing" Target="../diagrams/drawing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5.jpeg"/><Relationship Id="rId11" Type="http://schemas.openxmlformats.org/officeDocument/2006/relationships/image" Target="../media/image99.jpeg"/><Relationship Id="rId5" Type="http://schemas.openxmlformats.org/officeDocument/2006/relationships/image" Target="../media/image94.jpeg"/><Relationship Id="rId10" Type="http://schemas.openxmlformats.org/officeDocument/2006/relationships/image" Target="../media/image98.jpeg"/><Relationship Id="rId4" Type="http://schemas.openxmlformats.org/officeDocument/2006/relationships/image" Target="../media/image93.jpeg"/><Relationship Id="rId9" Type="http://schemas.openxmlformats.org/officeDocument/2006/relationships/image" Target="../media/image9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6.jpeg"/><Relationship Id="rId7" Type="http://schemas.openxmlformats.org/officeDocument/2006/relationships/image" Target="../media/image103.jpeg"/><Relationship Id="rId12" Type="http://schemas.openxmlformats.org/officeDocument/2006/relationships/image" Target="../media/image10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2.jpeg"/><Relationship Id="rId11" Type="http://schemas.openxmlformats.org/officeDocument/2006/relationships/image" Target="../media/image107.jpe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6.jpeg"/><Relationship Id="rId7" Type="http://schemas.openxmlformats.org/officeDocument/2006/relationships/image" Target="../media/image112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14.jpeg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26" Type="http://schemas.microsoft.com/office/2007/relationships/diagramDrawing" Target="../diagrams/drawing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0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7.jpeg"/><Relationship Id="rId9" Type="http://schemas.openxmlformats.org/officeDocument/2006/relationships/image" Target="../media/image128.jpeg"/><Relationship Id="rId14" Type="http://schemas.openxmlformats.org/officeDocument/2006/relationships/image" Target="../media/image129.jpeg"/><Relationship Id="rId22" Type="http://schemas.openxmlformats.org/officeDocument/2006/relationships/diagramQuickStyle" Target="../diagrams/quickStyle8.xml"/><Relationship Id="rId27" Type="http://schemas.microsoft.com/office/2007/relationships/diagramDrawing" Target="../diagrams/drawing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2.jpeg"/><Relationship Id="rId3" Type="http://schemas.openxmlformats.org/officeDocument/2006/relationships/image" Target="../media/image6.jpeg"/><Relationship Id="rId21" Type="http://schemas.openxmlformats.org/officeDocument/2006/relationships/image" Target="../media/image135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5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1.jpeg"/><Relationship Id="rId20" Type="http://schemas.openxmlformats.org/officeDocument/2006/relationships/image" Target="../media/image134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24" Type="http://schemas.microsoft.com/office/2007/relationships/diagramDrawing" Target="../diagrams/drawing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23" Type="http://schemas.microsoft.com/office/2007/relationships/diagramDrawing" Target="../diagrams/drawing9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3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13" Type="http://schemas.openxmlformats.org/officeDocument/2006/relationships/diagramQuickStyle" Target="../diagrams/quickStyle1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2.xml"/><Relationship Id="rId12" Type="http://schemas.openxmlformats.org/officeDocument/2006/relationships/diagramLayout" Target="../diagrams/layout13.xml"/><Relationship Id="rId2" Type="http://schemas.openxmlformats.org/officeDocument/2006/relationships/notesSlide" Target="../notesSlides/notesSlide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Data" Target="../diagrams/data13.xml"/><Relationship Id="rId5" Type="http://schemas.openxmlformats.org/officeDocument/2006/relationships/diagramLayout" Target="../diagrams/layout12.xml"/><Relationship Id="rId15" Type="http://schemas.microsoft.com/office/2007/relationships/diagramDrawing" Target="../diagrams/drawing12.xml"/><Relationship Id="rId10" Type="http://schemas.openxmlformats.org/officeDocument/2006/relationships/image" Target="../media/image139.jpeg"/><Relationship Id="rId4" Type="http://schemas.openxmlformats.org/officeDocument/2006/relationships/diagramData" Target="../diagrams/data12.xml"/><Relationship Id="rId9" Type="http://schemas.openxmlformats.org/officeDocument/2006/relationships/image" Target="../media/image138.jpeg"/><Relationship Id="rId14" Type="http://schemas.openxmlformats.org/officeDocument/2006/relationships/diagramColors" Target="../diagrams/colors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Layout" Target="../diagrams/layout16.xml"/><Relationship Id="rId18" Type="http://schemas.openxmlformats.org/officeDocument/2006/relationships/image" Target="../media/image142.jpeg"/><Relationship Id="rId3" Type="http://schemas.openxmlformats.org/officeDocument/2006/relationships/image" Target="../media/image6.jpeg"/><Relationship Id="rId21" Type="http://schemas.microsoft.com/office/2007/relationships/diagramDrawing" Target="../diagrams/drawing15.xml"/><Relationship Id="rId7" Type="http://schemas.openxmlformats.org/officeDocument/2006/relationships/diagramColors" Target="../diagrams/colors14.xml"/><Relationship Id="rId12" Type="http://schemas.openxmlformats.org/officeDocument/2006/relationships/diagramData" Target="../diagrams/data16.xml"/><Relationship Id="rId17" Type="http://schemas.openxmlformats.org/officeDocument/2006/relationships/image" Target="../media/image141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0.jpeg"/><Relationship Id="rId20" Type="http://schemas.microsoft.com/office/2007/relationships/diagramDrawing" Target="../diagrams/drawing14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4.xml"/><Relationship Id="rId11" Type="http://schemas.openxmlformats.org/officeDocument/2006/relationships/diagramColors" Target="../diagrams/colors15.xml"/><Relationship Id="rId5" Type="http://schemas.openxmlformats.org/officeDocument/2006/relationships/diagramLayout" Target="../diagrams/layout14.xml"/><Relationship Id="rId15" Type="http://schemas.openxmlformats.org/officeDocument/2006/relationships/diagramColors" Target="../diagrams/colors16.xml"/><Relationship Id="rId10" Type="http://schemas.openxmlformats.org/officeDocument/2006/relationships/diagramQuickStyle" Target="../diagrams/quickStyle15.xml"/><Relationship Id="rId19" Type="http://schemas.openxmlformats.org/officeDocument/2006/relationships/image" Target="../media/image143.jpeg"/><Relationship Id="rId4" Type="http://schemas.openxmlformats.org/officeDocument/2006/relationships/diagramData" Target="../diagrams/data14.xml"/><Relationship Id="rId9" Type="http://schemas.openxmlformats.org/officeDocument/2006/relationships/diagramLayout" Target="../diagrams/layout15.xml"/><Relationship Id="rId14" Type="http://schemas.openxmlformats.org/officeDocument/2006/relationships/diagramQuickStyle" Target="../diagrams/quickStyle16.xml"/><Relationship Id="rId22" Type="http://schemas.microsoft.com/office/2007/relationships/diagramDrawing" Target="../diagrams/drawing1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7.jpe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2.jpe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2020-2022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1643050"/>
            <a:ext cx="807249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Бюджетная политика в области расходов в трехлетней перспективе сохраняет преемственность реализуемых мер, направленных на обеспечение эффективности управления бюджетными расходами и безусловное исполнение принятых социальных обязательств, финансовое обеспечение реализации приоритетных для района задач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4429132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571480"/>
            <a:ext cx="785818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400" dirty="0" smtClean="0">
                <a:solidFill>
                  <a:schemeClr val="tx1"/>
                </a:solidFill>
              </a:rPr>
              <a:t>определение условий, обеспечивающих устойчивость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</a:t>
            </a:r>
            <a:endParaRPr lang="ru-RU" sz="1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714620"/>
            <a:ext cx="81439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2020-2022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3357562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3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000504"/>
            <a:ext cx="7929618" cy="907941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определение четких приоритетов использования бюджетных средств с учетом текущей экономической ситуации: при планировании бюджетных ассигнований следует детально оценить содержание муниципальных программ района, соизмерив объемы их финансового обеспечения с реальными возможностями бюджета района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85720" y="350043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000636"/>
            <a:ext cx="7929618" cy="907941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бережливость и максимальная отдача, снижение неэффективных трат бюджета района, обеспечение исполнения гарантированных расходных обязательств, пересмотр затрат на закупку товаров, работ и услуг для муниципальных нужд и нужд муниципальных учреждений, а также иных возможных к сокращению расходов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1" y="5282015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9" name="Нашивка 18"/>
          <p:cNvSpPr/>
          <p:nvPr/>
        </p:nvSpPr>
        <p:spPr>
          <a:xfrm rot="5400000">
            <a:off x="361531" y="6067833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857224" y="6000768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принятие решений, направленных на достижение в полном объеме  уровня оплаты труда работников муниципальных учреждений социальной сферы в соответствии с Указом Президента Российской Федерации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8" y="2928934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071678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071546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928802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участие в приоритетном порядке, исходя из возможностей бюджета, в реализации национальных проектов (программ), государственных программах и мероприятиях, </a:t>
            </a:r>
            <a:r>
              <a:rPr lang="ru-RU" sz="1300" b="1" dirty="0" err="1" smtClean="0">
                <a:solidFill>
                  <a:schemeClr val="accent5">
                    <a:lumMod val="75000"/>
                  </a:schemeClr>
                </a:solidFill>
              </a:rPr>
              <a:t>софинансируемых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 из федерального бюджета и бюджета Республики Хакасия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285749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муниципального финансового контроля, а также контроля в сфере закупок, усиления ведомственного финансового контроля в отношении муниципальных учреждений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71480"/>
            <a:ext cx="7715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Основной задачей налоговой политики на 2020 год и плановый период 2021-2022 годы является обеспечение условий для наращивания налогового потенциала за счет повышения инвестиционной привлекательности района и создания благоприятных условий для развития малого и среднего бизнеса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714488"/>
            <a:ext cx="77867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Приоритеты налоговой политики района направлены на организацию работы по увеличению поступлений налоговых и неналоговых доходов. Для реализации данного направления необходимо: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571472" y="2928934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1472" y="4357694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1472" y="5000636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1472" y="3643314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1472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6" y="2786058"/>
            <a:ext cx="764383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мобилизацию налоговых доходов на основе анализа ставок по земельному налогу в отношении земельных участков, предоставленных юридическим и физическим лицам на праве собственности</a:t>
            </a: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стимулировать развитие малого бизнеса, способствовать предотвращению фактов выплаты «теневой» заработной платы, сокращению неформальной занятости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hangingPunct="0"/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lang="ru-RU" sz="1350" b="1" i="1" dirty="0" smtClean="0">
                <a:solidFill>
                  <a:srgbClr val="C00000"/>
                </a:solidFill>
              </a:rPr>
              <a:t>осуществлять межведомственное взаимодействие для повышения эффективности администрирования налоговых и неналоговых платежей и погашения задолженности по этим платежам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принцип установления налоговых льгот на временной основе с проведением обязательного анализа эффективности их применения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выявлять причины неплатежей крупнейших недоимщиков и вырабатывать рекомендации по принятию мер к снижению образовавшейся задолженности по налогам и сборам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41,52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30 799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600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35 314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37 432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39 716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34,7</a:t>
                      </a:r>
                      <a:endParaRPr lang="ru-RU" sz="1400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цен,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9876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11113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11779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12398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12986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ЕРШМ\Desktop\чис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929198"/>
            <a:ext cx="2143141" cy="1785950"/>
          </a:xfrm>
          <a:prstGeom prst="rect">
            <a:avLst/>
          </a:prstGeom>
          <a:noFill/>
        </p:spPr>
      </p:pic>
      <p:pic>
        <p:nvPicPr>
          <p:cNvPr id="1027" name="Picture 3" descr="C:\Users\КЕРШМ\Desktop\74370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929198"/>
            <a:ext cx="2071702" cy="1827388"/>
          </a:xfrm>
          <a:prstGeom prst="rect">
            <a:avLst/>
          </a:prstGeom>
          <a:noFill/>
        </p:spPr>
      </p:pic>
      <p:pic>
        <p:nvPicPr>
          <p:cNvPr id="1028" name="Picture 4" descr="C:\Users\КЕРШМ\Desktop\img.jpg"/>
          <p:cNvPicPr>
            <a:picLocks noChangeAspect="1" noChangeArrowheads="1"/>
          </p:cNvPicPr>
          <p:nvPr/>
        </p:nvPicPr>
        <p:blipFill>
          <a:blip r:embed="rId6" cstate="print"/>
          <a:srcRect l="7382" t="3675" r="5167" b="25197"/>
          <a:stretch>
            <a:fillRect/>
          </a:stretch>
        </p:blipFill>
        <p:spPr bwMode="auto">
          <a:xfrm>
            <a:off x="4572000" y="4929198"/>
            <a:ext cx="2214578" cy="1785950"/>
          </a:xfrm>
          <a:prstGeom prst="rect">
            <a:avLst/>
          </a:prstGeom>
          <a:noFill/>
        </p:spPr>
      </p:pic>
      <p:pic>
        <p:nvPicPr>
          <p:cNvPr id="1029" name="Picture 5" descr="C:\Users\КЕРШМ\Desktop\рабо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99676" y="4929198"/>
            <a:ext cx="2101480" cy="179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285728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00496" y="1571612"/>
          <a:ext cx="500066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 полезных ископаемых,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500570"/>
          <a:ext cx="450059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8596" y="4357694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572008"/>
          <a:ext cx="442912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385762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2019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3999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29124" y="3929066"/>
          <a:ext cx="457203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42844" y="1000108"/>
          <a:ext cx="4786346" cy="36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28662" y="714356"/>
            <a:ext cx="39290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Объем производства, млн. руб.</a:t>
            </a:r>
            <a:endParaRPr lang="ru-RU" b="1" dirty="0"/>
          </a:p>
        </p:txBody>
      </p:sp>
      <p:pic>
        <p:nvPicPr>
          <p:cNvPr id="2055" name="Picture 7" descr="C:\Users\КЕРШМ\Desktop\67428029_117255962906284_4347264850964744812_n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857232"/>
            <a:ext cx="4357718" cy="2862261"/>
          </a:xfrm>
          <a:prstGeom prst="rect">
            <a:avLst/>
          </a:prstGeom>
          <a:noFill/>
        </p:spPr>
      </p:pic>
      <p:pic>
        <p:nvPicPr>
          <p:cNvPr id="2057" name="Picture 9" descr="C:\Users\КЕРШМ\Desktop\140737497063091_00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143380"/>
            <a:ext cx="4357718" cy="253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1" y="1214422"/>
          <a:ext cx="500062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357167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Оборот розничной торговли, млн. руб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3571876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214677" y="6357958"/>
            <a:ext cx="2805123" cy="423843"/>
          </a:xfrm>
        </p:spPr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929190" y="4143380"/>
          <a:ext cx="407196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 descr="C:\Users\КЕРШМ\Desktop\b776312d866bb0bfa1b6bc0bf54-1200x8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071546"/>
            <a:ext cx="3984975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9 096,4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8 971,7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9 004,6 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85786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1 419 755,7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488" y="250030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1  410 751,1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9190" y="314324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1 112 340,5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1 114 642,8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1803" y="5857893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1 267 214,8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1 280 451,3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2020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571612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9097379"/>
              </p:ext>
            </p:extLst>
          </p:nvPr>
        </p:nvGraphicFramePr>
        <p:xfrm>
          <a:off x="5500694" y="1714488"/>
          <a:ext cx="364330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31440409"/>
              </p:ext>
            </p:extLst>
          </p:nvPr>
        </p:nvGraphicFramePr>
        <p:xfrm>
          <a:off x="0" y="1428736"/>
          <a:ext cx="650082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3" y="2000241"/>
            <a:ext cx="8047037" cy="1368425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Решению Совета депутатов </a:t>
            </a:r>
            <a:b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Усть-Абаканского района от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31.01.2020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года № </a:t>
            </a: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115        </a:t>
            </a:r>
            <a:r>
              <a:rPr lang="ru-RU" sz="2400" dirty="0" smtClean="0">
                <a:solidFill>
                  <a:srgbClr val="FF0000"/>
                </a:solidFill>
              </a:rPr>
              <a:t>«О внесении изменений в решение Совета депутатов Усть-Абаканского района Республики Хакасия от </a:t>
            </a:r>
            <a:r>
              <a:rPr lang="ru-RU" sz="2400" dirty="0" smtClean="0">
                <a:solidFill>
                  <a:srgbClr val="FF0000"/>
                </a:solidFill>
              </a:rPr>
              <a:t>23.12.2019 </a:t>
            </a:r>
            <a:r>
              <a:rPr lang="ru-RU" sz="2400" dirty="0" smtClean="0">
                <a:solidFill>
                  <a:srgbClr val="FF0000"/>
                </a:solidFill>
              </a:rPr>
              <a:t>г. № </a:t>
            </a:r>
            <a:r>
              <a:rPr lang="ru-RU" sz="2400" dirty="0" smtClean="0">
                <a:solidFill>
                  <a:srgbClr val="FF0000"/>
                </a:solidFill>
              </a:rPr>
              <a:t>111 </a:t>
            </a:r>
            <a:r>
              <a:rPr lang="ru-RU" sz="2400" dirty="0" smtClean="0">
                <a:solidFill>
                  <a:srgbClr val="FF0000"/>
                </a:solidFill>
              </a:rPr>
              <a:t>«О бюджете муниципального образования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Усть-Абаканский район Республики Хакасия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 </a:t>
            </a:r>
            <a:r>
              <a:rPr lang="ru-RU" sz="2400" dirty="0" smtClean="0">
                <a:solidFill>
                  <a:srgbClr val="FF0000"/>
                </a:solidFill>
              </a:rPr>
              <a:t>2020 </a:t>
            </a:r>
            <a:r>
              <a:rPr lang="ru-RU" sz="2400" dirty="0" smtClean="0">
                <a:solidFill>
                  <a:srgbClr val="FF0000"/>
                </a:solidFill>
              </a:rPr>
              <a:t>год и плановый период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2021 </a:t>
            </a:r>
            <a:r>
              <a:rPr lang="ru-RU" sz="2400" dirty="0" smtClean="0">
                <a:solidFill>
                  <a:srgbClr val="FF0000"/>
                </a:solidFill>
              </a:rPr>
              <a:t>и </a:t>
            </a:r>
            <a:r>
              <a:rPr lang="ru-RU" sz="2400" dirty="0" smtClean="0">
                <a:solidFill>
                  <a:srgbClr val="FF0000"/>
                </a:solidFill>
              </a:rPr>
              <a:t>2022 </a:t>
            </a:r>
            <a:r>
              <a:rPr lang="ru-RU" sz="2400" dirty="0" smtClean="0">
                <a:solidFill>
                  <a:srgbClr val="FF0000"/>
                </a:solidFill>
              </a:rPr>
              <a:t>годов»</a:t>
            </a:r>
            <a:endParaRPr lang="ru-RU" sz="240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2020-2022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4128980555"/>
              </p:ext>
            </p:extLst>
          </p:nvPr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4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1055105572"/>
              </p:ext>
            </p:extLst>
          </p:nvPr>
        </p:nvGraphicFramePr>
        <p:xfrm>
          <a:off x="500034" y="1357298"/>
          <a:ext cx="50720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72133" y="3410820"/>
            <a:ext cx="1571635" cy="3575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2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8426929"/>
              </p:ext>
            </p:extLst>
          </p:nvPr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2174963"/>
              </p:ext>
            </p:extLst>
          </p:nvPr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714356"/>
            <a:ext cx="2232249" cy="163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7342738"/>
              </p:ext>
            </p:extLst>
          </p:nvPr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3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6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7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D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8144421"/>
              </p:ext>
            </p:extLst>
          </p:nvPr>
        </p:nvGraphicFramePr>
        <p:xfrm>
          <a:off x="714348" y="2214555"/>
          <a:ext cx="7858180" cy="3991803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1 016 813,2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707 718,1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856 512,8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40 692,0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35 064,0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13 623,0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250 914,9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27 112,1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133 032,8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722 275,0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645 542,0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709 857,0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2 931,3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2020-2022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2020 год и плановый период 2021-2022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xmlns="" val="1162273780"/>
              </p:ext>
            </p:extLst>
          </p:nvPr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2020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1 419 755,7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3000372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928802"/>
            <a:ext cx="2571768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357958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500438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14414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357298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9" y="1356141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572008"/>
            <a:ext cx="38458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71435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9" y="1928803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0033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714356"/>
            <a:ext cx="2571768" cy="461336"/>
          </a:xfrm>
          <a:prstGeom prst="rect">
            <a:avLst/>
          </a:prstGeom>
          <a:solidFill>
            <a:srgbClr val="ADFBD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1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14351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6019682"/>
              </p:ext>
            </p:extLst>
          </p:nvPr>
        </p:nvGraphicFramePr>
        <p:xfrm>
          <a:off x="4857752" y="785794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672,4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651,2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715,2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170833"/>
              </p:ext>
            </p:extLst>
          </p:nvPr>
        </p:nvGraphicFramePr>
        <p:xfrm>
          <a:off x="4857752" y="135729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1402581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631 ,5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220,9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224,8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3426311"/>
              </p:ext>
            </p:extLst>
          </p:nvPr>
        </p:nvGraphicFramePr>
        <p:xfrm>
          <a:off x="4857752" y="457200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3 445,0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1 270,5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126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492,0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14351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7388044"/>
              </p:ext>
            </p:extLst>
          </p:nvPr>
        </p:nvGraphicFramePr>
        <p:xfrm>
          <a:off x="4857752" y="6357958"/>
          <a:ext cx="4071965" cy="35716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5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068,0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4046345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037 397,3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623,6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418,0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9055588"/>
              </p:ext>
            </p:extLst>
          </p:nvPr>
        </p:nvGraphicFramePr>
        <p:xfrm>
          <a:off x="4857753" y="3357563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316,7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696,0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6567536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268,6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35 482,0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1130429"/>
              </p:ext>
            </p:extLst>
          </p:nvPr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13 549,9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13 518,9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72396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85775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429962" y="784956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2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642608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142674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0" y="5857054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892945" y="3679035"/>
            <a:ext cx="4929220" cy="428626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72206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2178966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922806"/>
              </p:ext>
            </p:extLst>
          </p:nvPr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4028398"/>
              </p:ext>
            </p:extLst>
          </p:nvPr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584,6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26 641,4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26 705,4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4936926"/>
              </p:ext>
            </p:extLst>
          </p:nvPr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1443926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931,3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7721760"/>
              </p:ext>
            </p:extLst>
          </p:nvPr>
        </p:nvGraphicFramePr>
        <p:xfrm>
          <a:off x="7072331" y="614364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241,5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5497735"/>
              </p:ext>
            </p:extLst>
          </p:nvPr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7169417"/>
              </p:ext>
            </p:extLst>
          </p:nvPr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3143240" y="6357958"/>
            <a:ext cx="285752" cy="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67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2020 год и на плановый период 2021 и 2022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50047" y="2607891"/>
            <a:ext cx="143719" cy="214322"/>
            <a:chOff x="6543063" y="2070877"/>
            <a:chExt cx="270442" cy="215116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788030" y="2045404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214554"/>
            <a:ext cx="3000396" cy="92869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1" y="228599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78592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8573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8546654"/>
              </p:ext>
            </p:extLst>
          </p:nvPr>
        </p:nvGraphicFramePr>
        <p:xfrm>
          <a:off x="7081150" y="264318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1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8969992"/>
              </p:ext>
            </p:extLst>
          </p:nvPr>
        </p:nvGraphicFramePr>
        <p:xfrm>
          <a:off x="7081151" y="42862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2151971"/>
              </p:ext>
            </p:extLst>
          </p:nvPr>
        </p:nvGraphicFramePr>
        <p:xfrm>
          <a:off x="7081151" y="49291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81151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1736555"/>
              </p:ext>
            </p:extLst>
          </p:nvPr>
        </p:nvGraphicFramePr>
        <p:xfrm>
          <a:off x="7081150" y="61436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2 219,0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2 183,0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928803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1224" y="2571744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036354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1357298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392746" y="4608122"/>
            <a:ext cx="300039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04302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64357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5667032"/>
              </p:ext>
            </p:extLst>
          </p:nvPr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6545285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4 725,0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8762193"/>
              </p:ext>
            </p:extLst>
          </p:nvPr>
        </p:nvGraphicFramePr>
        <p:xfrm>
          <a:off x="7081150" y="54292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3 840,1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3 722,1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2583446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34 642,3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34 808,3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35 000,3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4749080"/>
              </p:ext>
            </p:extLst>
          </p:nvPr>
        </p:nvGraphicFramePr>
        <p:xfrm>
          <a:off x="6929454" y="371475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742992,4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523770,5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555216,3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507049"/>
              </p:ext>
            </p:extLst>
          </p:nvPr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8055683"/>
              </p:ext>
            </p:extLst>
          </p:nvPr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192152,6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131402,2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142260,2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50030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407194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3440849"/>
              </p:ext>
            </p:extLst>
          </p:nvPr>
        </p:nvGraphicFramePr>
        <p:xfrm>
          <a:off x="7081150" y="414338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62 706,1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61 663,5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29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14338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286651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9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357695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28612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1495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35782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6781752"/>
              </p:ext>
            </p:extLst>
          </p:nvPr>
        </p:nvGraphicFramePr>
        <p:xfrm>
          <a:off x="7081150" y="135729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591,1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047,5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4727025"/>
              </p:ext>
            </p:extLst>
          </p:nvPr>
        </p:nvGraphicFramePr>
        <p:xfrm>
          <a:off x="7081150" y="2143117"/>
          <a:ext cx="2062850" cy="28575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3575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5 176,5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0449882"/>
              </p:ext>
            </p:extLst>
          </p:nvPr>
        </p:nvGraphicFramePr>
        <p:xfrm>
          <a:off x="7081150" y="400050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069,1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058,9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218,8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1513429"/>
              </p:ext>
            </p:extLst>
          </p:nvPr>
        </p:nvGraphicFramePr>
        <p:xfrm>
          <a:off x="7081150" y="464344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826,0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35782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5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2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8" y="1071547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3429323"/>
              </p:ext>
            </p:extLst>
          </p:nvPr>
        </p:nvGraphicFramePr>
        <p:xfrm>
          <a:off x="7081150" y="1500174"/>
          <a:ext cx="209936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72711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3 445,0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126492,0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8676363"/>
              </p:ext>
            </p:extLst>
          </p:nvPr>
        </p:nvGraphicFramePr>
        <p:xfrm>
          <a:off x="7081149" y="4860373"/>
          <a:ext cx="2315387" cy="41801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95201"/>
                <a:gridCol w="783098"/>
                <a:gridCol w="737088"/>
              </a:tblGrid>
              <a:tr h="418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5661091"/>
              </p:ext>
            </p:extLst>
          </p:nvPr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7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1 244 043,5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857752" y="6500834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5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1 080 930,4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358214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1 130 455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2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8" y="1071547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2020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2"/>
          <a:srcRect l="82102" t="71512" r="1123" b="6201"/>
          <a:stretch>
            <a:fillRect/>
          </a:stretch>
        </p:blipFill>
        <p:spPr bwMode="auto">
          <a:xfrm>
            <a:off x="7858148" y="1428736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3"/>
          <a:srcRect l="40080" t="34740" r="39889" b="22727"/>
          <a:stretch>
            <a:fillRect/>
          </a:stretch>
        </p:blipFill>
        <p:spPr bwMode="auto">
          <a:xfrm>
            <a:off x="7929586" y="3071810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4" cstate="print"/>
          <a:srcRect l="60159" t="23628" r="2385" b="12848"/>
          <a:stretch>
            <a:fillRect/>
          </a:stretch>
        </p:blipFill>
        <p:spPr bwMode="auto">
          <a:xfrm>
            <a:off x="7929586" y="457200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202947966"/>
              </p:ext>
            </p:extLst>
          </p:nvPr>
        </p:nvGraphicFramePr>
        <p:xfrm>
          <a:off x="285720" y="642918"/>
          <a:ext cx="803674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1456636"/>
              </p:ext>
            </p:extLst>
          </p:nvPr>
        </p:nvGraphicFramePr>
        <p:xfrm>
          <a:off x="1000125" y="2286000"/>
          <a:ext cx="6248400" cy="3951312"/>
        </p:xfrm>
        <a:graphic>
          <a:graphicData uri="http://schemas.openxmlformats.org/presentationml/2006/ole">
            <p:oleObj spid="_x0000_s192528" name="Лист" r:id="rId5" imgW="6248340" imgH="3438435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2020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214422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 descr="http://present5.com/presentation/243122658_438730914/image-3.jpg"/>
          <p:cNvPicPr/>
          <p:nvPr/>
        </p:nvPicPr>
        <p:blipFill>
          <a:blip r:embed="rId10"/>
          <a:srcRect l="64382" t="43928" r="13925" b="32143"/>
          <a:stretch>
            <a:fillRect/>
          </a:stretch>
        </p:blipFill>
        <p:spPr bwMode="auto">
          <a:xfrm>
            <a:off x="7572396" y="2357430"/>
            <a:ext cx="1284964" cy="10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resent5.com/presentation/243122658_438730914/image-3.jpg"/>
          <p:cNvPicPr/>
          <p:nvPr/>
        </p:nvPicPr>
        <p:blipFill>
          <a:blip r:embed="rId10"/>
          <a:srcRect l="58432" t="71429" r="17251" b="2321"/>
          <a:stretch>
            <a:fillRect/>
          </a:stretch>
        </p:blipFill>
        <p:spPr bwMode="auto">
          <a:xfrm>
            <a:off x="7572396" y="3571876"/>
            <a:ext cx="13090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resent5.com/presentation/243122658_438730914/image-3.jpg"/>
          <p:cNvPicPr/>
          <p:nvPr/>
        </p:nvPicPr>
        <p:blipFill>
          <a:blip r:embed="rId10"/>
          <a:srcRect l="39684" t="27143" r="36880" b="51071"/>
          <a:stretch>
            <a:fillRect/>
          </a:stretch>
        </p:blipFill>
        <p:spPr bwMode="auto">
          <a:xfrm>
            <a:off x="7572396" y="4929198"/>
            <a:ext cx="13248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8203023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545920918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2020 и плановый период 2021 и 2022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2020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728" y="1785926"/>
            <a:ext cx="1285884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1 184 </a:t>
            </a:r>
            <a:r>
              <a:rPr lang="ru-RU" sz="1600" b="1" dirty="0" smtClean="0">
                <a:solidFill>
                  <a:schemeClr val="bg1"/>
                </a:solidFill>
              </a:rPr>
              <a:t>796,1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48 990,2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4 370,0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135 437,4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1 373 593,7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21495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000636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86058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929066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428736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928934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357454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857628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571612"/>
            <a:ext cx="107157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1 023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624,3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21455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74 384,3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6" y="3214686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80 461,3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4214818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4 880,0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1 446,2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286124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4 151,0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786454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1488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357298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71670" y="378619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928802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10 692,5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8" y="3143248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21 745,8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3 320,0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7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219,9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901" y="228599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121202,5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14 081,9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42976" y="1357298"/>
            <a:ext cx="857256" cy="8572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142976" y="2571744"/>
            <a:ext cx="857256" cy="8572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142976" y="3643314"/>
            <a:ext cx="857256" cy="857256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643446"/>
            <a:ext cx="928694" cy="928694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1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107,0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</a:t>
            </a:r>
          </a:p>
          <a:p>
            <a:pPr algn="ctr"/>
            <a:r>
              <a:rPr lang="ru-RU" b="1" dirty="0" smtClean="0"/>
              <a:t>  в  Усть-Абаканском районе"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87593" cy="785818"/>
            <a:chOff x="781857" y="214315"/>
            <a:chExt cx="2306859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90676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023 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624,3тыс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962 345,2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61 017,1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xmlns="" val="2619784095"/>
              </p:ext>
            </p:extLst>
          </p:nvPr>
        </p:nvGraphicFramePr>
        <p:xfrm>
          <a:off x="214282" y="1714488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2020 год и плановый период 2021-2022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xmlns="" val="2729958755"/>
              </p:ext>
            </p:extLst>
          </p:nvPr>
        </p:nvGraphicFramePr>
        <p:xfrm>
          <a:off x="118114" y="1000108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72132" y="4572008"/>
          <a:ext cx="3214710" cy="15716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9 403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33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1 788,76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339970" name="Picture 2" descr="https://avatars.mds.yandex.net/get-zen_doc/1773286/pub_5cc0b89dcb5a2100b3c490b8_5cc0bbb0536f2100b323c81f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857364"/>
            <a:ext cx="248203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5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20 625,7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31 180,3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1 018,0  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1 968,6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8946" name="Picture 2" descr="http://xix-nv.ru/fs/NEWS/102019/019.jpg"/>
          <p:cNvPicPr>
            <a:picLocks noChangeAspect="1" noChangeArrowheads="1"/>
          </p:cNvPicPr>
          <p:nvPr/>
        </p:nvPicPr>
        <p:blipFill>
          <a:blip r:embed="rId7" cstate="print"/>
          <a:srcRect l="7714" r="7436"/>
          <a:stretch>
            <a:fillRect/>
          </a:stretch>
        </p:blipFill>
        <p:spPr bwMode="auto">
          <a:xfrm>
            <a:off x="2928926" y="4500570"/>
            <a:ext cx="2357454" cy="1846833"/>
          </a:xfrm>
          <a:prstGeom prst="rect">
            <a:avLst/>
          </a:prstGeom>
          <a:noFill/>
        </p:spPr>
      </p:pic>
      <p:pic>
        <p:nvPicPr>
          <p:cNvPr id="338948" name="Picture 4" descr="http://inorehovo.ru/upload/gallery/379/94379_b1a11049f9891ad2a7cf262529802fa34f30f47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500570"/>
            <a:ext cx="1876212" cy="178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 21 645,8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xn--80aacb0akh2bp7e.xn--p1ai/media/cache/91/72/0a/12/03/1a/91720a12031a91558474fa6861e4d4b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500174"/>
            <a:ext cx="10715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2020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3" y="1357298"/>
            <a:ext cx="2736304" cy="63400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хозяйства-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385,0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3" y="2928935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,0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1928802"/>
            <a:ext cx="2588071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(софинансирование)               – 3 270,0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335756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3429000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89" y="357187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89" y="414338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0" cstate="print"/>
          <a:srcRect t="36072"/>
          <a:stretch>
            <a:fillRect/>
          </a:stretch>
        </p:blipFill>
        <p:spPr bwMode="auto">
          <a:xfrm>
            <a:off x="142844" y="3214686"/>
            <a:ext cx="1340975" cy="785818"/>
          </a:xfrm>
          <a:prstGeom prst="rect">
            <a:avLst/>
          </a:prstGeom>
          <a:noFill/>
        </p:spPr>
      </p:pic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6553200" y="3498830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>
          <a:xfrm>
            <a:off x="2928926" y="59293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16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9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3" y="1142984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42 602,2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8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4 430,0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44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00629" y="1785926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1" y="2357431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2 000,1 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7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3929067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1 487,0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1" y="492919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0167" y="5500702"/>
            <a:ext cx="167584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225,5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75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5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14282" y="4000505"/>
            <a:ext cx="194514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25 028,6,0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3166082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2133" y="307181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5" y="335756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3" y="4071942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2 400,0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857761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85789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7 044,6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928926" y="4643447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7" y="4572009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86513" y="4857761"/>
            <a:ext cx="250032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всероссийской переписи населения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44208" y="6010292"/>
            <a:ext cx="234263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2020-2022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2020-2022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2022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01.01.2023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2022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8147</TotalTime>
  <Words>4503</Words>
  <Application>Microsoft Office PowerPoint</Application>
  <PresentationFormat>Экран (4:3)</PresentationFormat>
  <Paragraphs>1002</Paragraphs>
  <Slides>53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Апекс</vt:lpstr>
      <vt:lpstr>Литейная</vt:lpstr>
      <vt:lpstr>1_Апекс</vt:lpstr>
      <vt:lpstr>Тема Office</vt:lpstr>
      <vt:lpstr>1_Тема Office</vt:lpstr>
      <vt:lpstr>2_Апекс</vt:lpstr>
      <vt:lpstr>Лист</vt:lpstr>
      <vt:lpstr> БЮДЖЕТ  для граждан </vt:lpstr>
      <vt:lpstr> К  Решению Совета депутатов  Усть-Абаканского района от 31.01.2020 года № 115        «О внесении изменений в решение Совета депутатов Усть-Абаканского района Республики Хакасия от 23.12.2019 г. № 111 «О бюджете муниципального образования  Усть-Абаканский район Республики Хакасия  на 2020 год и плановый период  2021 и 2022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2020-2022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2020-2022 годы</vt:lpstr>
      <vt:lpstr>Слайд 26</vt:lpstr>
      <vt:lpstr>Структура расходов бюджета   муниципального образования Усть - Абаканский район в 2020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2020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3754</cp:revision>
  <dcterms:created xsi:type="dcterms:W3CDTF">2013-11-30T21:03:12Z</dcterms:created>
  <dcterms:modified xsi:type="dcterms:W3CDTF">2020-03-27T09:53:59Z</dcterms:modified>
</cp:coreProperties>
</file>