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6"/>
  </p:notesMasterIdLst>
  <p:handoutMasterIdLst>
    <p:handoutMasterId r:id="rId67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27" r:id="rId19"/>
    <p:sldId id="428" r:id="rId20"/>
    <p:sldId id="410" r:id="rId21"/>
    <p:sldId id="429" r:id="rId22"/>
    <p:sldId id="430" r:id="rId23"/>
    <p:sldId id="431" r:id="rId24"/>
    <p:sldId id="432" r:id="rId25"/>
    <p:sldId id="346" r:id="rId26"/>
    <p:sldId id="328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338" r:id="rId35"/>
    <p:sldId id="335" r:id="rId36"/>
    <p:sldId id="384" r:id="rId37"/>
    <p:sldId id="407" r:id="rId38"/>
    <p:sldId id="385" r:id="rId39"/>
    <p:sldId id="408" r:id="rId40"/>
    <p:sldId id="373" r:id="rId41"/>
    <p:sldId id="374" r:id="rId42"/>
    <p:sldId id="336" r:id="rId43"/>
    <p:sldId id="348" r:id="rId44"/>
    <p:sldId id="353" r:id="rId45"/>
    <p:sldId id="354" r:id="rId46"/>
    <p:sldId id="358" r:id="rId47"/>
    <p:sldId id="362" r:id="rId48"/>
    <p:sldId id="393" r:id="rId49"/>
    <p:sldId id="394" r:id="rId50"/>
    <p:sldId id="433" r:id="rId51"/>
    <p:sldId id="395" r:id="rId52"/>
    <p:sldId id="364" r:id="rId53"/>
    <p:sldId id="417" r:id="rId54"/>
    <p:sldId id="365" r:id="rId55"/>
    <p:sldId id="369" r:id="rId56"/>
    <p:sldId id="366" r:id="rId57"/>
    <p:sldId id="416" r:id="rId58"/>
    <p:sldId id="418" r:id="rId59"/>
    <p:sldId id="415" r:id="rId60"/>
    <p:sldId id="359" r:id="rId61"/>
    <p:sldId id="368" r:id="rId62"/>
    <p:sldId id="345" r:id="rId63"/>
    <p:sldId id="347" r:id="rId64"/>
    <p:sldId id="351" r:id="rId65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99FF"/>
    <a:srgbClr val="C0003B"/>
    <a:srgbClr val="FF99FF"/>
    <a:srgbClr val="B7EFD6"/>
    <a:srgbClr val="0C9DA4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056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03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1199</c:v>
                </c:pt>
                <c:pt idx="1">
                  <c:v>1313.9</c:v>
                </c:pt>
                <c:pt idx="2" formatCode="#,##0.0">
                  <c:v>1739.1</c:v>
                </c:pt>
                <c:pt idx="3">
                  <c:v>1765.8</c:v>
                </c:pt>
                <c:pt idx="4">
                  <c:v>1800.5</c:v>
                </c:pt>
                <c:pt idx="5">
                  <c:v>1836.5</c:v>
                </c:pt>
              </c:numCache>
            </c:numRef>
          </c:val>
        </c:ser>
        <c:dLbls/>
        <c:axId val="168826368"/>
        <c:axId val="168827904"/>
      </c:barChart>
      <c:catAx>
        <c:axId val="1688263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8827904"/>
        <c:crosses val="autoZero"/>
        <c:auto val="1"/>
        <c:lblAlgn val="ctr"/>
        <c:lblOffset val="100"/>
      </c:catAx>
      <c:valAx>
        <c:axId val="168827904"/>
        <c:scaling>
          <c:orientation val="minMax"/>
        </c:scaling>
        <c:axPos val="l"/>
        <c:majorGridlines/>
        <c:numFmt formatCode="General" sourceLinked="1"/>
        <c:tickLblPos val="none"/>
        <c:crossAx val="16882636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806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9716899980402494E-2"/>
                  <c:y val="-5.9516491649189346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7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542965.69999999972</c:v>
                </c:pt>
                <c:pt idx="1">
                  <c:v>127682.7</c:v>
                </c:pt>
                <c:pt idx="2">
                  <c:v>1554922.4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65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542965.69999999972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127682.7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1554922.4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</c:ser>
        <c:dLbls/>
        <c:shape val="box"/>
        <c:axId val="151474560"/>
        <c:axId val="151476096"/>
        <c:axId val="0"/>
      </c:bar3DChart>
      <c:catAx>
        <c:axId val="151474560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51476096"/>
        <c:crossesAt val="0"/>
        <c:auto val="1"/>
        <c:lblAlgn val="ctr"/>
        <c:lblOffset val="100"/>
      </c:catAx>
      <c:valAx>
        <c:axId val="151476096"/>
        <c:scaling>
          <c:orientation val="minMax"/>
        </c:scaling>
        <c:delete val="1"/>
        <c:axPos val="l"/>
        <c:numFmt formatCode="#,##0.00" sourceLinked="1"/>
        <c:tickLblPos val="none"/>
        <c:crossAx val="151474560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86"/>
          <c:y val="0.13613956803855573"/>
          <c:w val="0.29881448911261443"/>
          <c:h val="0.43583096262062643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543</c:v>
                </c:pt>
                <c:pt idx="1">
                  <c:v>525.70000000000005</c:v>
                </c:pt>
                <c:pt idx="2">
                  <c:v>558.9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127.7</c:v>
                </c:pt>
                <c:pt idx="1">
                  <c:v>116.6</c:v>
                </c:pt>
                <c:pt idx="2">
                  <c:v>117.1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696E-3"/>
                  <c:y val="1.932353624973696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1554.9</c:v>
                </c:pt>
                <c:pt idx="1">
                  <c:v>1247.3</c:v>
                </c:pt>
                <c:pt idx="2">
                  <c:v>1254.4000000000001</c:v>
                </c:pt>
              </c:numCache>
            </c:numRef>
          </c:val>
        </c:ser>
        <c:dLbls/>
        <c:shape val="box"/>
        <c:axId val="160017024"/>
        <c:axId val="160031104"/>
        <c:axId val="0"/>
      </c:bar3DChart>
      <c:catAx>
        <c:axId val="16001702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60031104"/>
        <c:crosses val="autoZero"/>
        <c:auto val="1"/>
        <c:lblAlgn val="ctr"/>
        <c:lblOffset val="100"/>
      </c:catAx>
      <c:valAx>
        <c:axId val="160031104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60017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325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9025"/>
                </c:manualLayout>
              </c:layout>
              <c:showVal val="1"/>
            </c:dLbl>
            <c:dLbl>
              <c:idx val="1"/>
              <c:layout>
                <c:manualLayout>
                  <c:x val="-4.5904208407226271E-17"/>
                  <c:y val="0.20471237190630331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302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2225.6</c:v>
                </c:pt>
                <c:pt idx="1">
                  <c:v>1889.6</c:v>
                </c:pt>
                <c:pt idx="2">
                  <c:v>1930.3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160066944"/>
        <c:axId val="160089216"/>
        <c:axId val="0"/>
      </c:bar3DChart>
      <c:catAx>
        <c:axId val="16006694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60089216"/>
        <c:crosses val="autoZero"/>
        <c:auto val="1"/>
        <c:lblAlgn val="ctr"/>
        <c:lblOffset val="100"/>
      </c:catAx>
      <c:valAx>
        <c:axId val="160089216"/>
        <c:scaling>
          <c:orientation val="minMax"/>
          <c:max val="19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0066944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1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НДФЛ 477,4</c:v>
                </c:pt>
                <c:pt idx="1">
                  <c:v>Акцизы 34,2</c:v>
                </c:pt>
                <c:pt idx="2">
                  <c:v>Налоги на совокупный доход 52,9</c:v>
                </c:pt>
                <c:pt idx="3">
                  <c:v>Гос.пошлина 12,7</c:v>
                </c:pt>
                <c:pt idx="4">
                  <c:v>Доходы от использования имущества 73,0</c:v>
                </c:pt>
                <c:pt idx="5">
                  <c:v>Платежи при пользовании природными ресурсами 13,1</c:v>
                </c:pt>
                <c:pt idx="6">
                  <c:v>Доходы от оказания платных услуг 1,0</c:v>
                </c:pt>
                <c:pt idx="7">
                  <c:v>Доходы от продажи имущества 4,0</c:v>
                </c:pt>
                <c:pt idx="8">
                  <c:v>Штрафы, санкции 1,4</c:v>
                </c:pt>
                <c:pt idx="9">
                  <c:v>Прочие неналоговые доходы 0,9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477.4</c:v>
                </c:pt>
                <c:pt idx="1">
                  <c:v>34.200000000000003</c:v>
                </c:pt>
                <c:pt idx="2">
                  <c:v>52.9</c:v>
                </c:pt>
                <c:pt idx="3">
                  <c:v>12.7</c:v>
                </c:pt>
                <c:pt idx="4">
                  <c:v>73</c:v>
                </c:pt>
                <c:pt idx="5">
                  <c:v>13.1</c:v>
                </c:pt>
                <c:pt idx="6">
                  <c:v>1</c:v>
                </c:pt>
                <c:pt idx="7">
                  <c:v>4</c:v>
                </c:pt>
                <c:pt idx="8">
                  <c:v>1.4</c:v>
                </c:pt>
                <c:pt idx="9">
                  <c:v>0.9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423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453E-4"/>
          <c:y val="2.091488629383190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450,7</c:v>
                </c:pt>
                <c:pt idx="1">
                  <c:v>Акцизы 35,3</c:v>
                </c:pt>
                <c:pt idx="2">
                  <c:v>Налоги на совокупный доход 32,4</c:v>
                </c:pt>
                <c:pt idx="3">
                  <c:v>Гос.пошлина 7,3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10,2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450.7</c:v>
                </c:pt>
                <c:pt idx="1">
                  <c:v>35.300000000000004</c:v>
                </c:pt>
                <c:pt idx="2" formatCode="General">
                  <c:v>32.4</c:v>
                </c:pt>
                <c:pt idx="3">
                  <c:v>7.3</c:v>
                </c:pt>
                <c:pt idx="4">
                  <c:v>97.6</c:v>
                </c:pt>
                <c:pt idx="5">
                  <c:v>10.200000000000001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86"/>
          <c:w val="0.71286091728430612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481,3</c:v>
                </c:pt>
                <c:pt idx="1">
                  <c:v>Акцизы 37,3</c:v>
                </c:pt>
                <c:pt idx="2">
                  <c:v>Налоги на совокупный доход 32,9</c:v>
                </c:pt>
                <c:pt idx="3">
                  <c:v>Гос.пошлина 7,4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10,6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481.3</c:v>
                </c:pt>
                <c:pt idx="1">
                  <c:v>37.300000000000004</c:v>
                </c:pt>
                <c:pt idx="2">
                  <c:v>32.9</c:v>
                </c:pt>
                <c:pt idx="3">
                  <c:v>7.4</c:v>
                </c:pt>
                <c:pt idx="4">
                  <c:v>97.6</c:v>
                </c:pt>
                <c:pt idx="5">
                  <c:v>10.6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868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44"/>
          <c:w val="0.63925968438834246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18577892718161201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 142 133,6</c:v>
                </c:pt>
                <c:pt idx="1">
                  <c:v>Национальная безопасность и правоохранительная деятельность 771,3</c:v>
                </c:pt>
                <c:pt idx="2">
                  <c:v>Национальная экономика 113638,7</c:v>
                </c:pt>
                <c:pt idx="3">
                  <c:v>Жилищно-коммунальное хозяйство 80 694,9</c:v>
                </c:pt>
                <c:pt idx="4">
                  <c:v>Охрана окружающей среды 14 495,1</c:v>
                </c:pt>
                <c:pt idx="5">
                  <c:v>Образование 1 485 930,9</c:v>
                </c:pt>
                <c:pt idx="6">
                  <c:v>Культура 148766,0</c:v>
                </c:pt>
                <c:pt idx="7">
                  <c:v>Социальная политика 124 614,0</c:v>
                </c:pt>
                <c:pt idx="8">
                  <c:v>Физическая культура и спорт 74 908,1</c:v>
                </c:pt>
                <c:pt idx="9">
                  <c:v>Средства массовой информации 13 220,1</c:v>
                </c:pt>
                <c:pt idx="10">
                  <c:v>Межбюджетные трансферты 147 225,8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142133.6</c:v>
                </c:pt>
                <c:pt idx="1">
                  <c:v>771.3</c:v>
                </c:pt>
                <c:pt idx="2">
                  <c:v>113638.7</c:v>
                </c:pt>
                <c:pt idx="3">
                  <c:v>80694.899999999994</c:v>
                </c:pt>
                <c:pt idx="4">
                  <c:v>14495.1</c:v>
                </c:pt>
                <c:pt idx="5">
                  <c:v>1485930.9</c:v>
                </c:pt>
                <c:pt idx="6">
                  <c:v>148766</c:v>
                </c:pt>
                <c:pt idx="7">
                  <c:v>124614</c:v>
                </c:pt>
                <c:pt idx="8">
                  <c:v>74908.100000000006</c:v>
                </c:pt>
                <c:pt idx="9">
                  <c:v>13220.1</c:v>
                </c:pt>
                <c:pt idx="10">
                  <c:v>147225.79999999999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27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28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83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-3.8533008539107958E-3"/>
                </c:manualLayout>
              </c:layout>
              <c:showPercent val="1"/>
            </c:dLbl>
            <c:dLbl>
              <c:idx val="2"/>
              <c:layout>
                <c:manualLayout>
                  <c:x val="2.3259291416443652E-2"/>
                  <c:y val="1.417438873777286E-2"/>
                </c:manualLayout>
              </c:layout>
              <c:showPercent val="1"/>
            </c:dLbl>
            <c:dLbl>
              <c:idx val="3"/>
              <c:layout>
                <c:manualLayout>
                  <c:x val="-4.9342591995077531E-3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3.4019259111510089E-3"/>
                  <c:y val="1.8629575469196368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59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0.78171674589802187</c:v>
                </c:pt>
                <c:pt idx="1">
                  <c:v>8.2000000000000003E-2</c:v>
                </c:pt>
                <c:pt idx="2">
                  <c:v>6.1000000000000006E-2</c:v>
                </c:pt>
                <c:pt idx="3">
                  <c:v>6.000000000000001E-3</c:v>
                </c:pt>
                <c:pt idx="4">
                  <c:v>6.9283254101977998E-2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1834219</c:v>
                </c:pt>
                <c:pt idx="1">
                  <c:v>157886.79999999999</c:v>
                </c:pt>
                <c:pt idx="2">
                  <c:v>142133.6</c:v>
                </c:pt>
                <c:pt idx="3">
                  <c:v>14495.1</c:v>
                </c:pt>
                <c:pt idx="4">
                  <c:v>197664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109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239472.5</c:v>
                </c:pt>
                <c:pt idx="1">
                  <c:v>200691.20000000001</c:v>
                </c:pt>
                <c:pt idx="2">
                  <c:v>202709.7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1115230.2</c:v>
                </c:pt>
                <c:pt idx="1">
                  <c:v>906363.6</c:v>
                </c:pt>
                <c:pt idx="2">
                  <c:v>912893.9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58547.8</c:v>
                </c:pt>
                <c:pt idx="1">
                  <c:v>73894.8</c:v>
                </c:pt>
                <c:pt idx="2">
                  <c:v>73894.8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0</c:v>
                </c:pt>
                <c:pt idx="1">
                  <c:v>3.3</c:v>
                </c:pt>
                <c:pt idx="2">
                  <c:v>3.3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8821</c:v>
                </c:pt>
                <c:pt idx="1">
                  <c:v>6352.8</c:v>
                </c:pt>
                <c:pt idx="2">
                  <c:v>5501.8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811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63859.4</c:v>
                </c:pt>
                <c:pt idx="1">
                  <c:v>55366</c:v>
                </c:pt>
                <c:pt idx="2">
                  <c:v>55366</c:v>
                </c:pt>
              </c:numCache>
            </c:numRef>
          </c:val>
        </c:ser>
        <c:dLbls/>
        <c:shape val="box"/>
        <c:axId val="143473664"/>
        <c:axId val="143512320"/>
        <c:axId val="0"/>
      </c:bar3DChart>
      <c:catAx>
        <c:axId val="1434736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3512320"/>
        <c:crosses val="autoZero"/>
        <c:auto val="1"/>
        <c:lblAlgn val="ctr"/>
        <c:lblOffset val="100"/>
      </c:catAx>
      <c:valAx>
        <c:axId val="143512320"/>
        <c:scaling>
          <c:orientation val="minMax"/>
        </c:scaling>
        <c:delete val="1"/>
        <c:axPos val="l"/>
        <c:numFmt formatCode="#,##0.0" sourceLinked="1"/>
        <c:tickLblPos val="none"/>
        <c:crossAx val="1434736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756"/>
          <c:w val="0.69893926615099755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426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1072.9000000000001</c:v>
                </c:pt>
                <c:pt idx="1">
                  <c:v>1739.1</c:v>
                </c:pt>
                <c:pt idx="2">
                  <c:v>626.1</c:v>
                </c:pt>
                <c:pt idx="3">
                  <c:v>420.5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943E-2"/>
          <c:y val="0.23855007139057638"/>
          <c:w val="0.922784997258421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0420399507265042E-2"/>
                  <c:y val="-2.654273635880063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485 930,9</a:t>
                    </a:r>
                    <a:endParaRPr lang="ru-RU" baseline="0" dirty="0" smtClean="0"/>
                  </a:p>
                  <a:p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215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1450052.5</c:v>
                </c:pt>
                <c:pt idx="1">
                  <c:v>1242671.7</c:v>
                </c:pt>
                <c:pt idx="2">
                  <c:v>1250369.5</c:v>
                </c:pt>
              </c:numCache>
            </c:numRef>
          </c:val>
        </c:ser>
        <c:dLbls/>
        <c:marker val="1"/>
        <c:axId val="143630720"/>
        <c:axId val="143632256"/>
      </c:lineChart>
      <c:catAx>
        <c:axId val="143630720"/>
        <c:scaling>
          <c:orientation val="minMax"/>
        </c:scaling>
        <c:delete val="1"/>
        <c:axPos val="b"/>
        <c:numFmt formatCode="General" sourceLinked="1"/>
        <c:tickLblPos val="none"/>
        <c:crossAx val="143632256"/>
        <c:crosses val="autoZero"/>
        <c:auto val="1"/>
        <c:lblAlgn val="ctr"/>
        <c:lblOffset val="100"/>
      </c:catAx>
      <c:valAx>
        <c:axId val="143632256"/>
        <c:scaling>
          <c:orientation val="minMax"/>
        </c:scaling>
        <c:delete val="1"/>
        <c:axPos val="l"/>
        <c:numFmt formatCode="#,##0.00" sourceLinked="1"/>
        <c:tickLblPos val="none"/>
        <c:crossAx val="1436307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5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6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01.01.2025</c:v>
                </c:pt>
                <c:pt idx="1">
                  <c:v>на 01.01.2026</c:v>
                </c:pt>
                <c:pt idx="2">
                  <c:v>на 01.01.2027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13948.9</c:v>
                </c:pt>
                <c:pt idx="2">
                  <c:v>28329</c:v>
                </c:pt>
              </c:numCache>
            </c:numRef>
          </c:val>
        </c:ser>
        <c:dLbls/>
        <c:shape val="box"/>
        <c:axId val="146773888"/>
        <c:axId val="146775424"/>
        <c:axId val="0"/>
      </c:bar3DChart>
      <c:catAx>
        <c:axId val="146773888"/>
        <c:scaling>
          <c:orientation val="minMax"/>
        </c:scaling>
        <c:delete val="1"/>
        <c:axPos val="b"/>
        <c:tickLblPos val="none"/>
        <c:crossAx val="146775424"/>
        <c:crosses val="autoZero"/>
        <c:auto val="1"/>
        <c:lblAlgn val="ctr"/>
        <c:lblOffset val="100"/>
      </c:catAx>
      <c:valAx>
        <c:axId val="146775424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6773888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77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147071360"/>
        <c:axId val="147072896"/>
        <c:axId val="0"/>
      </c:bar3DChart>
      <c:catAx>
        <c:axId val="147071360"/>
        <c:scaling>
          <c:orientation val="minMax"/>
        </c:scaling>
        <c:delete val="1"/>
        <c:axPos val="b"/>
        <c:tickLblPos val="none"/>
        <c:crossAx val="147072896"/>
        <c:crosses val="autoZero"/>
        <c:auto val="1"/>
        <c:lblAlgn val="ctr"/>
        <c:lblOffset val="100"/>
      </c:catAx>
      <c:valAx>
        <c:axId val="147072896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7071360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493.5</c:v>
                </c:pt>
                <c:pt idx="1">
                  <c:v>560</c:v>
                </c:pt>
                <c:pt idx="2">
                  <c:v>626.1</c:v>
                </c:pt>
                <c:pt idx="3">
                  <c:v>695.5</c:v>
                </c:pt>
                <c:pt idx="4">
                  <c:v>771.8</c:v>
                </c:pt>
                <c:pt idx="5">
                  <c:v>855.7</c:v>
                </c:pt>
              </c:numCache>
            </c:numRef>
          </c:val>
        </c:ser>
        <c:dLbls/>
        <c:shape val="cone"/>
        <c:axId val="170083456"/>
        <c:axId val="170084992"/>
        <c:axId val="0"/>
      </c:bar3DChart>
      <c:catAx>
        <c:axId val="17008345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0084992"/>
        <c:crosses val="autoZero"/>
        <c:auto val="1"/>
        <c:lblAlgn val="ctr"/>
        <c:lblOffset val="100"/>
      </c:catAx>
      <c:valAx>
        <c:axId val="170084992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700834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608"/>
          <c:w val="0.94412701764659035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1000.9</c:v>
                </c:pt>
                <c:pt idx="1">
                  <c:v>786.3</c:v>
                </c:pt>
                <c:pt idx="2">
                  <c:v>1072.9000000000001</c:v>
                </c:pt>
                <c:pt idx="3">
                  <c:v>1332.5</c:v>
                </c:pt>
                <c:pt idx="4">
                  <c:v>1560.8</c:v>
                </c:pt>
                <c:pt idx="5">
                  <c:v>1784</c:v>
                </c:pt>
              </c:numCache>
            </c:numRef>
          </c:val>
        </c:ser>
        <c:dLbls/>
        <c:axId val="173471616"/>
        <c:axId val="173473152"/>
      </c:barChart>
      <c:catAx>
        <c:axId val="1734716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3473152"/>
        <c:crosses val="autoZero"/>
        <c:auto val="1"/>
        <c:lblAlgn val="ctr"/>
        <c:lblOffset val="100"/>
      </c:catAx>
      <c:valAx>
        <c:axId val="17347315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34716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44"/>
          <c:y val="2.607439601756426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96.3</c:v>
                </c:pt>
                <c:pt idx="1">
                  <c:v>103.2</c:v>
                </c:pt>
                <c:pt idx="2">
                  <c:v>96.8</c:v>
                </c:pt>
                <c:pt idx="3">
                  <c:v>96.5</c:v>
                </c:pt>
                <c:pt idx="4">
                  <c:v>96.5</c:v>
                </c:pt>
                <c:pt idx="5">
                  <c:v>97.7</c:v>
                </c:pt>
              </c:numCache>
            </c:numRef>
          </c:val>
        </c:ser>
        <c:dLbls/>
        <c:marker val="1"/>
        <c:axId val="175214976"/>
        <c:axId val="175216512"/>
      </c:lineChart>
      <c:catAx>
        <c:axId val="1752149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5216512"/>
        <c:crosses val="autoZero"/>
        <c:auto val="1"/>
        <c:lblAlgn val="ctr"/>
        <c:lblOffset val="100"/>
      </c:catAx>
      <c:valAx>
        <c:axId val="17521651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521497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329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87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87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87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619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605</c:v>
                </c:pt>
                <c:pt idx="1">
                  <c:v>654</c:v>
                </c:pt>
                <c:pt idx="2">
                  <c:v>666</c:v>
                </c:pt>
                <c:pt idx="3">
                  <c:v>675</c:v>
                </c:pt>
                <c:pt idx="4">
                  <c:v>681</c:v>
                </c:pt>
                <c:pt idx="5">
                  <c:v>688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87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898E-17"/>
                </c:manualLayout>
              </c:layout>
              <c:showVal val="1"/>
            </c:dLbl>
            <c:dLbl>
              <c:idx val="6"/>
              <c:layout>
                <c:manualLayout>
                  <c:x val="1.6345481740672727E-2"/>
                  <c:y val="-4.558372653784112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1312</c:v>
                </c:pt>
                <c:pt idx="1">
                  <c:v>1512</c:v>
                </c:pt>
                <c:pt idx="2">
                  <c:v>1517</c:v>
                </c:pt>
                <c:pt idx="3">
                  <c:v>1525</c:v>
                </c:pt>
                <c:pt idx="4">
                  <c:v>1530</c:v>
                </c:pt>
                <c:pt idx="5">
                  <c:v>1560</c:v>
                </c:pt>
              </c:numCache>
            </c:numRef>
          </c:val>
        </c:ser>
        <c:dLbls/>
        <c:shape val="cylinder"/>
        <c:axId val="178420736"/>
        <c:axId val="178438912"/>
        <c:axId val="0"/>
      </c:bar3DChart>
      <c:catAx>
        <c:axId val="1784207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8438912"/>
        <c:crossesAt val="0"/>
        <c:auto val="1"/>
        <c:lblAlgn val="ctr"/>
        <c:lblOffset val="100"/>
      </c:catAx>
      <c:valAx>
        <c:axId val="178438912"/>
        <c:scaling>
          <c:orientation val="minMax"/>
        </c:scaling>
        <c:delete val="1"/>
        <c:axPos val="l"/>
        <c:numFmt formatCode="General" sourceLinked="1"/>
        <c:tickLblPos val="none"/>
        <c:crossAx val="178420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5022E-2"/>
          <c:y val="6.1888800375320158E-2"/>
          <c:w val="0.866924712996720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3404.4</c:v>
                </c:pt>
                <c:pt idx="1">
                  <c:v>3499.6</c:v>
                </c:pt>
                <c:pt idx="2">
                  <c:v>3668.7</c:v>
                </c:pt>
                <c:pt idx="3">
                  <c:v>3955.7</c:v>
                </c:pt>
                <c:pt idx="4">
                  <c:v>4233</c:v>
                </c:pt>
                <c:pt idx="5">
                  <c:v>4538.7</c:v>
                </c:pt>
              </c:numCache>
            </c:numRef>
          </c:val>
        </c:ser>
        <c:dLbls/>
        <c:axId val="173440384"/>
        <c:axId val="178467968"/>
      </c:barChart>
      <c:catAx>
        <c:axId val="1734403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8467968"/>
        <c:crossesAt val="0"/>
        <c:auto val="1"/>
        <c:lblAlgn val="ctr"/>
        <c:lblOffset val="100"/>
      </c:catAx>
      <c:valAx>
        <c:axId val="178467968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73440384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482</c:v>
                </c:pt>
                <c:pt idx="1">
                  <c:v>539.1</c:v>
                </c:pt>
                <c:pt idx="2">
                  <c:v>602.6</c:v>
                </c:pt>
                <c:pt idx="3">
                  <c:v>646.70000000000005</c:v>
                </c:pt>
                <c:pt idx="4">
                  <c:v>690.7</c:v>
                </c:pt>
                <c:pt idx="5">
                  <c:v>738.4</c:v>
                </c:pt>
              </c:numCache>
            </c:numRef>
          </c:val>
        </c:ser>
        <c:dLbls/>
        <c:shape val="cone"/>
        <c:axId val="81991936"/>
        <c:axId val="82001920"/>
        <c:axId val="0"/>
      </c:bar3DChart>
      <c:catAx>
        <c:axId val="819919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2001920"/>
        <c:crosses val="autoZero"/>
        <c:auto val="1"/>
        <c:lblAlgn val="ctr"/>
        <c:lblOffset val="100"/>
      </c:catAx>
      <c:valAx>
        <c:axId val="8200192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819919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4059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106.4</c:v>
                </c:pt>
                <c:pt idx="1">
                  <c:v>119.6</c:v>
                </c:pt>
                <c:pt idx="2">
                  <c:v>105.2</c:v>
                </c:pt>
                <c:pt idx="3">
                  <c:v>105.1</c:v>
                </c:pt>
                <c:pt idx="4">
                  <c:v>104.1</c:v>
                </c:pt>
                <c:pt idx="5">
                  <c:v>104.1</c:v>
                </c:pt>
              </c:numCache>
            </c:numRef>
          </c:val>
        </c:ser>
        <c:dLbls/>
        <c:marker val="1"/>
        <c:axId val="82035072"/>
        <c:axId val="82036608"/>
      </c:lineChart>
      <c:catAx>
        <c:axId val="820350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2036608"/>
        <c:crosses val="autoZero"/>
        <c:auto val="1"/>
        <c:lblAlgn val="ctr"/>
        <c:lblOffset val="100"/>
      </c:catAx>
      <c:valAx>
        <c:axId val="8203660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82035072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2 252 157,3 тыс.рублей ( 96,0 %)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94 241,1 тыс. рублей ( 4,0%)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2024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2 346 398,5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836732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tint val="75000"/>
                <a:shade val="85000"/>
                <a:satMod val="230000"/>
              </a:schemeClr>
            </a:gs>
            <a:gs pos="25000">
              <a:schemeClr val="accent4">
                <a:tint val="90000"/>
                <a:shade val="70000"/>
                <a:satMod val="220000"/>
              </a:schemeClr>
            </a:gs>
            <a:gs pos="50000">
              <a:schemeClr val="accent4">
                <a:tint val="90000"/>
                <a:shade val="58000"/>
                <a:satMod val="225000"/>
              </a:schemeClr>
            </a:gs>
            <a:gs pos="65000">
              <a:schemeClr val="accent4">
                <a:tint val="90000"/>
                <a:shade val="58000"/>
                <a:satMod val="225000"/>
              </a:schemeClr>
            </a:gs>
            <a:gs pos="80000">
              <a:schemeClr val="accent4">
                <a:tint val="90000"/>
                <a:shade val="69000"/>
                <a:satMod val="220000"/>
              </a:schemeClr>
            </a:gs>
            <a:gs pos="100000">
              <a:schemeClr val="accent4"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contourW="12700" prstMaterial="matte">
          <a:bevelT w="60000" h="50800"/>
          <a:contourClr>
            <a:schemeClr val="accent4">
              <a:shade val="60000"/>
              <a:satMod val="11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2 252 157,3 тыс.рублей ( 96,0 %)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2024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94 241,1 тыс. рублей ( 4,0%)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2 346 398,5 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66542" y="142305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66542" y="1423059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46489" y="1351051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2026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1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7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4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50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1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3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7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6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5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2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4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60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9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8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5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4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3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2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7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6.jpeg"/><Relationship Id="rId14" Type="http://schemas.openxmlformats.org/officeDocument/2006/relationships/diagramColors" Target="../diagrams/colors2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1.jpe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jpe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8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2024-2026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01008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2024 год и плановый период 2025 и 2026 годов является обеспечение определения условий сбалансированности и устойчивости местного бюджета, а также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844824"/>
            <a:ext cx="8358246" cy="138499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Основным инструментом для осуществления бюджетной политики является эффективное управление средствами местного бюджета при достижении основных целей социально-экономического развития муниципального образования Усть-Абаканский район.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Бюджетная политика муниципального района будет направлена на безусловное исполнение ранее принятых расходных обязательств, принятие новых бюджетных обязательств допускается только при условии их финансового обеспечения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35699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4149080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01.01.2024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14470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29683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0120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</a:t>
            </a:r>
            <a:endParaRPr lang="ru-RU" sz="1300" b="1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72077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Основные направления налоговой политики Усть-Абаканского района Республики Хакасия на 2024 год и на плановый период 2025 и 2026 годов (далее – Налоговая политика на 2024-2026 годы)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</a:t>
            </a:r>
            <a:endParaRPr lang="ru-RU" sz="1200" b="1" dirty="0">
              <a:solidFill>
                <a:srgbClr val="C0003B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412776"/>
            <a:ext cx="778674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Основной задачей Налоговой политики будет являться создание благоприятных условий для осуществления предпринимательской и инвестиционной деятельности, как основных источников наполняемости бюджета налоговыми и неналоговыми доходами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452248"/>
            <a:ext cx="8784976" cy="41549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Повышение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мер по укреплению налоговой дисциплины налогоплательщиков;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по повышению налоговой грамотности населения;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продолжить деятельность межведомственной комиссии по работе с недоимщиками по налогам, сборам и иным обязательным платежам в бюджет муниципального образования Усть-Абаканский район;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осуществлять мониторинг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бюджет и роста задолженности по налогам;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продолжить деятельность межведомственной комиссии по снижению неформальной занятости, легализации «серой» заработной платы и повышению собираемости страховых взносов во внебюджетные фонды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561662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80112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539552" y="1012420"/>
            <a:ext cx="8280920" cy="56323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совершенствования управления муниципальной собственностью, а именно повысить качество претензионной, исковой и адресной работы с арендаторами, имеющими задолженность по арендным платежам за пользование имуществом и земельными участками, находящимися в муниципальной собственности с целью осуществления мер, направленных на безусловное взыскание задолженности в бюджет;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прогнозирования и минимизация рисков несбалансированности при бюджетном планировании;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бюджетной, экономической и социальной эффективности налоговых расходов;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переориентирование основного вектора межведомственного взаимодействия финансового органа на получение основной информации</a:t>
            </a:r>
            <a:b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 lvl="3"/>
            <a:endParaRPr lang="ru-RU" sz="1200" b="1" i="1" dirty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692696"/>
            <a:ext cx="590465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1 393,1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29,4 %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70,6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47 402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860032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6016" y="2060848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4248" y="2060848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206084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1 976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13285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5 830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76256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76256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60032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76256" y="573325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76256" y="573325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8929718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578"/>
                <a:gridCol w="1010269"/>
                <a:gridCol w="960039"/>
                <a:gridCol w="945433"/>
                <a:gridCol w="945433"/>
                <a:gridCol w="799983"/>
                <a:gridCol w="799983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41,123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47,402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47,122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46,800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46,600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48189,9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51981,3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55549,0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59361,5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63421,9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58,98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Добыча полезных ископаемых,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214810" y="928670"/>
          <a:ext cx="4786314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571480"/>
          <a:ext cx="4357718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285728"/>
            <a:ext cx="7786742" cy="357190"/>
          </a:xfrm>
          <a:prstGeom prst="rect">
            <a:avLst/>
          </a:prstGeom>
          <a:noFill/>
        </p:spPr>
        <p:txBody>
          <a:bodyPr anchor="ctr">
            <a:normAutofit fontScale="92500" lnSpcReduction="10000"/>
          </a:bodyPr>
          <a:lstStyle/>
          <a:p>
            <a:pPr algn="ctr">
              <a:defRPr/>
            </a:pPr>
            <a:r>
              <a:rPr lang="ru-RU" sz="20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0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42910" y="2000240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CC99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</a:t>
            </a:r>
            <a:r>
              <a:rPr lang="ru-RU" sz="2400" dirty="0">
                <a:ln w="11430"/>
                <a:solidFill>
                  <a:srgbClr val="CC99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dirty="0" smtClean="0">
                <a:ln w="11430"/>
                <a:solidFill>
                  <a:srgbClr val="CC99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dirty="0" smtClean="0">
                <a:ln w="11430"/>
                <a:solidFill>
                  <a:srgbClr val="CC99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68 от </a:t>
            </a:r>
            <a:r>
              <a:rPr lang="ru-RU" sz="2400" dirty="0" smtClean="0">
                <a:ln w="11430"/>
                <a:solidFill>
                  <a:srgbClr val="CC99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20.12.2024 года            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«О внесении изменений в Решение Совета депутатов Усть-Абаканского района Республики Хакасия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№ 82 от 22.12.2023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2024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2026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kumimoji="0" lang="ru-RU" sz="2400" b="1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13 948,9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65 922,0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2 346 398,5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2 225 570,8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1 943 070,6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1 889 650,3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1 903 599,2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1 930 349,3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17 591,8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28 329,0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37 257,5</a:t>
            </a:r>
            <a:endParaRPr lang="ru-RU" sz="1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2024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4076409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505276476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2024-2026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677700732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4216964328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7092280" y="3429000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8552100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310726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1 543 897,1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1 247 343,0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1 254 416,1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177 303,0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47 414,0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54 837,0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189 173,0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97 391,4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103 715,0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1 096 762,5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1 063 664,3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1 057 241,1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80 658,6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2024-2026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2024 год и плановый период 2025-2026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2024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2025 и 2026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https://sun9-20.userapi.com/impg/TN3AK7pCTrH2CzLI5kOSeBhVftjMOTM9VPXEMg/M-LrF0iF4Y0.jpg?size=600x386&amp;quality=96&amp;sign=dd470b42d5cf976314448d92de0d2efa&amp;c_uniq_tag=hJ2dYj6WYsY_zWC4XemeYhrflwv6LaVZrvzZ-5OXJZ8&amp;type=album"/>
          <p:cNvPicPr/>
          <p:nvPr/>
        </p:nvPicPr>
        <p:blipFill>
          <a:blip r:embed="rId4" cstate="print"/>
          <a:srcRect l="27914" r="10097"/>
          <a:stretch>
            <a:fillRect/>
          </a:stretch>
        </p:blipFill>
        <p:spPr bwMode="auto">
          <a:xfrm>
            <a:off x="5580112" y="332656"/>
            <a:ext cx="33123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307032413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2024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2 346 398,5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2896961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133,6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118 418,7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121 193,6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41441166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771,3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8821216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124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614,0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137 168,2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137 998,7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8950313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74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908,1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303352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220,1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01075018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147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225,8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6548851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1 485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930,9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1 242 671,7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1 250 369,5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9147839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101 245,5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101 629,7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6141815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638,7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83 107,4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91 853,3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5073889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0 694,9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20 546,0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20 646,0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9235955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495,1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9759955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4 439,3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3 488,9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3 663,4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4398331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400,5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41 408,5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42 896,7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4145151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24 517,7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20 718,9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98003284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350,7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46 078,2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46 879,8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9342558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455,9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6 455,0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6 734,7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5986882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11 351,8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9 470,9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9 568,4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54988759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441,1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13 842,0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14 075,0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777430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1 346,8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77 191,9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61 303,1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6635078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6 307,0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2 893,0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5 312,0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2567646"/>
              </p:ext>
            </p:extLst>
          </p:nvPr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7561174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428,1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7088632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325,0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3796064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821,0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6 352,8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5 501,8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296507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63859,4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8507853"/>
              </p:ext>
            </p:extLst>
          </p:nvPr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90620945"/>
              </p:ext>
            </p:extLst>
          </p:nvPr>
        </p:nvGraphicFramePr>
        <p:xfrm>
          <a:off x="6929454" y="3928496"/>
          <a:ext cx="253909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39278"/>
                <a:gridCol w="849773"/>
                <a:gridCol w="85003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1115230,2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906 363,6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912 893,9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8184075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8323206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239 472,5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200691,2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202709,7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56840776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547,8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8708553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495,1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13288828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5 941,2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61263132"/>
              </p:ext>
            </p:extLst>
          </p:nvPr>
        </p:nvGraphicFramePr>
        <p:xfrm>
          <a:off x="7081150" y="1357299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44152"/>
                <a:gridCol w="707138"/>
                <a:gridCol w="64807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211,5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71 709,9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72 094,0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64377629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5379445"/>
              </p:ext>
            </p:extLst>
          </p:nvPr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8 449,4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7 243,6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762843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6 479,3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1 562,8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1 776,4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9630928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685,3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128706,7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128978,7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12 546,2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796098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202,2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2 302 608,6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1 903 599,3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1 944 729,4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17 591,80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37 257,50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2024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1549804603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18578869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1033638754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2024 и плановый период 2025 и 2026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2024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1 824 723,2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201 898,5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8728" y="4518248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7 </a:t>
            </a:r>
            <a:r>
              <a:rPr lang="ru-RU" sz="1600" b="1" dirty="0" smtClean="0">
                <a:solidFill>
                  <a:schemeClr val="bg1"/>
                </a:solidFill>
              </a:rPr>
              <a:t>441,8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1</a:t>
            </a:r>
            <a:r>
              <a:rPr lang="ru-RU" sz="1600" b="1" dirty="0" smtClean="0">
                <a:solidFill>
                  <a:schemeClr val="bg1"/>
                </a:solidFill>
              </a:rPr>
              <a:t>8 093,8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2 252 157,3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1 441 291,1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51277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2 015,7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139 820,8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76 089,7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5 505,9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99,1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7 319,9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52 068,5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78 538,7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4 273,7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7 017,6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180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46,2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3 643,0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30 749,3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3 505,3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1 404 363,4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1 404 701,7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35 331,2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258,3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785977001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2024	год и плановый период 2025-2026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5947586"/>
              </p:ext>
            </p:extLst>
          </p:nvPr>
        </p:nvGraphicFramePr>
        <p:xfrm>
          <a:off x="142844" y="66045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300" b="1" u="none" strike="noStrike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048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1 884,97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3 523,2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53 456,8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25 334,7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225,4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cloud.pulse19.ru/uploads/2022/04/foto-so-stranicy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3602003" cy="2400398"/>
          </a:xfrm>
          <a:prstGeom prst="rect">
            <a:avLst/>
          </a:prstGeom>
          <a:noFill/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9821951"/>
              </p:ext>
            </p:extLst>
          </p:nvPr>
        </p:nvGraphicFramePr>
        <p:xfrm>
          <a:off x="251520" y="1340767"/>
          <a:ext cx="5544616" cy="2736305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78171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480,0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89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СШ»  и МАУ «Универсальный спортивный зал )</a:t>
                      </a:r>
                      <a:endParaRPr lang="ru-RU" sz="115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73</a:t>
                      </a:r>
                      <a:r>
                        <a:rPr lang="ru-RU" sz="115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749,4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00506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1 860,3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283837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1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1 140,0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83809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 адресной финансовой поддержки спортивным организациям, осуществляющим подготовку спортивного резерва</a:t>
                      </a: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</a:t>
                      </a:r>
                      <a:r>
                        <a:rPr lang="en-US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77 191,9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55 306,7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год –  61 303,1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2024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48 610,5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4 273,7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5 909,2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2024-2026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2024-2026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94 241,1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8 267,9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4 439,3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3 964,5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1 972,4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53 739,3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7 986,0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63888" y="5013176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63954" y="572755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13 220,1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0946" y="4655986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55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5915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3347864" y="3429000"/>
            <a:ext cx="2286000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Зарезервированные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на реализацию инициативных проектов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5856" y="4077072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static.tildacdn.com/tild6462-3461-4563-b238-333666653561/Screenshot_1.png"/>
          <p:cNvPicPr>
            <a:picLocks noChangeAspect="1" noChangeArrowheads="1"/>
          </p:cNvPicPr>
          <p:nvPr/>
        </p:nvPicPr>
        <p:blipFill>
          <a:blip r:embed="rId11" cstate="print"/>
          <a:srcRect l="46461" t="30204" r="13139" b="12941"/>
          <a:stretch>
            <a:fillRect/>
          </a:stretch>
        </p:blipFill>
        <p:spPr bwMode="auto">
          <a:xfrm>
            <a:off x="3059832" y="3140968"/>
            <a:ext cx="720080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администрации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района  - 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</a:t>
            </a:r>
            <a:r>
              <a:rPr lang="ru-RU" sz="1600" b="1" dirty="0" smtClean="0">
                <a:solidFill>
                  <a:srgbClr val="002060"/>
                </a:solidFill>
              </a:rPr>
              <a:t>       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11560" y="6021288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2025 и 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18767</TotalTime>
  <Words>5440</Words>
  <Application>Microsoft Office PowerPoint</Application>
  <PresentationFormat>Экран (4:3)</PresentationFormat>
  <Paragraphs>1130</Paragraphs>
  <Slides>59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Сеть муниципальных учреждений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Доходы бюджета муниципального образования  Усть-Абаканский район на 2024-2026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27</vt:lpstr>
      <vt:lpstr>Объемы межбюджетных трансфертов  на 2024-2026 годы</vt:lpstr>
      <vt:lpstr>Слайд 29</vt:lpstr>
      <vt:lpstr>Структура расходов бюджета   муниципального образования Усть - Абаканский район в 2024 году </vt:lpstr>
      <vt:lpstr>Слайд 31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2024 году 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4856</cp:revision>
  <dcterms:created xsi:type="dcterms:W3CDTF">2013-11-30T21:03:12Z</dcterms:created>
  <dcterms:modified xsi:type="dcterms:W3CDTF">2024-12-20T02:08:57Z</dcterms:modified>
</cp:coreProperties>
</file>