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370" r:id="rId35"/>
    <p:sldId id="385" r:id="rId36"/>
    <p:sldId id="407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872624813524709E-2"/>
          <c:y val="8.888826674878926E-2"/>
          <c:w val="0.9441273751864756"/>
          <c:h val="0.740983440185896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19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n-lt"/>
                      </a:rPr>
                      <a:t>695</a:t>
                    </a:r>
                    <a:endParaRPr lang="en-US" sz="1600" b="1" dirty="0">
                      <a:latin typeface="+mn-lt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axId val="84082688"/>
        <c:axId val="84084224"/>
      </c:barChart>
      <c:catAx>
        <c:axId val="84082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4084224"/>
        <c:crosses val="autoZero"/>
        <c:auto val="1"/>
        <c:lblAlgn val="ctr"/>
        <c:lblOffset val="100"/>
      </c:catAx>
      <c:valAx>
        <c:axId val="84084224"/>
        <c:scaling>
          <c:orientation val="minMax"/>
        </c:scaling>
        <c:axPos val="l"/>
        <c:majorGridlines/>
        <c:numFmt formatCode="General" sourceLinked="1"/>
        <c:tickLblPos val="none"/>
        <c:crossAx val="84082688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7207256266698429"/>
                  <c:y val="7.006541803148651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9.4309124734513125E-2"/>
                  <c:y val="-5.951608590564603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8145118746545"/>
                  <c:y val="-0.16118182544831616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297171.5</c:v>
                </c:pt>
                <c:pt idx="1">
                  <c:v>96766.399999999994</c:v>
                </c:pt>
                <c:pt idx="2">
                  <c:v>841100.9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81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675185276455641E-2"/>
                  <c:y val="0.10940094369081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297171.5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8607936899095605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96766.399999999994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Pt>
            <c:idx val="0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8607936899095605E-3"/>
                  <c:y val="0.1285461088367105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841100.9</c:v>
                </c:pt>
              </c:numCache>
            </c:numRef>
          </c:val>
        </c:ser>
        <c:shape val="box"/>
        <c:axId val="134146304"/>
        <c:axId val="128397312"/>
        <c:axId val="0"/>
      </c:bar3DChart>
      <c:catAx>
        <c:axId val="134146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128397312"/>
        <c:crossesAt val="0"/>
        <c:auto val="1"/>
        <c:lblAlgn val="ctr"/>
        <c:lblOffset val="100"/>
      </c:catAx>
      <c:valAx>
        <c:axId val="128397312"/>
        <c:scaling>
          <c:orientation val="minMax"/>
        </c:scaling>
        <c:delete val="1"/>
        <c:axPos val="l"/>
        <c:numFmt formatCode="#,##0.00" sourceLinked="1"/>
        <c:tickLblPos val="nextTo"/>
        <c:crossAx val="134146304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361"/>
          <c:y val="0.1388745916308278"/>
          <c:w val="0.28561970432680411"/>
          <c:h val="0.49227926529082788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297.2</c:v>
                </c:pt>
                <c:pt idx="1">
                  <c:v>310.2</c:v>
                </c:pt>
                <c:pt idx="2">
                  <c:v>327.2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96.8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841.1</c:v>
                </c:pt>
                <c:pt idx="1">
                  <c:v>676.3</c:v>
                </c:pt>
                <c:pt idx="2">
                  <c:v>719.8</c:v>
                </c:pt>
              </c:numCache>
            </c:numRef>
          </c:val>
        </c:ser>
        <c:shape val="box"/>
        <c:axId val="128096128"/>
        <c:axId val="128097664"/>
        <c:axId val="0"/>
      </c:bar3DChart>
      <c:catAx>
        <c:axId val="128096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28097664"/>
        <c:crosses val="autoZero"/>
        <c:auto val="1"/>
        <c:lblAlgn val="ctr"/>
        <c:lblOffset val="100"/>
      </c:catAx>
      <c:valAx>
        <c:axId val="128097664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28096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314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627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51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1235</c:v>
                </c:pt>
                <c:pt idx="1">
                  <c:v>1083.2</c:v>
                </c:pt>
                <c:pt idx="2">
                  <c:v>1143.7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28423808"/>
        <c:axId val="128425344"/>
        <c:axId val="0"/>
      </c:bar3DChart>
      <c:catAx>
        <c:axId val="128423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28425344"/>
        <c:crosses val="autoZero"/>
        <c:auto val="1"/>
        <c:lblAlgn val="ctr"/>
        <c:lblOffset val="100"/>
      </c:catAx>
      <c:valAx>
        <c:axId val="128425344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28423808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387E-2"/>
          <c:y val="6.4235484400930923E-2"/>
          <c:w val="0.72061387504440699"/>
          <c:h val="0.76084361918715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263,3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0,9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263.3</c:v>
                </c:pt>
                <c:pt idx="1">
                  <c:v>21.6</c:v>
                </c:pt>
                <c:pt idx="2">
                  <c:v>5.3</c:v>
                </c:pt>
                <c:pt idx="3">
                  <c:v>0.9</c:v>
                </c:pt>
                <c:pt idx="4">
                  <c:v>0.7000000000000004</c:v>
                </c:pt>
                <c:pt idx="5">
                  <c:v>5.3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55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39E-4"/>
          <c:y val="2.0914886293832397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0.7000000000000004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59E-3"/>
          <c:y val="0.10013828174681005"/>
          <c:w val="0.71286091728429724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98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5"/>
          <c:w val="0.63925968438833281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0"/>
            <c:spPr>
              <a:solidFill>
                <a:srgbClr val="CC99FF"/>
              </a:solidFill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787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7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69 176,3</c:v>
                </c:pt>
                <c:pt idx="1">
                  <c:v>Национальная безопасность и правоохранительная деятельность 356</c:v>
                </c:pt>
                <c:pt idx="2">
                  <c:v>Национальная экономика 35 507,6</c:v>
                </c:pt>
                <c:pt idx="3">
                  <c:v>Жилищно-коммунальное хозяйство 13 561,9</c:v>
                </c:pt>
                <c:pt idx="4">
                  <c:v>Образование 899 657,7</c:v>
                </c:pt>
                <c:pt idx="5">
                  <c:v>Культура 74 146,6</c:v>
                </c:pt>
                <c:pt idx="6">
                  <c:v>Социальная политика 64 839,8</c:v>
                </c:pt>
                <c:pt idx="7">
                  <c:v>Физическая культура и спорт 3 435</c:v>
                </c:pt>
                <c:pt idx="8">
                  <c:v>Средства массовой информации 7 044,6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76 298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69176.3</c:v>
                </c:pt>
                <c:pt idx="1">
                  <c:v>356</c:v>
                </c:pt>
                <c:pt idx="2">
                  <c:v>35507.599999999999</c:v>
                </c:pt>
                <c:pt idx="3">
                  <c:v>13561.9</c:v>
                </c:pt>
                <c:pt idx="4">
                  <c:v>899657.7</c:v>
                </c:pt>
                <c:pt idx="5">
                  <c:v>74146.600000000006</c:v>
                </c:pt>
                <c:pt idx="6">
                  <c:v>64839.8</c:v>
                </c:pt>
                <c:pt idx="7">
                  <c:v>3435</c:v>
                </c:pt>
                <c:pt idx="8">
                  <c:v>7044.6</c:v>
                </c:pt>
                <c:pt idx="9">
                  <c:v>20</c:v>
                </c:pt>
                <c:pt idx="10">
                  <c:v>76298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depthPercent val="120"/>
      <c:perspective val="30"/>
    </c:view3D>
    <c:plotArea>
      <c:layout>
        <c:manualLayout>
          <c:layoutTarget val="inner"/>
          <c:xMode val="edge"/>
          <c:yMode val="edge"/>
          <c:x val="0.15608478001199907"/>
          <c:y val="0.19288797103965202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04"/>
                  <c:y val="-7.620909226864829E-2"/>
                </c:manualLayout>
              </c:layout>
              <c:showPercent val="1"/>
            </c:dLbl>
            <c:dLbl>
              <c:idx val="1"/>
              <c:layout>
                <c:manualLayout>
                  <c:x val="4.5543901248513527E-2"/>
                  <c:y val="-0.14431671763513271"/>
                </c:manualLayout>
              </c:layout>
              <c:showPercent val="1"/>
            </c:dLbl>
            <c:dLbl>
              <c:idx val="2"/>
              <c:layout>
                <c:manualLayout>
                  <c:x val="0.11782102378835847"/>
                  <c:y val="-0.14438109227438256"/>
                </c:manualLayout>
              </c:layout>
              <c:showPercent val="1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Percent val="1"/>
            </c:dLbl>
            <c:dLbl>
              <c:idx val="4"/>
              <c:layout>
                <c:manualLayout>
                  <c:x val="8.3001989176941265E-2"/>
                  <c:y val="0.11147249360066065"/>
                </c:manualLayout>
              </c:layout>
              <c:showPercent val="1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Percent val="1"/>
            </c:dLbl>
            <c:dLbl>
              <c:idx val="6"/>
              <c:layout>
                <c:manualLayout>
                  <c:x val="1.7166483164680165E-2"/>
                  <c:y val="0.1242913842349555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662050.19999999879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3.2223310519286534</c:v>
                </c:pt>
                <c:pt idx="2">
                  <c:v>14.065086952345336</c:v>
                </c:pt>
                <c:pt idx="3">
                  <c:v>19.793664771368526</c:v>
                </c:pt>
                <c:pt idx="4">
                  <c:v>2.4228413234746173</c:v>
                </c:pt>
                <c:pt idx="5">
                  <c:v>6.2089468736422795</c:v>
                </c:pt>
                <c:pt idx="6">
                  <c:v>1.0695204789864659</c:v>
                </c:pt>
              </c:numCache>
            </c:numRef>
          </c:val>
        </c:ser>
      </c:pie3DChart>
      <c:spPr>
        <a:noFill/>
        <a:ln w="25400">
          <a:noFill/>
        </a:ln>
        <a:effectLst/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81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169350.7</c:v>
                </c:pt>
                <c:pt idx="1">
                  <c:v>129902.2</c:v>
                </c:pt>
                <c:pt idx="2">
                  <c:v>140810.20000000001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629871.1</c:v>
                </c:pt>
                <c:pt idx="1">
                  <c:v>509514.7</c:v>
                </c:pt>
                <c:pt idx="2">
                  <c:v>548216.5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6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62636</c:v>
                </c:pt>
                <c:pt idx="1">
                  <c:v>61602.5</c:v>
                </c:pt>
                <c:pt idx="2">
                  <c:v>61602.5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3087.5</c:v>
                </c:pt>
                <c:pt idx="1">
                  <c:v>3052.1</c:v>
                </c:pt>
                <c:pt idx="2">
                  <c:v>3052.1</c:v>
                </c:pt>
              </c:numCache>
            </c:numRef>
          </c:val>
        </c:ser>
        <c:shape val="box"/>
        <c:axId val="199785088"/>
        <c:axId val="199795072"/>
        <c:axId val="0"/>
      </c:bar3DChart>
      <c:catAx>
        <c:axId val="199785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9795072"/>
        <c:crosses val="autoZero"/>
        <c:auto val="1"/>
        <c:lblAlgn val="ctr"/>
        <c:lblOffset val="100"/>
      </c:catAx>
      <c:valAx>
        <c:axId val="199795072"/>
        <c:scaling>
          <c:orientation val="minMax"/>
        </c:scaling>
        <c:delete val="1"/>
        <c:axPos val="l"/>
        <c:numFmt formatCode="#,##0.0" sourceLinked="1"/>
        <c:tickLblPos val="none"/>
        <c:crossAx val="199785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014"/>
          <c:w val="0.68811556874492463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568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axId val="84136704"/>
        <c:axId val="84138240"/>
      </c:barChart>
      <c:catAx>
        <c:axId val="84136704"/>
        <c:scaling>
          <c:orientation val="minMax"/>
        </c:scaling>
        <c:axPos val="b"/>
        <c:numFmt formatCode="General" sourceLinked="1"/>
        <c:tickLblPos val="nextTo"/>
        <c:crossAx val="84138240"/>
        <c:crosses val="autoZero"/>
        <c:auto val="1"/>
        <c:lblAlgn val="ctr"/>
        <c:lblOffset val="100"/>
      </c:catAx>
      <c:valAx>
        <c:axId val="84138240"/>
        <c:scaling>
          <c:orientation val="minMax"/>
        </c:scaling>
        <c:axPos val="l"/>
        <c:majorGridlines/>
        <c:numFmt formatCode="General" sourceLinked="1"/>
        <c:tickLblPos val="none"/>
        <c:crossAx val="84136704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4736134830202444E-2"/>
          <c:y val="0.2812164394299953"/>
          <c:w val="0.92278499725841212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847E-2"/>
                  <c:y val="-3.7209302325582297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762E-2"/>
                  <c:y val="-4.472094190609110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899657.7</c:v>
                </c:pt>
                <c:pt idx="1">
                  <c:v>738944.4</c:v>
                </c:pt>
                <c:pt idx="2" formatCode="General">
                  <c:v>788751.5</c:v>
                </c:pt>
              </c:numCache>
            </c:numRef>
          </c:val>
        </c:ser>
        <c:marker val="1"/>
        <c:axId val="200847360"/>
        <c:axId val="200848896"/>
      </c:lineChart>
      <c:catAx>
        <c:axId val="200847360"/>
        <c:scaling>
          <c:orientation val="minMax"/>
        </c:scaling>
        <c:delete val="1"/>
        <c:axPos val="b"/>
        <c:numFmt formatCode="General" sourceLinked="1"/>
        <c:tickLblPos val="none"/>
        <c:crossAx val="200848896"/>
        <c:crosses val="autoZero"/>
        <c:auto val="1"/>
        <c:lblAlgn val="ctr"/>
        <c:lblOffset val="100"/>
      </c:catAx>
      <c:valAx>
        <c:axId val="200848896"/>
        <c:scaling>
          <c:orientation val="minMax"/>
        </c:scaling>
        <c:delete val="1"/>
        <c:axPos val="l"/>
        <c:numFmt formatCode="#,##0.00" sourceLinked="1"/>
        <c:tickLblPos val="none"/>
        <c:crossAx val="20084736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5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343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14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38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shape val="box"/>
        <c:axId val="217930368"/>
        <c:axId val="217940352"/>
        <c:axId val="0"/>
      </c:bar3DChart>
      <c:catAx>
        <c:axId val="217930368"/>
        <c:scaling>
          <c:orientation val="minMax"/>
        </c:scaling>
        <c:delete val="1"/>
        <c:axPos val="b"/>
        <c:tickLblPos val="nextTo"/>
        <c:crossAx val="217940352"/>
        <c:crosses val="autoZero"/>
        <c:auto val="1"/>
        <c:lblAlgn val="ctr"/>
        <c:lblOffset val="100"/>
      </c:catAx>
      <c:valAx>
        <c:axId val="217940352"/>
        <c:scaling>
          <c:orientation val="minMax"/>
          <c:max val="1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17930368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378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31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49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shape val="box"/>
        <c:axId val="217171072"/>
        <c:axId val="217172608"/>
        <c:axId val="0"/>
      </c:bar3DChart>
      <c:catAx>
        <c:axId val="217171072"/>
        <c:scaling>
          <c:orientation val="minMax"/>
        </c:scaling>
        <c:delete val="1"/>
        <c:axPos val="b"/>
        <c:tickLblPos val="nextTo"/>
        <c:crossAx val="217172608"/>
        <c:crosses val="autoZero"/>
        <c:auto val="1"/>
        <c:lblAlgn val="ctr"/>
        <c:lblOffset val="100"/>
      </c:catAx>
      <c:valAx>
        <c:axId val="217172608"/>
        <c:scaling>
          <c:orientation val="minMax"/>
          <c:max val="10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217171072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axId val="94000640"/>
        <c:axId val="94002176"/>
      </c:barChart>
      <c:catAx>
        <c:axId val="94000640"/>
        <c:scaling>
          <c:orientation val="minMax"/>
        </c:scaling>
        <c:axPos val="b"/>
        <c:numFmt formatCode="General" sourceLinked="1"/>
        <c:tickLblPos val="nextTo"/>
        <c:crossAx val="94002176"/>
        <c:crosses val="autoZero"/>
        <c:auto val="1"/>
        <c:lblAlgn val="ctr"/>
        <c:lblOffset val="100"/>
      </c:catAx>
      <c:valAx>
        <c:axId val="94002176"/>
        <c:scaling>
          <c:orientation val="minMax"/>
        </c:scaling>
        <c:axPos val="l"/>
        <c:majorGridlines/>
        <c:numFmt formatCode="General" sourceLinked="1"/>
        <c:tickLblPos val="none"/>
        <c:crossAx val="94000640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296E-2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177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565E-2"/>
                  <c:y val="9.8341902589788546E-2"/>
                </c:manualLayout>
              </c:layout>
              <c:showVal val="1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280.39999999999975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378"/>
          <c:y val="2.6074396017563561E-3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</c:ser>
        <c:marker val="1"/>
        <c:axId val="126376960"/>
        <c:axId val="126378752"/>
      </c:lineChart>
      <c:catAx>
        <c:axId val="12637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26378752"/>
        <c:crosses val="autoZero"/>
        <c:auto val="1"/>
        <c:lblAlgn val="ctr"/>
        <c:lblOffset val="100"/>
      </c:catAx>
      <c:valAx>
        <c:axId val="1263787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3769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35E-2"/>
          <c:y val="0"/>
          <c:w val="0.93052677144044649"/>
          <c:h val="0.6406786304208042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6.5843160554658669E-3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1.3168632110931722E-2"/>
                  <c:y val="3.7036777811995541E-3"/>
                </c:manualLayout>
              </c:layout>
              <c:showVal val="1"/>
            </c:dLbl>
            <c:dLbl>
              <c:idx val="2"/>
              <c:layout>
                <c:manualLayout>
                  <c:x val="1.3168632110931722E-2"/>
                  <c:y val="3.7036777811995541E-3"/>
                </c:manualLayout>
              </c:layout>
              <c:showVal val="1"/>
            </c:dLbl>
            <c:dLbl>
              <c:idx val="3"/>
              <c:layout>
                <c:manualLayout>
                  <c:x val="1.0973860092443105E-2"/>
                  <c:y val="-3.7036777811995541E-3"/>
                </c:manualLayout>
              </c:layout>
              <c:showVal val="1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973860092443105E-2"/>
                  <c:y val="3.703677781199485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Val val="1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5843160554658669E-3"/>
                  <c:y val="3.7036777811995541E-3"/>
                </c:manualLayout>
              </c:layout>
              <c:showVal val="1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7558176147908982E-2"/>
                  <c:y val="-3.394998746784371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shape val="cylinder"/>
        <c:axId val="115767168"/>
        <c:axId val="115768704"/>
        <c:axId val="0"/>
      </c:bar3DChart>
      <c:catAx>
        <c:axId val="115767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15768704"/>
        <c:crossesAt val="0"/>
        <c:auto val="1"/>
        <c:lblAlgn val="ctr"/>
        <c:lblOffset val="100"/>
      </c:catAx>
      <c:valAx>
        <c:axId val="115768704"/>
        <c:scaling>
          <c:orientation val="minMax"/>
        </c:scaling>
        <c:delete val="1"/>
        <c:axPos val="l"/>
        <c:numFmt formatCode="General" sourceLinked="1"/>
        <c:tickLblPos val="nextTo"/>
        <c:crossAx val="11576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330227939323856E-2"/>
          <c:y val="6.1888800375320158E-2"/>
          <c:w val="0.86692471299671192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axId val="110748800"/>
        <c:axId val="110750336"/>
      </c:barChart>
      <c:catAx>
        <c:axId val="110748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750336"/>
        <c:crossesAt val="0"/>
        <c:auto val="1"/>
        <c:lblAlgn val="ctr"/>
        <c:lblOffset val="100"/>
      </c:catAx>
      <c:valAx>
        <c:axId val="110750336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1074880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  <c:layout/>
    </c:title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284.39999999999975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shape val="cone"/>
        <c:axId val="119079680"/>
        <c:axId val="119081216"/>
        <c:axId val="0"/>
      </c:bar3DChart>
      <c:catAx>
        <c:axId val="11907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9081216"/>
        <c:crosses val="autoZero"/>
        <c:auto val="1"/>
        <c:lblAlgn val="ctr"/>
        <c:lblOffset val="100"/>
      </c:catAx>
      <c:valAx>
        <c:axId val="1190812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9079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07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marker val="1"/>
        <c:axId val="112269952"/>
        <c:axId val="112312704"/>
      </c:lineChart>
      <c:catAx>
        <c:axId val="112269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12312704"/>
        <c:crosses val="autoZero"/>
        <c:auto val="1"/>
        <c:lblAlgn val="ctr"/>
        <c:lblOffset val="100"/>
      </c:catAx>
      <c:valAx>
        <c:axId val="1123127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2269952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1 201 441,3 тыс.рублей ( 96,6%)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42 602,2 тыс.рублей ( 3,4%)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1 244 043,5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6.xml"/><Relationship Id="rId6" Type="http://schemas.openxmlformats.org/officeDocument/2006/relationships/diagramData" Target="../diagrams/data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0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5.jpeg"/><Relationship Id="rId11" Type="http://schemas.openxmlformats.org/officeDocument/2006/relationships/image" Target="../media/image99.jpeg"/><Relationship Id="rId5" Type="http://schemas.openxmlformats.org/officeDocument/2006/relationships/image" Target="../media/image94.jpeg"/><Relationship Id="rId10" Type="http://schemas.openxmlformats.org/officeDocument/2006/relationships/image" Target="../media/image98.jpeg"/><Relationship Id="rId4" Type="http://schemas.openxmlformats.org/officeDocument/2006/relationships/image" Target="../media/image93.jpeg"/><Relationship Id="rId9" Type="http://schemas.openxmlformats.org/officeDocument/2006/relationships/image" Target="../media/image9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6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6.jpeg"/><Relationship Id="rId7" Type="http://schemas.openxmlformats.org/officeDocument/2006/relationships/image" Target="../media/image112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4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0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7.jpeg"/><Relationship Id="rId9" Type="http://schemas.openxmlformats.org/officeDocument/2006/relationships/image" Target="../media/image128.jpeg"/><Relationship Id="rId14" Type="http://schemas.openxmlformats.org/officeDocument/2006/relationships/image" Target="../media/image129.jpeg"/><Relationship Id="rId22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2.jpeg"/><Relationship Id="rId3" Type="http://schemas.openxmlformats.org/officeDocument/2006/relationships/image" Target="../media/image6.jpeg"/><Relationship Id="rId21" Type="http://schemas.openxmlformats.org/officeDocument/2006/relationships/image" Target="../media/image135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1.jpeg"/><Relationship Id="rId20" Type="http://schemas.openxmlformats.org/officeDocument/2006/relationships/image" Target="../media/image134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3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39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38.jpeg"/><Relationship Id="rId14" Type="http://schemas.openxmlformats.org/officeDocument/2006/relationships/diagramColors" Target="../diagrams/colors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142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14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41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0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5" Type="http://schemas.openxmlformats.org/officeDocument/2006/relationships/diagramColors" Target="../diagrams/colors16.xml"/><Relationship Id="rId10" Type="http://schemas.openxmlformats.org/officeDocument/2006/relationships/diagramQuickStyle" Target="../diagrams/quickStyle15.xml"/><Relationship Id="rId19" Type="http://schemas.openxmlformats.org/officeDocument/2006/relationships/image" Target="../media/image143.jpeg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diagramQuickStyle" Target="../diagrams/quickStyle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7.jpe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9 004,6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1 244 043,5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1  235 038,9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1 080 930,4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1 083 232,7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1 130 455,0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1 143 691,5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079980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880238540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 Проекту Решения Совета депутатов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«О бюджете муниципального образования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Усть-Абаканский район Республики Хакасия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2020 год и плановый период </a:t>
            </a:r>
            <a:b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600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2021 и 2022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825827992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864313969"/>
              </p:ext>
            </p:extLst>
          </p:nvPr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410820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4342607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2850550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0785772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883909"/>
              </p:ext>
            </p:extLst>
          </p:nvPr>
        </p:nvGraphicFramePr>
        <p:xfrm>
          <a:off x="714348" y="2214555"/>
          <a:ext cx="7858180" cy="3429024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841 100,9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676 308,0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719 753,0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40 510,0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231 947,9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568 643,0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641 244,0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706 130,0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1 244 043,5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448739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176,3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68 707,1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2082360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64 839,8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65 215,9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66 640,9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3 435,0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72749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76 298,0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532707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899 657,7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944,7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788 751,5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74 146,6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75 402,2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73 628,0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92164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35 507,6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35 471,6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35 474,6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7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1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3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23 629,2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23 099,0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23 099,0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92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3 496,0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3 496,0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3 496,0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066942"/>
              </p:ext>
            </p:extLst>
          </p:nvPr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2 219,0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1357298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4 737,0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3 087,5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34 702,3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34 863,3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35 060,3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629871,1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509514,7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548216,5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169350,7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129902,2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140810,2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</a:t>
                      </a:r>
                      <a:r>
                        <a:rPr lang="ru-RU" sz="1200" b="1" dirty="0" smtClean="0"/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</a:t>
                      </a:r>
                      <a:r>
                        <a:rPr lang="ru-RU" sz="1200" b="1" dirty="0" smtClean="0"/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</a:t>
                      </a:r>
                      <a:r>
                        <a:rPr lang="ru-RU" sz="1200" b="1" dirty="0" smtClean="0"/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62 636,1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61 602,5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61 602,5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286651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357695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1495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35782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54 421,0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55 676,6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53 902,4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2 290,9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2 300,9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57 745,0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59 160,0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35782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3 435,0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1 244 043,5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1 080 930,4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58214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1 130 455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2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8" y="1071547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/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/>
        </p:nvGraphicFramePr>
        <p:xfrm>
          <a:off x="1000125" y="2286000"/>
          <a:ext cx="6248400" cy="3438525"/>
        </p:xfrm>
        <a:graphic>
          <a:graphicData uri="http://schemas.openxmlformats.org/presentationml/2006/ole">
            <p:oleObj spid="_x0000_s192513" name="Worksheet" r:id="rId5" imgW="6248445" imgH="343845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1 040 971,9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45 821,5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4 099,0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110 548,9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1 201 441,3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887 691,2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73 214,2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73 750,3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4 870,0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3 880,0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786454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1488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78619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9 803,8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22 045,8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440,0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13 519,9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901" y="228599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96 314,0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14 081,9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643314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643446"/>
            <a:ext cx="928694" cy="92869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1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887 691,2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826 412,2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61 017,1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214282" y="171448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92867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19 455,7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31 180,3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1 018,0  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1 968,6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4 725,0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720,0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1928802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390,0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0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6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3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42 602,2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4 430,0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00629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1" y="2357431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2 000,1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1 487,0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67584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225,5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5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4000505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25 076,0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2 339,0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7 044,6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6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7814</TotalTime>
  <Words>4441</Words>
  <Application>Microsoft Office PowerPoint</Application>
  <PresentationFormat>Экран (4:3)</PresentationFormat>
  <Paragraphs>979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Worksheet</vt:lpstr>
      <vt:lpstr> БЮДЖЕТ  для граждан </vt:lpstr>
      <vt:lpstr>К  Проекту Решения Совета депутатов   «О бюджете муниципального образования  Усть-Абаканский район Республики Хакасия  на 2020 год и плановый период  2021 и 2022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2020-2022 годы</vt:lpstr>
      <vt:lpstr>Слайд 26</vt:lpstr>
      <vt:lpstr>Структура расходов бюджета   муниципального образования Усть - Абаканский район в 2020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2020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3729</cp:revision>
  <dcterms:created xsi:type="dcterms:W3CDTF">2013-11-30T21:03:12Z</dcterms:created>
  <dcterms:modified xsi:type="dcterms:W3CDTF">2019-12-25T03:37:02Z</dcterms:modified>
</cp:coreProperties>
</file>