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23" r:id="rId21"/>
    <p:sldId id="424" r:id="rId22"/>
    <p:sldId id="425" r:id="rId23"/>
    <p:sldId id="426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FF"/>
    <a:srgbClr val="C0003B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25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1049.8</c:v>
                </c:pt>
                <c:pt idx="1">
                  <c:v>1199</c:v>
                </c:pt>
                <c:pt idx="2">
                  <c:v>1270.9000000000001</c:v>
                </c:pt>
                <c:pt idx="3" formatCode="#,##0.0">
                  <c:v>1366.2</c:v>
                </c:pt>
                <c:pt idx="4">
                  <c:v>1475.5</c:v>
                </c:pt>
                <c:pt idx="5">
                  <c:v>1623</c:v>
                </c:pt>
              </c:numCache>
            </c:numRef>
          </c:val>
        </c:ser>
        <c:axId val="162050048"/>
        <c:axId val="162051584"/>
      </c:barChart>
      <c:catAx>
        <c:axId val="1620500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2051584"/>
        <c:crosses val="autoZero"/>
        <c:auto val="1"/>
        <c:lblAlgn val="ctr"/>
        <c:lblOffset val="100"/>
      </c:catAx>
      <c:valAx>
        <c:axId val="162051584"/>
        <c:scaling>
          <c:orientation val="minMax"/>
        </c:scaling>
        <c:axPos val="l"/>
        <c:majorGridlines/>
        <c:numFmt formatCode="General" sourceLinked="1"/>
        <c:tickLblPos val="none"/>
        <c:crossAx val="16205004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72"/>
                  <c:y val="8.9659179481062265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8945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27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438828.4</c:v>
                </c:pt>
                <c:pt idx="1">
                  <c:v>106866</c:v>
                </c:pt>
                <c:pt idx="2">
                  <c:v>1388250.7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21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438828.4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106866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1388250.7</c:v>
                </c:pt>
              </c:numCache>
            </c:numRef>
          </c:val>
        </c:ser>
        <c:shape val="box"/>
        <c:axId val="137729536"/>
        <c:axId val="137731072"/>
        <c:axId val="0"/>
      </c:bar3DChart>
      <c:catAx>
        <c:axId val="13772953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37731072"/>
        <c:crossesAt val="0"/>
        <c:auto val="1"/>
        <c:lblAlgn val="ctr"/>
        <c:lblOffset val="100"/>
      </c:catAx>
      <c:valAx>
        <c:axId val="137731072"/>
        <c:scaling>
          <c:orientation val="minMax"/>
        </c:scaling>
        <c:delete val="1"/>
        <c:axPos val="l"/>
        <c:numFmt formatCode="#,##0.00" sourceLinked="1"/>
        <c:tickLblPos val="none"/>
        <c:crossAx val="137729536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616"/>
          <c:y val="0.13613956803855648"/>
          <c:w val="0.29881448911261443"/>
          <c:h val="0.32687322196546992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438.8</c:v>
                </c:pt>
                <c:pt idx="1">
                  <c:v>436.2</c:v>
                </c:pt>
                <c:pt idx="2">
                  <c:v>490.3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106.8</c:v>
                </c:pt>
                <c:pt idx="1">
                  <c:v>131.30000000000001</c:v>
                </c:pt>
                <c:pt idx="2">
                  <c:v>103.7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419E-3"/>
                  <c:y val="1.932353624973686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1388.3</c:v>
                </c:pt>
                <c:pt idx="1">
                  <c:v>1065.9000000000001</c:v>
                </c:pt>
                <c:pt idx="2">
                  <c:v>1171.8</c:v>
                </c:pt>
              </c:numCache>
            </c:numRef>
          </c:val>
        </c:ser>
        <c:shape val="box"/>
        <c:axId val="137617408"/>
        <c:axId val="137618944"/>
        <c:axId val="0"/>
      </c:bar3DChart>
      <c:catAx>
        <c:axId val="1376174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37618944"/>
        <c:crosses val="autoZero"/>
        <c:auto val="1"/>
        <c:lblAlgn val="ctr"/>
        <c:lblOffset val="100"/>
      </c:catAx>
      <c:valAx>
        <c:axId val="137618944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37617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103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892"/>
                </c:manualLayout>
              </c:layout>
              <c:showVal val="1"/>
            </c:dLbl>
            <c:dLbl>
              <c:idx val="1"/>
              <c:layout>
                <c:manualLayout>
                  <c:x val="-4.5904208407225618E-17"/>
                  <c:y val="0.20471237190630279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76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1933.9</c:v>
                </c:pt>
                <c:pt idx="1">
                  <c:v>1633.5</c:v>
                </c:pt>
                <c:pt idx="2">
                  <c:v>1765.8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37895936"/>
        <c:axId val="137897472"/>
        <c:axId val="0"/>
      </c:bar3DChart>
      <c:catAx>
        <c:axId val="13789593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37897472"/>
        <c:crosses val="autoZero"/>
        <c:auto val="1"/>
        <c:lblAlgn val="ctr"/>
        <c:lblOffset val="100"/>
      </c:catAx>
      <c:valAx>
        <c:axId val="137897472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37895936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1"/>
          <c:h val="0.760843619187159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374,2</c:v>
                </c:pt>
                <c:pt idx="1">
                  <c:v>Акцизы 28,9</c:v>
                </c:pt>
                <c:pt idx="2">
                  <c:v>Налоги на совокупный доход 29,0</c:v>
                </c:pt>
                <c:pt idx="3">
                  <c:v>Гос.пошлина 6,6</c:v>
                </c:pt>
                <c:pt idx="4">
                  <c:v>Доходы от использования имущества 82,5</c:v>
                </c:pt>
                <c:pt idx="5">
                  <c:v>Платежи при пользовании природными ресурсами 10,7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12,0</c:v>
                </c:pt>
                <c:pt idx="8">
                  <c:v>Штрафы, санкции 1,6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374.2</c:v>
                </c:pt>
                <c:pt idx="1">
                  <c:v>28.9</c:v>
                </c:pt>
                <c:pt idx="2">
                  <c:v>29</c:v>
                </c:pt>
                <c:pt idx="3">
                  <c:v>6.6</c:v>
                </c:pt>
                <c:pt idx="4">
                  <c:v>82.5</c:v>
                </c:pt>
                <c:pt idx="5">
                  <c:v>10.7</c:v>
                </c:pt>
                <c:pt idx="6">
                  <c:v>0</c:v>
                </c:pt>
                <c:pt idx="7">
                  <c:v>12</c:v>
                </c:pt>
                <c:pt idx="8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223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22E-4"/>
          <c:y val="2.0914886293832008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396,7</c:v>
                </c:pt>
                <c:pt idx="1">
                  <c:v>Акцизы 31,2</c:v>
                </c:pt>
                <c:pt idx="2">
                  <c:v>Налоги на совокупный доход 29,6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11,1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396.7</c:v>
                </c:pt>
                <c:pt idx="1">
                  <c:v>31.2</c:v>
                </c:pt>
                <c:pt idx="2" formatCode="General">
                  <c:v>29.6</c:v>
                </c:pt>
                <c:pt idx="3">
                  <c:v>6.7</c:v>
                </c:pt>
                <c:pt idx="4">
                  <c:v>78.5</c:v>
                </c:pt>
                <c:pt idx="5">
                  <c:v>11.1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5"/>
          <c:w val="0.71286091728430412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420,1</c:v>
                </c:pt>
                <c:pt idx="1">
                  <c:v>Акцизы 32,9</c:v>
                </c:pt>
                <c:pt idx="2">
                  <c:v>Налоги на совокупный доход 30,4</c:v>
                </c:pt>
                <c:pt idx="3">
                  <c:v>Гос.пошлина 6,8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11,5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420.1</c:v>
                </c:pt>
                <c:pt idx="1">
                  <c:v>32.9</c:v>
                </c:pt>
                <c:pt idx="2">
                  <c:v>30.4</c:v>
                </c:pt>
                <c:pt idx="3">
                  <c:v>6.8</c:v>
                </c:pt>
                <c:pt idx="4">
                  <c:v>78.5</c:v>
                </c:pt>
                <c:pt idx="5">
                  <c:v>11.5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66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11"/>
          <c:w val="0.63925968438834047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3614894500592601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114 237,1</c:v>
                </c:pt>
                <c:pt idx="1">
                  <c:v>Национальная безопасность и правоохранительная деятельность 643,2</c:v>
                </c:pt>
                <c:pt idx="2">
                  <c:v>Национальная экономика 77 747,8</c:v>
                </c:pt>
                <c:pt idx="3">
                  <c:v>Жилищно-коммунальное хозяйство 47819,6</c:v>
                </c:pt>
                <c:pt idx="4">
                  <c:v>Охрана окружающей среды 10 675,5</c:v>
                </c:pt>
                <c:pt idx="5">
                  <c:v>Образование 1245112,7</c:v>
                </c:pt>
                <c:pt idx="6">
                  <c:v>Культура 104938,1</c:v>
                </c:pt>
                <c:pt idx="7">
                  <c:v>Социальная политика 121505,3</c:v>
                </c:pt>
                <c:pt idx="8">
                  <c:v>Физическая культура и спорт 90 033,9</c:v>
                </c:pt>
                <c:pt idx="9">
                  <c:v>Средства массовой информации 11 220,3</c:v>
                </c:pt>
                <c:pt idx="10">
                  <c:v>Межбюджетные трансферты 122 359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114237.1</c:v>
                </c:pt>
                <c:pt idx="1">
                  <c:v>643.20000000000005</c:v>
                </c:pt>
                <c:pt idx="2">
                  <c:v>77747.8</c:v>
                </c:pt>
                <c:pt idx="3">
                  <c:v>47819.6</c:v>
                </c:pt>
                <c:pt idx="4">
                  <c:v>10675.5</c:v>
                </c:pt>
                <c:pt idx="5">
                  <c:v>1245112.7</c:v>
                </c:pt>
                <c:pt idx="6">
                  <c:v>104938.1</c:v>
                </c:pt>
                <c:pt idx="7">
                  <c:v>121505.3</c:v>
                </c:pt>
                <c:pt idx="8">
                  <c:v>90033.9</c:v>
                </c:pt>
                <c:pt idx="9">
                  <c:v>11220.3</c:v>
                </c:pt>
                <c:pt idx="10">
                  <c:v>122359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537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0"/>
          <c:y val="0.17480700047593917"/>
          <c:w val="0.6392596843883408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794"/>
                </c:manualLayout>
              </c:layout>
              <c:showPercent val="1"/>
            </c:dLbl>
            <c:dLbl>
              <c:idx val="1"/>
              <c:layout>
                <c:manualLayout>
                  <c:x val="1.8797221358541095E-2"/>
                  <c:y val="-3.8533008539107919E-3"/>
                </c:manualLayout>
              </c:layout>
              <c:showPercent val="1"/>
            </c:dLbl>
            <c:dLbl>
              <c:idx val="2"/>
              <c:layout>
                <c:manualLayout>
                  <c:x val="2.9881933159554206E-2"/>
                  <c:y val="-8.6091937475848794E-4"/>
                </c:manualLayout>
              </c:layout>
              <c:showPercent val="1"/>
            </c:dLbl>
            <c:dLbl>
              <c:idx val="3"/>
              <c:layout>
                <c:manualLayout>
                  <c:x val="1.6589326465601701E-2"/>
                  <c:y val="-5.0478383252134792E-3"/>
                </c:manualLayout>
              </c:layout>
              <c:showPercent val="1"/>
            </c:dLbl>
            <c:dLbl>
              <c:idx val="4"/>
              <c:layout>
                <c:manualLayout>
                  <c:x val="-2.6581172012038089E-2"/>
                  <c:y val="-2.419855888347565E-3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06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0.80200000000000005</c:v>
                </c:pt>
                <c:pt idx="1">
                  <c:v>4.9000000000000009E-2</c:v>
                </c:pt>
                <c:pt idx="2">
                  <c:v>5.9000000000000004E-2</c:v>
                </c:pt>
                <c:pt idx="3">
                  <c:v>5.000000000000001E-3</c:v>
                </c:pt>
                <c:pt idx="4">
                  <c:v>8.4999999999999992E-2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1561590</c:v>
                </c:pt>
                <c:pt idx="1">
                  <c:v>96779.6</c:v>
                </c:pt>
                <c:pt idx="2">
                  <c:v>114237.1</c:v>
                </c:pt>
                <c:pt idx="3">
                  <c:v>10675.5</c:v>
                </c:pt>
                <c:pt idx="4">
                  <c:v>163010.40000000008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59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220807.3</c:v>
                </c:pt>
                <c:pt idx="1">
                  <c:v>196486</c:v>
                </c:pt>
                <c:pt idx="2">
                  <c:v>215482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889441</c:v>
                </c:pt>
                <c:pt idx="1">
                  <c:v>783376.2</c:v>
                </c:pt>
                <c:pt idx="2">
                  <c:v>875007.1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75551.7</c:v>
                </c:pt>
                <c:pt idx="1">
                  <c:v>62681.9</c:v>
                </c:pt>
                <c:pt idx="2">
                  <c:v>63228.6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144.80000000000001</c:v>
                </c:pt>
                <c:pt idx="1">
                  <c:v>148</c:v>
                </c:pt>
                <c:pt idx="2">
                  <c:v>148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8058.8</c:v>
                </c:pt>
                <c:pt idx="1">
                  <c:v>6894.8</c:v>
                </c:pt>
                <c:pt idx="2">
                  <c:v>6618.9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525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189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51109</c:v>
                </c:pt>
                <c:pt idx="1">
                  <c:v>51109</c:v>
                </c:pt>
                <c:pt idx="2">
                  <c:v>51109</c:v>
                </c:pt>
              </c:numCache>
            </c:numRef>
          </c:val>
        </c:ser>
        <c:shape val="box"/>
        <c:axId val="163493376"/>
        <c:axId val="163494912"/>
        <c:axId val="0"/>
      </c:bar3DChart>
      <c:catAx>
        <c:axId val="1634933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3494912"/>
        <c:crosses val="autoZero"/>
        <c:auto val="1"/>
        <c:lblAlgn val="ctr"/>
        <c:lblOffset val="100"/>
      </c:catAx>
      <c:valAx>
        <c:axId val="163494912"/>
        <c:scaling>
          <c:orientation val="minMax"/>
        </c:scaling>
        <c:delete val="1"/>
        <c:axPos val="l"/>
        <c:numFmt formatCode="#,##0.0" sourceLinked="1"/>
        <c:tickLblPos val="none"/>
        <c:crossAx val="1634933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356"/>
          <c:w val="0.69893926615099577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49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1160.5</c:v>
                </c:pt>
                <c:pt idx="1">
                  <c:v>1270.9000000000001</c:v>
                </c:pt>
                <c:pt idx="2">
                  <c:v>543.5</c:v>
                </c:pt>
                <c:pt idx="3">
                  <c:v>302.89999999999969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3471E-2"/>
          <c:y val="0.23855007139057638"/>
          <c:w val="0.922784997258419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03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1245112.7</c:v>
                </c:pt>
                <c:pt idx="1">
                  <c:v>1100695.9000000004</c:v>
                </c:pt>
                <c:pt idx="2" formatCode="#,##0.0">
                  <c:v>1211593.7</c:v>
                </c:pt>
              </c:numCache>
            </c:numRef>
          </c:val>
        </c:ser>
        <c:marker val="1"/>
        <c:axId val="164706944"/>
        <c:axId val="164712832"/>
      </c:lineChart>
      <c:catAx>
        <c:axId val="164706944"/>
        <c:scaling>
          <c:orientation val="minMax"/>
        </c:scaling>
        <c:delete val="1"/>
        <c:axPos val="b"/>
        <c:numFmt formatCode="General" sourceLinked="1"/>
        <c:tickLblPos val="none"/>
        <c:crossAx val="164712832"/>
        <c:crosses val="autoZero"/>
        <c:auto val="1"/>
        <c:lblAlgn val="ctr"/>
        <c:lblOffset val="100"/>
      </c:catAx>
      <c:valAx>
        <c:axId val="164712832"/>
        <c:scaling>
          <c:orientation val="minMax"/>
        </c:scaling>
        <c:delete val="1"/>
        <c:axPos val="l"/>
        <c:numFmt formatCode="#,##0.00" sourceLinked="1"/>
        <c:tickLblPos val="none"/>
        <c:crossAx val="1647069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37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97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12515.5</c:v>
                </c:pt>
                <c:pt idx="2">
                  <c:v>25236.799999999996</c:v>
                </c:pt>
              </c:numCache>
            </c:numRef>
          </c:val>
        </c:ser>
        <c:shape val="box"/>
        <c:axId val="147972480"/>
        <c:axId val="147974016"/>
        <c:axId val="0"/>
      </c:bar3DChart>
      <c:catAx>
        <c:axId val="147972480"/>
        <c:scaling>
          <c:orientation val="minMax"/>
        </c:scaling>
        <c:delete val="1"/>
        <c:axPos val="b"/>
        <c:tickLblPos val="none"/>
        <c:crossAx val="147974016"/>
        <c:crosses val="autoZero"/>
        <c:auto val="1"/>
        <c:lblAlgn val="ctr"/>
        <c:lblOffset val="100"/>
      </c:catAx>
      <c:valAx>
        <c:axId val="147974016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797248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3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06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47995264"/>
        <c:axId val="148029824"/>
        <c:axId val="0"/>
      </c:bar3DChart>
      <c:catAx>
        <c:axId val="147995264"/>
        <c:scaling>
          <c:orientation val="minMax"/>
        </c:scaling>
        <c:delete val="1"/>
        <c:axPos val="b"/>
        <c:tickLblPos val="none"/>
        <c:crossAx val="148029824"/>
        <c:crosses val="autoZero"/>
        <c:auto val="1"/>
        <c:lblAlgn val="ctr"/>
        <c:lblOffset val="100"/>
      </c:catAx>
      <c:valAx>
        <c:axId val="148029824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7995264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424.7</c:v>
                </c:pt>
                <c:pt idx="1">
                  <c:v>493.5</c:v>
                </c:pt>
                <c:pt idx="2">
                  <c:v>543.5</c:v>
                </c:pt>
                <c:pt idx="3">
                  <c:v>608.9</c:v>
                </c:pt>
                <c:pt idx="4">
                  <c:v>675.7</c:v>
                </c:pt>
                <c:pt idx="5">
                  <c:v>754.2</c:v>
                </c:pt>
              </c:numCache>
            </c:numRef>
          </c:val>
        </c:ser>
        <c:shape val="cone"/>
        <c:axId val="136920448"/>
        <c:axId val="136938624"/>
        <c:axId val="0"/>
      </c:bar3DChart>
      <c:catAx>
        <c:axId val="13692044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6938624"/>
        <c:crosses val="autoZero"/>
        <c:auto val="1"/>
        <c:lblAlgn val="ctr"/>
        <c:lblOffset val="100"/>
      </c:catAx>
      <c:valAx>
        <c:axId val="136938624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369204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463"/>
          <c:w val="0.94412701764658535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1127</c:v>
                </c:pt>
                <c:pt idx="1">
                  <c:v>1000.9</c:v>
                </c:pt>
                <c:pt idx="2">
                  <c:v>1160.5</c:v>
                </c:pt>
                <c:pt idx="3">
                  <c:v>1218.9000000000001</c:v>
                </c:pt>
                <c:pt idx="4">
                  <c:v>1312.3</c:v>
                </c:pt>
                <c:pt idx="5">
                  <c:v>1369.2</c:v>
                </c:pt>
              </c:numCache>
            </c:numRef>
          </c:val>
        </c:ser>
        <c:axId val="136966528"/>
        <c:axId val="136968064"/>
      </c:barChart>
      <c:catAx>
        <c:axId val="1369665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36968064"/>
        <c:crosses val="autoZero"/>
        <c:auto val="1"/>
        <c:lblAlgn val="ctr"/>
        <c:lblOffset val="100"/>
      </c:catAx>
      <c:valAx>
        <c:axId val="13696806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6966528"/>
        <c:crosses val="autoZero"/>
        <c:crossBetween val="between"/>
      </c:valAx>
    </c:plotArea>
    <c:plotVisOnly val="1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"/>
          <c:y val="2.6074396017564025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051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97</c:v>
                </c:pt>
                <c:pt idx="1">
                  <c:v>96.3</c:v>
                </c:pt>
                <c:pt idx="2">
                  <c:v>91.6</c:v>
                </c:pt>
                <c:pt idx="3">
                  <c:v>95.3</c:v>
                </c:pt>
                <c:pt idx="4">
                  <c:v>96.4</c:v>
                </c:pt>
                <c:pt idx="5">
                  <c:v>96.5</c:v>
                </c:pt>
              </c:numCache>
            </c:numRef>
          </c:val>
        </c:ser>
        <c:marker val="1"/>
        <c:axId val="136821376"/>
        <c:axId val="164868480"/>
      </c:lineChart>
      <c:catAx>
        <c:axId val="1368213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4868480"/>
        <c:crosses val="autoZero"/>
        <c:auto val="1"/>
        <c:lblAlgn val="ctr"/>
        <c:lblOffset val="100"/>
      </c:catAx>
      <c:valAx>
        <c:axId val="1648684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68213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763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053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053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053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372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596</c:v>
                </c:pt>
                <c:pt idx="1">
                  <c:v>605</c:v>
                </c:pt>
                <c:pt idx="2">
                  <c:v>610</c:v>
                </c:pt>
                <c:pt idx="3">
                  <c:v>611</c:v>
                </c:pt>
                <c:pt idx="4">
                  <c:v>615</c:v>
                </c:pt>
                <c:pt idx="5">
                  <c:v>621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053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214E-17"/>
                </c:manualLayout>
              </c:layout>
              <c:showVal val="1"/>
            </c:dLbl>
            <c:dLbl>
              <c:idx val="6"/>
              <c:layout>
                <c:manualLayout>
                  <c:x val="1.6345481740672626E-2"/>
                  <c:y val="-4.5583726537840891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D3FDE4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1324</c:v>
                </c:pt>
                <c:pt idx="1">
                  <c:v>1312</c:v>
                </c:pt>
                <c:pt idx="2">
                  <c:v>1315</c:v>
                </c:pt>
                <c:pt idx="3">
                  <c:v>1317</c:v>
                </c:pt>
                <c:pt idx="4">
                  <c:v>1321</c:v>
                </c:pt>
                <c:pt idx="5">
                  <c:v>1331</c:v>
                </c:pt>
              </c:numCache>
            </c:numRef>
          </c:val>
        </c:ser>
        <c:shape val="cylinder"/>
        <c:axId val="137082368"/>
        <c:axId val="137083904"/>
        <c:axId val="0"/>
      </c:bar3DChart>
      <c:catAx>
        <c:axId val="1370823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37083904"/>
        <c:crossesAt val="0"/>
        <c:auto val="1"/>
        <c:lblAlgn val="ctr"/>
        <c:lblOffset val="100"/>
      </c:catAx>
      <c:valAx>
        <c:axId val="137083904"/>
        <c:scaling>
          <c:orientation val="minMax"/>
        </c:scaling>
        <c:delete val="1"/>
        <c:axPos val="l"/>
        <c:numFmt formatCode="General" sourceLinked="1"/>
        <c:tickLblPos val="none"/>
        <c:crossAx val="137082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647E-2"/>
          <c:y val="6.1888800375320158E-2"/>
          <c:w val="0.86692471299671792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3089.1</c:v>
                </c:pt>
                <c:pt idx="1">
                  <c:v>3404.4</c:v>
                </c:pt>
                <c:pt idx="2">
                  <c:v>3715.5</c:v>
                </c:pt>
                <c:pt idx="3">
                  <c:v>4225.6000000000004</c:v>
                </c:pt>
                <c:pt idx="4">
                  <c:v>4649.5</c:v>
                </c:pt>
                <c:pt idx="5">
                  <c:v>5033.7</c:v>
                </c:pt>
              </c:numCache>
            </c:numRef>
          </c:val>
        </c:ser>
        <c:axId val="137140096"/>
        <c:axId val="137141632"/>
      </c:barChart>
      <c:catAx>
        <c:axId val="1371400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7141632"/>
        <c:crossesAt val="0"/>
        <c:auto val="1"/>
        <c:lblAlgn val="ctr"/>
        <c:lblOffset val="100"/>
      </c:catAx>
      <c:valAx>
        <c:axId val="137141632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37140096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346.8</c:v>
                </c:pt>
                <c:pt idx="1">
                  <c:v>482</c:v>
                </c:pt>
                <c:pt idx="2">
                  <c:v>547.70000000000005</c:v>
                </c:pt>
                <c:pt idx="3">
                  <c:v>549</c:v>
                </c:pt>
                <c:pt idx="4">
                  <c:v>593.79999999999995</c:v>
                </c:pt>
                <c:pt idx="5">
                  <c:v>599.20000000000005</c:v>
                </c:pt>
              </c:numCache>
            </c:numRef>
          </c:val>
        </c:ser>
        <c:shape val="cone"/>
        <c:axId val="137192192"/>
        <c:axId val="137193728"/>
        <c:axId val="0"/>
      </c:bar3DChart>
      <c:catAx>
        <c:axId val="1371921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7193728"/>
        <c:crosses val="autoZero"/>
        <c:auto val="1"/>
        <c:lblAlgn val="ctr"/>
        <c:lblOffset val="100"/>
      </c:catAx>
      <c:valAx>
        <c:axId val="13719372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71921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851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106.4</c:v>
                </c:pt>
                <c:pt idx="2">
                  <c:v>119.6</c:v>
                </c:pt>
                <c:pt idx="3">
                  <c:v>111.3</c:v>
                </c:pt>
                <c:pt idx="4">
                  <c:v>105.8</c:v>
                </c:pt>
                <c:pt idx="5">
                  <c:v>104.1</c:v>
                </c:pt>
              </c:numCache>
            </c:numRef>
          </c:val>
        </c:ser>
        <c:marker val="1"/>
        <c:axId val="137255552"/>
        <c:axId val="137257344"/>
      </c:lineChart>
      <c:catAx>
        <c:axId val="1372555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7257344"/>
        <c:crosses val="autoZero"/>
        <c:auto val="1"/>
        <c:lblAlgn val="ctr"/>
        <c:lblOffset val="100"/>
      </c:catAx>
      <c:valAx>
        <c:axId val="1372573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7255552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1 870 516,9 тыс.рублей ( 96,1 %)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75 775,7 тыс. рублей ( 3,9 %)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1 946 292,6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7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3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1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0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4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3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2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1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6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5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4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1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0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9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8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3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2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2023-2025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7301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2023 год и плановый период 2024 и 2025 годов является обеспечение определения условий сбалансированности и устойчивости местного бюджета, повышение качества бюджетного планирования и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198884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обеспечить реализацию следующих мер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263691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3501008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01.01.2023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9512" y="285293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55576" y="4149080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2167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65687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755576" y="4581128"/>
            <a:ext cx="7929618" cy="892552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ситуации: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5576" y="558924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93679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Усть-Абаканского района Республики Хакасия на 2023 год и на плановый период 2024 и 2025 годов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 Целью Налоговой политики Усть-Абаканского района на 2023-2025 годы остается обеспечение сбалансированности и устойчивости бюджета района с учетом текущих обстоятельств в стране, а также возможности оперативного реагирования на изменения экономической ситуации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1772816"/>
            <a:ext cx="778674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Ключевое направление Налоговой политики района направлено на организацию работы по увеличению поступлений налоговых и неналоговых доходов. Для реализации данного направления необходимо: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726882" y="6453336"/>
            <a:ext cx="3417118" cy="404664"/>
          </a:xfrm>
          <a:prstGeom prst="rect">
            <a:avLst/>
          </a:prstGeom>
          <a:noFill/>
        </p:spPr>
      </p:pic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276872"/>
            <a:ext cx="878497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</a:t>
            </a:r>
          </a:p>
          <a:p>
            <a:pPr>
              <a:buFontTx/>
              <a:buChar char="-"/>
            </a:pPr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баз данных по имущественным налогам для вовлечения объектов недвижимости в налогооблагаемую базу;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r>
              <a:rPr lang="ru-RU" sz="900" b="1" i="1" dirty="0" smtClean="0">
                <a:solidFill>
                  <a:srgbClr val="C00000"/>
                </a:solidFill>
              </a:rPr>
              <a:t>- 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доход, регистрации граждан в качестве «самозанятых» и вовлечение их в экономику.</a:t>
            </a:r>
            <a:endParaRPr lang="ru-RU" sz="9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2 159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5 638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125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0" y="785795"/>
          <a:ext cx="9143999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2020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41,375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41,329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40,916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41,750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41,291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16,93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43469,9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48806,6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51734,6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54839,5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58129,6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45,56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57,50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285860"/>
          <a:ext cx="4357718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12 515,5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12 347,5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1 946 292,6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1 933 945,1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1 778 530,0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1 633 459,5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1 645 975,0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1 765 808,8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15 942,5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25 236,8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 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33 249,1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района № 44 от 23.12.2022 года 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2023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2024 и 2025 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2023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83072565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118076411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2023-2025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159062321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2383523463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8388181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040837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1 388 250,7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1 065 989,6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1 1751 785,7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140 965,0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57 716,0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58 238,0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220 052,4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91 439,3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82 770,6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991 638,4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881 490,3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995 433,2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35 595,0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2023-2025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2023 год и плановый период 2024-2025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1050739300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2023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1 946 292,6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2023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и 2025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4008221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114 237,1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108 748,1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637,3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2252748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121 505,3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80 729,7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77 072,2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164930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90 033,9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942924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5612174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1 245 112,7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1 100 696,0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1 211 593,7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0747521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104 938,1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90 595,6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90 779,0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77 747,8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73 052,7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75 475,9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172732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47 819,6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25 751,3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30 760,7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172732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10 675,5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1358221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47 280,6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42 363,3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42 369,3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22 068,4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21 790,9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21 704,9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4149169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32 959,6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32 753,5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7 262,7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10 411,9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10 374,8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7 103,7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48 960,0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51 166,8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53 390,7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10 529,7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1669079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968630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16 092,1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15 939,8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15 926,6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0668904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31 697,6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9 781,4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6202756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058,8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6 6189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0524370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8333629"/>
              </p:ext>
            </p:extLst>
          </p:nvPr>
        </p:nvGraphicFramePr>
        <p:xfrm>
          <a:off x="6929454" y="3928496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889441,0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783376,2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875007,1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4173861"/>
              </p:ext>
            </p:extLst>
          </p:nvPr>
        </p:nvGraphicFramePr>
        <p:xfrm>
          <a:off x="6929454" y="335699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220807,3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196486,0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215482,0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3990266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551,7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62 681,9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63 228,6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367079" y="1642885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968630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10 675,5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75 311,9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60 909,5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61 092,9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29 626,1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8 800,8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5 827,5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3 678,9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775007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106876,9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69 050,8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66 833,9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722377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90 033,9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1 946 292,6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1 645 975,0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1 654 890,3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15 942,5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33 249,1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2023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1050739300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46290811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217750385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2023 и плановый период 2024 и 2025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2023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1 554 288,1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126 507,9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5 935,5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183 785,3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1 870 516,9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1 219 092,3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101 904,2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134 145,0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95 834,9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3 311,7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5 785,5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26 114,7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49 892,4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2 741,2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47 759,6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152 038,2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3 105,0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24 768,9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3 823,2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1 219 092,3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1 149 673,0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69 157,3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4102691409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2023 год и плановый период 2024-2025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1843846132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294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8 876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1 852,11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24 375,5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43 683,5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2 018,5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2 357,4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28 960,0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31 166,8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32 982,5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2022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31 697,6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2 741,2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1 257,1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2023-2025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2023-202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75 775,7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7 217,8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848500" y="256889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306896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4 189,9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3 608,0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4186" y="228314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45 025,8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725088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11 220,3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2024 и 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15520</TotalTime>
  <Words>5127</Words>
  <Application>Microsoft Office PowerPoint</Application>
  <PresentationFormat>Экран (4:3)</PresentationFormat>
  <Paragraphs>1073</Paragraphs>
  <Slides>57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 К  Решению Совета депутатов  Усть-Абаканского района № 44 от 23.12.2022 года «О бюджете муниципального образования  Усть-Абаканский район Республики Хакасия  на 2023 год и плановый период  2024 и 2025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2023-2025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2023-2025 годы</vt:lpstr>
      <vt:lpstr>Слайд 28</vt:lpstr>
      <vt:lpstr>Структура расходов бюджета   муниципального образования Усть - Абаканский район в 2023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2023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4576</cp:revision>
  <dcterms:created xsi:type="dcterms:W3CDTF">2013-11-30T21:03:12Z</dcterms:created>
  <dcterms:modified xsi:type="dcterms:W3CDTF">2022-12-23T02:52:13Z</dcterms:modified>
</cp:coreProperties>
</file>