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213154048"/>
        <c:axId val="214212608"/>
      </c:barChart>
      <c:catAx>
        <c:axId val="213154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4212608"/>
        <c:crosses val="autoZero"/>
        <c:auto val="1"/>
        <c:lblAlgn val="ctr"/>
        <c:lblOffset val="100"/>
      </c:catAx>
      <c:valAx>
        <c:axId val="214212608"/>
        <c:scaling>
          <c:orientation val="minMax"/>
        </c:scaling>
        <c:axPos val="l"/>
        <c:majorGridlines/>
        <c:numFmt formatCode="General" sourceLinked="1"/>
        <c:tickLblPos val="none"/>
        <c:crossAx val="213154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explosion val="16"/>
            <c:spPr>
              <a:solidFill>
                <a:schemeClr val="accent1"/>
              </a:solidFill>
            </c:spPr>
          </c:dPt>
          <c:dPt>
            <c:idx val="2"/>
            <c:explosion val="8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1164686176072126"/>
                  <c:y val="7.719921037211498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5807504916379794E-2"/>
                  <c:y val="-6.526474956503963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9266951653408967"/>
                  <c:y val="-0.13954885748974374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275309.3</c:v>
                </c:pt>
                <c:pt idx="1">
                  <c:v>131134.1</c:v>
                </c:pt>
                <c:pt idx="2">
                  <c:v>865189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5003E-3"/>
          <c:w val="0.54675594684522699"/>
          <c:h val="0.808895033790072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latin typeface="Times New Roman (Основной текст)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131 134,1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ru-RU" dirty="0" smtClean="0"/>
                      <a:t>865 189,0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218550272"/>
        <c:axId val="218551808"/>
      </c:barChart>
      <c:catAx>
        <c:axId val="218550272"/>
        <c:scaling>
          <c:orientation val="minMax"/>
        </c:scaling>
        <c:delete val="1"/>
        <c:axPos val="b"/>
        <c:tickLblPos val="nextTo"/>
        <c:crossAx val="218551808"/>
        <c:crosses val="autoZero"/>
        <c:auto val="1"/>
        <c:lblAlgn val="ctr"/>
        <c:lblOffset val="100"/>
      </c:catAx>
      <c:valAx>
        <c:axId val="218551808"/>
        <c:scaling>
          <c:orientation val="minMax"/>
        </c:scaling>
        <c:delete val="1"/>
        <c:axPos val="l"/>
        <c:numFmt formatCode="#,##0.00" sourceLinked="1"/>
        <c:tickLblPos val="nextTo"/>
        <c:crossAx val="21855027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9041"/>
          <c:y val="0.16192029865172591"/>
          <c:w val="0.30416268832537924"/>
          <c:h val="0.6725391530783112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275.3</c:v>
                </c:pt>
                <c:pt idx="1">
                  <c:v>287.89999999999992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131.1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865</c:v>
                </c:pt>
                <c:pt idx="1">
                  <c:v>767.5</c:v>
                </c:pt>
                <c:pt idx="2">
                  <c:v>569.4</c:v>
                </c:pt>
              </c:numCache>
            </c:numRef>
          </c:val>
        </c:ser>
        <c:shape val="box"/>
        <c:axId val="244450432"/>
        <c:axId val="244451968"/>
        <c:axId val="0"/>
      </c:bar3DChart>
      <c:catAx>
        <c:axId val="244450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244451968"/>
        <c:crosses val="autoZero"/>
        <c:auto val="1"/>
        <c:lblAlgn val="ctr"/>
        <c:lblOffset val="100"/>
      </c:catAx>
      <c:valAx>
        <c:axId val="244451968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24445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414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52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76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1271.5999999999999</c:v>
                </c:pt>
                <c:pt idx="1">
                  <c:v>1168.5999999999999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95470464"/>
        <c:axId val="195472000"/>
        <c:axId val="0"/>
      </c:bar3DChart>
      <c:catAx>
        <c:axId val="195470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95472000"/>
        <c:crosses val="autoZero"/>
        <c:auto val="1"/>
        <c:lblAlgn val="ctr"/>
        <c:lblOffset val="100"/>
      </c:catAx>
      <c:valAx>
        <c:axId val="195472000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95470464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54E-2"/>
          <c:y val="6.4235484400930923E-2"/>
          <c:w val="0.72061387504440777"/>
          <c:h val="0.76084361918715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250,2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107,9</c:v>
                </c:pt>
                <c:pt idx="7">
                  <c:v>Платежи при пользовании природными ресурсами 17,7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250.2</c:v>
                </c:pt>
                <c:pt idx="1">
                  <c:v>14.3</c:v>
                </c:pt>
                <c:pt idx="2">
                  <c:v>5</c:v>
                </c:pt>
                <c:pt idx="3">
                  <c:v>0.60000000000000009</c:v>
                </c:pt>
                <c:pt idx="4">
                  <c:v>0.4</c:v>
                </c:pt>
                <c:pt idx="5">
                  <c:v>4.8</c:v>
                </c:pt>
                <c:pt idx="6">
                  <c:v>107.9</c:v>
                </c:pt>
                <c:pt idx="7">
                  <c:v>17.7</c:v>
                </c:pt>
                <c:pt idx="8">
                  <c:v>0.2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94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93E-4"/>
          <c:y val="2.0914886293832351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23"/>
          <c:w val="0.71286091728429812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102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81"/>
          <c:w val="0.63925968438833414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49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1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73 238</c:v>
                </c:pt>
                <c:pt idx="1">
                  <c:v>Национальная безопасность и правоохранительная деятельность 938,3</c:v>
                </c:pt>
                <c:pt idx="2">
                  <c:v>Национальная экономика 43 631,7</c:v>
                </c:pt>
                <c:pt idx="3">
                  <c:v>Жилищно-коммунальное хозяйство 13 589,6</c:v>
                </c:pt>
                <c:pt idx="4">
                  <c:v>Образование 911 282,7</c:v>
                </c:pt>
                <c:pt idx="5">
                  <c:v>Культура 69 556,0</c:v>
                </c:pt>
                <c:pt idx="6">
                  <c:v>Социальная политика 75 156,0</c:v>
                </c:pt>
                <c:pt idx="7">
                  <c:v>Физическая культура и спорт 1 185,1</c:v>
                </c:pt>
                <c:pt idx="8">
                  <c:v>Средства массовой информации 6 245,9</c:v>
                </c:pt>
                <c:pt idx="9">
                  <c:v>Обслуживание государственного долга 50</c:v>
                </c:pt>
                <c:pt idx="10">
                  <c:v>Межбюджетные трансферты 85 980,9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73238</c:v>
                </c:pt>
                <c:pt idx="1">
                  <c:v>938.3</c:v>
                </c:pt>
                <c:pt idx="2">
                  <c:v>43631.7</c:v>
                </c:pt>
                <c:pt idx="3">
                  <c:v>13589.6</c:v>
                </c:pt>
                <c:pt idx="4" formatCode="#,##0.00">
                  <c:v>911282.7</c:v>
                </c:pt>
                <c:pt idx="5">
                  <c:v>69556</c:v>
                </c:pt>
                <c:pt idx="6" formatCode="#,##0.00">
                  <c:v>75156</c:v>
                </c:pt>
                <c:pt idx="7">
                  <c:v>1185.0999999999999</c:v>
                </c:pt>
                <c:pt idx="8">
                  <c:v>6245.9</c:v>
                </c:pt>
                <c:pt idx="9">
                  <c:v>50</c:v>
                </c:pt>
                <c:pt idx="10">
                  <c:v>85980.9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149"/>
          <c:y val="6.0682514908032274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892"/>
          <c:y val="7.3567114140933962E-2"/>
          <c:w val="0.6516759754666247"/>
          <c:h val="0.899739561580591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191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38"/>
                  <c:y val="-9.8620832050170582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096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129E-2"/>
                  <c:y val="5.0818366975559227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69E-2"/>
                  <c:y val="0.16360935356533124"/>
                </c:manualLayout>
              </c:layout>
              <c:showPercent val="1"/>
            </c:dLbl>
            <c:dLbl>
              <c:idx val="7"/>
              <c:layout>
                <c:manualLayout>
                  <c:x val="2.6044100640254166E-2"/>
                  <c:y val="0.15976633584367045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301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183346.5</c:v>
                </c:pt>
                <c:pt idx="1">
                  <c:v>157736.5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629418.6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9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60702.7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3961.5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243681920"/>
        <c:axId val="243687808"/>
        <c:axId val="0"/>
      </c:bar3DChart>
      <c:catAx>
        <c:axId val="243681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3687808"/>
        <c:crosses val="autoZero"/>
        <c:auto val="1"/>
        <c:lblAlgn val="ctr"/>
        <c:lblOffset val="100"/>
      </c:catAx>
      <c:valAx>
        <c:axId val="243687808"/>
        <c:scaling>
          <c:orientation val="minMax"/>
        </c:scaling>
        <c:delete val="1"/>
        <c:axPos val="l"/>
        <c:numFmt formatCode="#,##0.0" sourceLinked="1"/>
        <c:tickLblPos val="none"/>
        <c:crossAx val="243681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58"/>
          <c:w val="0.6881155687449233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712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213105664"/>
        <c:axId val="214459136"/>
      </c:barChart>
      <c:catAx>
        <c:axId val="213105664"/>
        <c:scaling>
          <c:orientation val="minMax"/>
        </c:scaling>
        <c:axPos val="b"/>
        <c:numFmt formatCode="General" sourceLinked="1"/>
        <c:tickLblPos val="nextTo"/>
        <c:crossAx val="214459136"/>
        <c:crosses val="autoZero"/>
        <c:auto val="1"/>
        <c:lblAlgn val="ctr"/>
        <c:lblOffset val="100"/>
      </c:catAx>
      <c:valAx>
        <c:axId val="214459136"/>
        <c:scaling>
          <c:orientation val="minMax"/>
        </c:scaling>
        <c:axPos val="l"/>
        <c:majorGridlines/>
        <c:numFmt formatCode="General" sourceLinked="1"/>
        <c:tickLblPos val="none"/>
        <c:crossAx val="21310566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334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027E-2"/>
                  <c:y val="-3.7209302325582387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28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911282.6</c:v>
                </c:pt>
                <c:pt idx="1">
                  <c:v>839622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243597312"/>
        <c:axId val="243598848"/>
      </c:lineChart>
      <c:catAx>
        <c:axId val="243597312"/>
        <c:scaling>
          <c:orientation val="minMax"/>
        </c:scaling>
        <c:delete val="1"/>
        <c:axPos val="b"/>
        <c:numFmt formatCode="General" sourceLinked="1"/>
        <c:tickLblPos val="none"/>
        <c:crossAx val="243598848"/>
        <c:crosses val="autoZero"/>
        <c:auto val="1"/>
        <c:lblAlgn val="ctr"/>
        <c:lblOffset val="100"/>
      </c:catAx>
      <c:valAx>
        <c:axId val="243598848"/>
        <c:scaling>
          <c:orientation val="minMax"/>
        </c:scaling>
        <c:delete val="1"/>
        <c:axPos val="l"/>
        <c:numFmt formatCode="#,##0.00" sourceLinked="1"/>
        <c:tickLblPos val="none"/>
        <c:crossAx val="24359731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82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18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87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232322944"/>
        <c:axId val="234771968"/>
        <c:axId val="0"/>
      </c:bar3DChart>
      <c:catAx>
        <c:axId val="232322944"/>
        <c:scaling>
          <c:orientation val="minMax"/>
        </c:scaling>
        <c:delete val="1"/>
        <c:axPos val="b"/>
        <c:tickLblPos val="nextTo"/>
        <c:crossAx val="234771968"/>
        <c:crosses val="autoZero"/>
        <c:auto val="1"/>
        <c:lblAlgn val="ctr"/>
        <c:lblOffset val="100"/>
      </c:catAx>
      <c:valAx>
        <c:axId val="234771968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32322944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5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35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96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258272640"/>
        <c:axId val="258278528"/>
        <c:axId val="0"/>
      </c:bar3DChart>
      <c:catAx>
        <c:axId val="258272640"/>
        <c:scaling>
          <c:orientation val="minMax"/>
        </c:scaling>
        <c:delete val="1"/>
        <c:axPos val="b"/>
        <c:tickLblPos val="nextTo"/>
        <c:crossAx val="258278528"/>
        <c:crosses val="autoZero"/>
        <c:auto val="1"/>
        <c:lblAlgn val="ctr"/>
        <c:lblOffset val="100"/>
      </c:catAx>
      <c:valAx>
        <c:axId val="258278528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58272640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214573056"/>
        <c:axId val="214574592"/>
      </c:barChart>
      <c:catAx>
        <c:axId val="214573056"/>
        <c:scaling>
          <c:orientation val="minMax"/>
        </c:scaling>
        <c:axPos val="b"/>
        <c:numFmt formatCode="General" sourceLinked="1"/>
        <c:tickLblPos val="nextTo"/>
        <c:crossAx val="214574592"/>
        <c:crosses val="autoZero"/>
        <c:auto val="1"/>
        <c:lblAlgn val="ctr"/>
        <c:lblOffset val="100"/>
      </c:catAx>
      <c:valAx>
        <c:axId val="214574592"/>
        <c:scaling>
          <c:orientation val="minMax"/>
        </c:scaling>
        <c:axPos val="l"/>
        <c:majorGridlines/>
        <c:numFmt formatCode="General" sourceLinked="1"/>
        <c:tickLblPos val="none"/>
        <c:crossAx val="214573056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527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32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504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214827392"/>
        <c:axId val="214828928"/>
      </c:lineChart>
      <c:catAx>
        <c:axId val="21482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214828928"/>
        <c:crosses val="autoZero"/>
        <c:auto val="1"/>
        <c:lblAlgn val="ctr"/>
        <c:lblOffset val="100"/>
      </c:catAx>
      <c:valAx>
        <c:axId val="2148289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214827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81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454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214887424"/>
        <c:axId val="214958848"/>
        <c:axId val="0"/>
      </c:bar3DChart>
      <c:catAx>
        <c:axId val="214887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214958848"/>
        <c:crossesAt val="0"/>
        <c:auto val="1"/>
        <c:lblAlgn val="ctr"/>
        <c:lblOffset val="100"/>
      </c:catAx>
      <c:valAx>
        <c:axId val="21495884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21488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901E-2"/>
          <c:y val="6.1888800375320158E-2"/>
          <c:w val="0.86692471299671359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215006592"/>
        <c:axId val="214856832"/>
      </c:barChart>
      <c:catAx>
        <c:axId val="215006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4856832"/>
        <c:crossesAt val="0"/>
        <c:auto val="1"/>
        <c:lblAlgn val="ctr"/>
        <c:lblOffset val="100"/>
      </c:catAx>
      <c:valAx>
        <c:axId val="214856832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21500659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215024384"/>
        <c:axId val="215025920"/>
        <c:axId val="0"/>
      </c:bar3DChart>
      <c:catAx>
        <c:axId val="215024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5025920"/>
        <c:crosses val="autoZero"/>
        <c:auto val="1"/>
        <c:lblAlgn val="ctr"/>
        <c:lblOffset val="100"/>
      </c:catAx>
      <c:valAx>
        <c:axId val="215025920"/>
        <c:scaling>
          <c:orientation val="minMax"/>
        </c:scaling>
        <c:delete val="1"/>
        <c:axPos val="l"/>
        <c:numFmt formatCode="General" sourceLinked="1"/>
        <c:tickLblPos val="nextTo"/>
        <c:crossAx val="21502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215298048"/>
        <c:axId val="215299584"/>
        <c:axId val="0"/>
      </c:bar3DChart>
      <c:catAx>
        <c:axId val="21529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5299584"/>
        <c:crosses val="autoZero"/>
        <c:auto val="1"/>
        <c:lblAlgn val="ctr"/>
        <c:lblOffset val="100"/>
      </c:catAx>
      <c:valAx>
        <c:axId val="2152995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215298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1 235 406,5 тыс.рублей ( 96,5%)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45 447,7 тыс.рублей ( 3,5%)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1 280 854,2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491" y="3494726"/>
          <a:ext cx="1872021" cy="27699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9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Data" Target="../diagrams/data1.xml"/><Relationship Id="rId11" Type="http://schemas.openxmlformats.org/officeDocument/2006/relationships/image" Target="../media/image91.jpeg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39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8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1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0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3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7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6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5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9 221,8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1 271 632,4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1 280 4854,2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1 168 660,9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1 178 099,0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71472" y="2000240"/>
            <a:ext cx="8047037" cy="13684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 Решению Совета депутатов 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Усть-Абаканского района от 25.06.2019 года № 43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«О внесении изменений в решение Совета депутатов Усть-Абаканского района Республики Хакасия от 25.12.2018 г. № 69 «О бюджете муниципального образования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Усть-Абаканский район Республики Хакасия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2019 год и плановый период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и 2021 годов»</a:t>
            </a:r>
            <a:endParaRPr kumimoji="0" lang="ru-RU" sz="2400" b="1" i="0" u="none" strike="noStrike" kern="1200" cap="none" spc="0" normalizeH="0" baseline="0" noProof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865 189,0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767 490,0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184 529,9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1 280 854,2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8739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73 238,0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75 156,0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1 185,1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85 980,9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911 282,7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839 622,0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69 556,0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43 631,7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589,6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1 529,5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27 005,5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000240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21455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072199" y="2642785"/>
            <a:ext cx="128588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58" y="2928934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</a:t>
            </a:r>
            <a:r>
              <a:rPr lang="ru-RU" sz="1200" b="1" dirty="0" smtClean="0">
                <a:solidFill>
                  <a:srgbClr val="002060"/>
                </a:solidFill>
              </a:rPr>
              <a:t>10  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49" name="Группа 14"/>
          <p:cNvGrpSpPr/>
          <p:nvPr/>
        </p:nvGrpSpPr>
        <p:grpSpPr>
          <a:xfrm rot="16200000">
            <a:off x="3642889" y="3000789"/>
            <a:ext cx="358034" cy="214323"/>
            <a:chOff x="6543063" y="2070876"/>
            <a:chExt cx="673727" cy="215117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300037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8 968,2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3 961,5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33 843,3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629418,6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183346,5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157736,5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60 702,7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56 330,2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55 934,2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51 927,5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6 952,3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1 185,1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11 413,9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1 280 854,2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1 167 381,0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285750" y="2428875"/>
          <a:ext cx="6248400" cy="3629025"/>
        </p:xfrm>
        <a:graphic>
          <a:graphicData uri="http://schemas.openxmlformats.org/presentationml/2006/ole">
            <p:oleObj spid="_x0000_s192513" name="Worksheet" r:id="rId5" imgW="6248445" imgH="347652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50017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10"/>
          <a:srcRect l="9986" t="13799" r="61925" b="62692"/>
          <a:stretch>
            <a:fillRect/>
          </a:stretch>
        </p:blipFill>
        <p:spPr bwMode="auto">
          <a:xfrm>
            <a:off x="7143768" y="5143512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1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1 051 583,3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59 361,8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4 729,8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119 731,6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1 235 406,5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898 188,6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68 130,4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80 332,2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2 300,1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4 509,4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12 593,2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31 418,9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13 423,2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104 976,1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14 549,6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898 188,6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838 553,8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59 381,7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19 652,2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27 365,2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1 751,2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1 925,0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4 005,0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720,0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–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1 892,0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45 447,7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5" y="1785925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7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1 871,2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1085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2 039,6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3929066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24 603,1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4857760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564357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64344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4562" y="2500306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1 529,5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14" y="1785926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8216</TotalTime>
  <Words>4636</Words>
  <Application>Microsoft Office PowerPoint</Application>
  <PresentationFormat>Экран (4:3)</PresentationFormat>
  <Paragraphs>1091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Слайд 2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4098</cp:revision>
  <dcterms:created xsi:type="dcterms:W3CDTF">2013-11-30T21:03:12Z</dcterms:created>
  <dcterms:modified xsi:type="dcterms:W3CDTF">2019-07-19T08:52:36Z</dcterms:modified>
</cp:coreProperties>
</file>