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axId val="74887168"/>
        <c:axId val="163604352"/>
      </c:barChart>
      <c:catAx>
        <c:axId val="748871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604352"/>
        <c:crosses val="autoZero"/>
        <c:auto val="1"/>
        <c:lblAlgn val="ctr"/>
        <c:lblOffset val="100"/>
      </c:catAx>
      <c:valAx>
        <c:axId val="163604352"/>
        <c:scaling>
          <c:orientation val="minMax"/>
        </c:scaling>
        <c:axPos val="l"/>
        <c:majorGridlines/>
        <c:numFmt formatCode="General" sourceLinked="1"/>
        <c:tickLblPos val="none"/>
        <c:crossAx val="7488716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86"/>
                  <c:y val="8.965917948106243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28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4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111578</c:v>
                </c:pt>
                <c:pt idx="2">
                  <c:v>1391065.7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3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111578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1391065.7</c:v>
                </c:pt>
              </c:numCache>
            </c:numRef>
          </c:val>
        </c:ser>
        <c:shape val="box"/>
        <c:axId val="166311424"/>
        <c:axId val="166312960"/>
        <c:axId val="0"/>
      </c:bar3DChart>
      <c:catAx>
        <c:axId val="166311424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6312960"/>
        <c:crossesAt val="0"/>
        <c:auto val="1"/>
        <c:lblAlgn val="ctr"/>
        <c:lblOffset val="100"/>
      </c:catAx>
      <c:valAx>
        <c:axId val="166312960"/>
        <c:scaling>
          <c:orientation val="minMax"/>
        </c:scaling>
        <c:delete val="1"/>
        <c:axPos val="l"/>
        <c:numFmt formatCode="#,##0.00" sourceLinked="1"/>
        <c:tickLblPos val="none"/>
        <c:crossAx val="166311424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94"/>
          <c:y val="0.13613956803855623"/>
          <c:w val="0.29881448911261527"/>
          <c:h val="0.3268732219654705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436.2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111.6</c:v>
                </c:pt>
                <c:pt idx="1">
                  <c:v>131.30000000000001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505E-3"/>
                  <c:y val="1.932353624973689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1391.7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shape val="box"/>
        <c:axId val="166813696"/>
        <c:axId val="166815232"/>
        <c:axId val="0"/>
      </c:bar3DChart>
      <c:catAx>
        <c:axId val="166813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6815232"/>
        <c:crosses val="autoZero"/>
        <c:auto val="1"/>
        <c:lblAlgn val="ctr"/>
        <c:lblOffset val="100"/>
      </c:catAx>
      <c:valAx>
        <c:axId val="16681523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6813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8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36"/>
                </c:manualLayout>
              </c:layout>
              <c:showVal val="1"/>
            </c:dLbl>
            <c:dLbl>
              <c:idx val="1"/>
              <c:layout>
                <c:manualLayout>
                  <c:x val="-4.5904208407225821E-17"/>
                  <c:y val="0.20471237190630295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84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1941.5</c:v>
                </c:pt>
                <c:pt idx="1">
                  <c:v>1633.5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6273792"/>
        <c:axId val="166275328"/>
        <c:axId val="0"/>
      </c:bar3DChart>
      <c:catAx>
        <c:axId val="1662737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6275328"/>
        <c:crosses val="autoZero"/>
        <c:auto val="1"/>
        <c:lblAlgn val="ctr"/>
        <c:lblOffset val="100"/>
      </c:catAx>
      <c:valAx>
        <c:axId val="166275328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627379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59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374,3</c:v>
                </c:pt>
                <c:pt idx="1">
                  <c:v>Акцизы 29,0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87,2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374.3</c:v>
                </c:pt>
                <c:pt idx="1">
                  <c:v>29</c:v>
                </c:pt>
                <c:pt idx="2">
                  <c:v>29</c:v>
                </c:pt>
                <c:pt idx="3">
                  <c:v>6.6</c:v>
                </c:pt>
                <c:pt idx="4">
                  <c:v>87.2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29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296E-4"/>
          <c:y val="2.0914886293831973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61"/>
          <c:w val="0.71286091728430478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32,9</c:v>
                </c:pt>
                <c:pt idx="2">
                  <c:v>Налоги на совокупный доход 30,4</c:v>
                </c:pt>
                <c:pt idx="3">
                  <c:v>Гос.пошлина 6,8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32.9</c:v>
                </c:pt>
                <c:pt idx="2">
                  <c:v>30.4</c:v>
                </c:pt>
                <c:pt idx="3">
                  <c:v>6.8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24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28"/>
          <c:w val="0.63925968438834113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18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124 462,6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89 028,8</c:v>
                </c:pt>
                <c:pt idx="3">
                  <c:v>Жилищно-коммунальное хозяйство 77 650,3</c:v>
                </c:pt>
                <c:pt idx="4">
                  <c:v>Охрана окружающей среды 12 699,5</c:v>
                </c:pt>
                <c:pt idx="5">
                  <c:v>Образование 1 276 020,8</c:v>
                </c:pt>
                <c:pt idx="6">
                  <c:v>Культура 113 050,8</c:v>
                </c:pt>
                <c:pt idx="7">
                  <c:v>Социальная политика 120 267,5</c:v>
                </c:pt>
                <c:pt idx="8">
                  <c:v>Физическая культура и спорт 90 145,4</c:v>
                </c:pt>
                <c:pt idx="9">
                  <c:v>Средства массовой информации 12 122,3</c:v>
                </c:pt>
                <c:pt idx="10">
                  <c:v>Межбюджетные трансферты 122 359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124462.6</c:v>
                </c:pt>
                <c:pt idx="1">
                  <c:v>643.20000000000005</c:v>
                </c:pt>
                <c:pt idx="2">
                  <c:v>89028.800000000003</c:v>
                </c:pt>
                <c:pt idx="3">
                  <c:v>77650.3</c:v>
                </c:pt>
                <c:pt idx="4">
                  <c:v>12699.5</c:v>
                </c:pt>
                <c:pt idx="5">
                  <c:v>1276020.8</c:v>
                </c:pt>
                <c:pt idx="6">
                  <c:v>113050.8</c:v>
                </c:pt>
                <c:pt idx="7">
                  <c:v>120267.5</c:v>
                </c:pt>
                <c:pt idx="8">
                  <c:v>90145.4</c:v>
                </c:pt>
                <c:pt idx="9">
                  <c:v>12122.3</c:v>
                </c:pt>
                <c:pt idx="10">
                  <c:v>122359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448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475E-3"/>
          <c:y val="0.18082100832695616"/>
          <c:w val="0.63925968438834135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22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02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07E-2"/>
                  <c:y val="1.4174388737772861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34E-3"/>
                  <c:y val="1.2994531409824142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33E-3"/>
                  <c:y val="1.8629575469196323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26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0.78465713805517545</c:v>
                </c:pt>
                <c:pt idx="1">
                  <c:v>8.2000000000000003E-2</c:v>
                </c:pt>
                <c:pt idx="2">
                  <c:v>6.0999999999999999E-2</c:v>
                </c:pt>
                <c:pt idx="3">
                  <c:v>6.0000000000000001E-3</c:v>
                </c:pt>
                <c:pt idx="4">
                  <c:v>6.6342861944824527E-2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1599484.5</c:v>
                </c:pt>
                <c:pt idx="1">
                  <c:v>137096.29999999999</c:v>
                </c:pt>
                <c:pt idx="2">
                  <c:v>124462.6</c:v>
                </c:pt>
                <c:pt idx="3">
                  <c:v>12699.5</c:v>
                </c:pt>
                <c:pt idx="4">
                  <c:v>164707.29999999996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74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222259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897887.5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79419.8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19750.900000000001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612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56558.5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shape val="box"/>
        <c:axId val="150911616"/>
        <c:axId val="150933888"/>
        <c:axId val="0"/>
      </c:bar3DChart>
      <c:catAx>
        <c:axId val="1509116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0933888"/>
        <c:crosses val="autoZero"/>
        <c:auto val="1"/>
        <c:lblAlgn val="ctr"/>
        <c:lblOffset val="100"/>
      </c:catAx>
      <c:valAx>
        <c:axId val="150933888"/>
        <c:scaling>
          <c:orientation val="minMax"/>
        </c:scaling>
        <c:delete val="1"/>
        <c:axPos val="l"/>
        <c:numFmt formatCode="#,##0.0" sourceLinked="1"/>
        <c:tickLblPos val="none"/>
        <c:crossAx val="1509116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489"/>
          <c:w val="0.69893926615099633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68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61E-2"/>
          <c:y val="0.23855007139057638"/>
          <c:w val="0.92278499725841956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09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1276020.8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marker val="1"/>
        <c:axId val="150970368"/>
        <c:axId val="150971904"/>
      </c:lineChart>
      <c:catAx>
        <c:axId val="150970368"/>
        <c:scaling>
          <c:orientation val="minMax"/>
        </c:scaling>
        <c:delete val="1"/>
        <c:axPos val="b"/>
        <c:numFmt formatCode="General" sourceLinked="1"/>
        <c:tickLblPos val="none"/>
        <c:crossAx val="150971904"/>
        <c:crosses val="autoZero"/>
        <c:auto val="1"/>
        <c:lblAlgn val="ctr"/>
        <c:lblOffset val="100"/>
      </c:catAx>
      <c:valAx>
        <c:axId val="150971904"/>
        <c:scaling>
          <c:orientation val="minMax"/>
        </c:scaling>
        <c:delete val="1"/>
        <c:axPos val="l"/>
        <c:numFmt formatCode="#,##0.00" sourceLinked="1"/>
        <c:tickLblPos val="none"/>
        <c:crossAx val="150970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2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shape val="box"/>
        <c:axId val="167118720"/>
        <c:axId val="167120256"/>
        <c:axId val="0"/>
      </c:bar3DChart>
      <c:catAx>
        <c:axId val="167118720"/>
        <c:scaling>
          <c:orientation val="minMax"/>
        </c:scaling>
        <c:delete val="1"/>
        <c:axPos val="b"/>
        <c:tickLblPos val="none"/>
        <c:crossAx val="167120256"/>
        <c:crosses val="autoZero"/>
        <c:auto val="1"/>
        <c:lblAlgn val="ctr"/>
        <c:lblOffset val="100"/>
      </c:catAx>
      <c:valAx>
        <c:axId val="16712025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711872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2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67178624"/>
        <c:axId val="167180160"/>
        <c:axId val="0"/>
      </c:bar3DChart>
      <c:catAx>
        <c:axId val="167178624"/>
        <c:scaling>
          <c:orientation val="minMax"/>
        </c:scaling>
        <c:delete val="1"/>
        <c:axPos val="b"/>
        <c:tickLblPos val="none"/>
        <c:crossAx val="167180160"/>
        <c:crosses val="autoZero"/>
        <c:auto val="1"/>
        <c:lblAlgn val="ctr"/>
        <c:lblOffset val="100"/>
      </c:catAx>
      <c:valAx>
        <c:axId val="16718016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717862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shape val="cone"/>
        <c:axId val="158736768"/>
        <c:axId val="158739840"/>
        <c:axId val="0"/>
      </c:bar3DChart>
      <c:catAx>
        <c:axId val="15873676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739840"/>
        <c:crosses val="autoZero"/>
        <c:auto val="1"/>
        <c:lblAlgn val="ctr"/>
        <c:lblOffset val="100"/>
      </c:catAx>
      <c:valAx>
        <c:axId val="158739840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87367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02"/>
          <c:w val="0.94412701764658657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axId val="160815744"/>
        <c:axId val="160821632"/>
      </c:barChart>
      <c:catAx>
        <c:axId val="160815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0821632"/>
        <c:crosses val="autoZero"/>
        <c:auto val="1"/>
        <c:lblAlgn val="ctr"/>
        <c:lblOffset val="100"/>
      </c:catAx>
      <c:valAx>
        <c:axId val="1608216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08157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14"/>
          <c:y val="2.607439601756408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21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marker val="1"/>
        <c:axId val="160322688"/>
        <c:axId val="160324224"/>
      </c:lineChart>
      <c:catAx>
        <c:axId val="160322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324224"/>
        <c:crosses val="autoZero"/>
        <c:auto val="1"/>
        <c:lblAlgn val="ctr"/>
        <c:lblOffset val="100"/>
      </c:catAx>
      <c:valAx>
        <c:axId val="1603242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0322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89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113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113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113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3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113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38E-17"/>
                </c:manualLayout>
              </c:layout>
              <c:showVal val="1"/>
            </c:dLbl>
            <c:dLbl>
              <c:idx val="6"/>
              <c:layout>
                <c:manualLayout>
                  <c:x val="1.634548174067265E-2"/>
                  <c:y val="-4.558372653784093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shape val="cylinder"/>
        <c:axId val="160624640"/>
        <c:axId val="160626176"/>
        <c:axId val="0"/>
      </c:bar3DChart>
      <c:catAx>
        <c:axId val="160624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60626176"/>
        <c:crossesAt val="0"/>
        <c:auto val="1"/>
        <c:lblAlgn val="ctr"/>
        <c:lblOffset val="100"/>
      </c:catAx>
      <c:valAx>
        <c:axId val="160626176"/>
        <c:scaling>
          <c:orientation val="minMax"/>
        </c:scaling>
        <c:delete val="1"/>
        <c:axPos val="l"/>
        <c:numFmt formatCode="General" sourceLinked="1"/>
        <c:tickLblPos val="none"/>
        <c:crossAx val="160624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758E-2"/>
          <c:y val="6.1888800375320158E-2"/>
          <c:w val="0.866924712996718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axId val="160936320"/>
        <c:axId val="160937856"/>
      </c:barChart>
      <c:catAx>
        <c:axId val="160936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937856"/>
        <c:crossesAt val="0"/>
        <c:auto val="1"/>
        <c:lblAlgn val="ctr"/>
        <c:lblOffset val="100"/>
      </c:catAx>
      <c:valAx>
        <c:axId val="16093785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093632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shape val="cone"/>
        <c:axId val="162360320"/>
        <c:axId val="162362112"/>
        <c:axId val="0"/>
      </c:bar3DChart>
      <c:catAx>
        <c:axId val="162360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362112"/>
        <c:crosses val="autoZero"/>
        <c:auto val="1"/>
        <c:lblAlgn val="ctr"/>
        <c:lblOffset val="100"/>
      </c:catAx>
      <c:valAx>
        <c:axId val="1623621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23603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89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marker val="1"/>
        <c:axId val="161076352"/>
        <c:axId val="161077888"/>
      </c:lineChart>
      <c:catAx>
        <c:axId val="161076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077888"/>
        <c:crosses val="autoZero"/>
        <c:auto val="1"/>
        <c:lblAlgn val="ctr"/>
        <c:lblOffset val="100"/>
      </c:catAx>
      <c:valAx>
        <c:axId val="1610778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107635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957 746,1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80 704,1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038 450,2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957 746,1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( 96,0 %)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80 704,1 тыс. рублей ( 4,0%)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038 450,2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96 978,1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038 450,2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1 941 </a:t>
            </a:r>
            <a:r>
              <a:rPr lang="ru-RU" sz="1200" b="1" dirty="0" smtClean="0">
                <a:latin typeface="+mn-lt"/>
              </a:rPr>
              <a:t>472,1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1 778 530,0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1 633 459,5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1 645 975,0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24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21.04.2023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3581971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344097493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43943989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3388989111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0621638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4688341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1 391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065,7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1 065 989,6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1 1751 785,7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143 780,0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220 052,4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991 638,4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35 595,0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1036629502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038 450,2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515771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462,6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65532501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90 145,4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4066072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1 276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020,8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21439258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050,8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22220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89 028,8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91961373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38538464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090711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529,3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42 369,3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5724669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6593136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0130526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59 446,0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6887634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1783739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902,6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8716675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90883143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5171046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897577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66225040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2413708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328988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2172854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7289746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72121730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53347652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90 145,4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2 038 450,2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1 645 975,0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1 654 890,3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="" xmlns:p14="http://schemas.microsoft.com/office/powerpoint/2010/main" val="98738292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8795282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3256105686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1 592 </a:t>
            </a:r>
            <a:r>
              <a:rPr lang="ru-RU" sz="1600" b="1" dirty="0" smtClean="0">
                <a:solidFill>
                  <a:schemeClr val="bg1"/>
                </a:solidFill>
              </a:rPr>
              <a:t>528,9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168 286,4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6 135,1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190 </a:t>
            </a:r>
            <a:r>
              <a:rPr lang="ru-RU" sz="1600" b="1" dirty="0" smtClean="0">
                <a:solidFill>
                  <a:schemeClr val="bg1"/>
                </a:solidFill>
              </a:rPr>
              <a:t>650,3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</a:t>
            </a:r>
            <a:r>
              <a:rPr lang="ru-RU" sz="1600" b="1" dirty="0" smtClean="0"/>
              <a:t>957 746,1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1 237 046,9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145 856,4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96 207,9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3 674,7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5 985,1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53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891,4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60 378,4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51 275,4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154 797,8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28 008,7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588,8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237 192,2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1 164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105,3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824,9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1906926130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1692780772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600,1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45 294,1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2 018,5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39 037,7  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31 166,8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32 982,5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34 091,1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–17 354,5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80 704,1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7 821,1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48 098,7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16032</TotalTime>
  <Words>5222</Words>
  <Application>Microsoft Office PowerPoint</Application>
  <PresentationFormat>Экран (4:3)</PresentationFormat>
  <Paragraphs>1136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 24 от 21.04.2023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4616</cp:revision>
  <dcterms:created xsi:type="dcterms:W3CDTF">2013-11-30T21:03:12Z</dcterms:created>
  <dcterms:modified xsi:type="dcterms:W3CDTF">2023-05-22T07:05:50Z</dcterms:modified>
</cp:coreProperties>
</file>