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rawings/drawing7.xml" ContentType="application/vnd.openxmlformats-officedocument.drawingml.chartshapes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slideMasters/slideMaster6.xml" ContentType="application/vnd.openxmlformats-officedocument.presentationml.slideMaster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62" r:id="rId2"/>
    <p:sldMasterId id="2147483786" r:id="rId3"/>
    <p:sldMasterId id="2147483810" r:id="rId4"/>
    <p:sldMasterId id="2147483822" r:id="rId5"/>
    <p:sldMasterId id="2147483834" r:id="rId6"/>
  </p:sldMasterIdLst>
  <p:notesMasterIdLst>
    <p:notesMasterId r:id="rId61"/>
  </p:notesMasterIdLst>
  <p:sldIdLst>
    <p:sldId id="434" r:id="rId7"/>
    <p:sldId id="435" r:id="rId8"/>
    <p:sldId id="439" r:id="rId9"/>
    <p:sldId id="485" r:id="rId10"/>
    <p:sldId id="479" r:id="rId11"/>
    <p:sldId id="436" r:id="rId12"/>
    <p:sldId id="495" r:id="rId13"/>
    <p:sldId id="496" r:id="rId14"/>
    <p:sldId id="497" r:id="rId15"/>
    <p:sldId id="498" r:id="rId16"/>
    <p:sldId id="438" r:id="rId17"/>
    <p:sldId id="441" r:id="rId18"/>
    <p:sldId id="440" r:id="rId19"/>
    <p:sldId id="442" r:id="rId20"/>
    <p:sldId id="443" r:id="rId21"/>
    <p:sldId id="445" r:id="rId22"/>
    <p:sldId id="488" r:id="rId23"/>
    <p:sldId id="489" r:id="rId24"/>
    <p:sldId id="490" r:id="rId25"/>
    <p:sldId id="491" r:id="rId26"/>
    <p:sldId id="448" r:id="rId27"/>
    <p:sldId id="486" r:id="rId28"/>
    <p:sldId id="487" r:id="rId29"/>
    <p:sldId id="451" r:id="rId30"/>
    <p:sldId id="452" r:id="rId31"/>
    <p:sldId id="453" r:id="rId32"/>
    <p:sldId id="454" r:id="rId33"/>
    <p:sldId id="455" r:id="rId34"/>
    <p:sldId id="459" r:id="rId35"/>
    <p:sldId id="460" r:id="rId36"/>
    <p:sldId id="461" r:id="rId37"/>
    <p:sldId id="462" r:id="rId38"/>
    <p:sldId id="456" r:id="rId39"/>
    <p:sldId id="463" r:id="rId40"/>
    <p:sldId id="449" r:id="rId41"/>
    <p:sldId id="493" r:id="rId42"/>
    <p:sldId id="492" r:id="rId43"/>
    <p:sldId id="494" r:id="rId44"/>
    <p:sldId id="464" r:id="rId45"/>
    <p:sldId id="457" r:id="rId46"/>
    <p:sldId id="458" r:id="rId47"/>
    <p:sldId id="467" r:id="rId48"/>
    <p:sldId id="465" r:id="rId49"/>
    <p:sldId id="468" r:id="rId50"/>
    <p:sldId id="471" r:id="rId51"/>
    <p:sldId id="469" r:id="rId52"/>
    <p:sldId id="473" r:id="rId53"/>
    <p:sldId id="499" r:id="rId54"/>
    <p:sldId id="500" r:id="rId55"/>
    <p:sldId id="501" r:id="rId56"/>
    <p:sldId id="502" r:id="rId57"/>
    <p:sldId id="503" r:id="rId58"/>
    <p:sldId id="474" r:id="rId59"/>
    <p:sldId id="475" r:id="rId6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3300"/>
    <a:srgbClr val="FF5B5B"/>
    <a:srgbClr val="FFFFCC"/>
    <a:srgbClr val="990000"/>
    <a:srgbClr val="CC9900"/>
    <a:srgbClr val="7585FD"/>
    <a:srgbClr val="2AAC06"/>
    <a:srgbClr val="000000"/>
    <a:srgbClr val="19D7E1"/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762" autoAdjust="0"/>
    <p:restoredTop sz="94948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1;&#1102;&#1076;&#1078;&#1077;&#1090;%20&#1076;&#1083;&#1103;%20&#1075;&#1088;&#1072;&#1078;&#1076;&#1072;&#1085;\&#1040;&#1085;&#1072;&#1083;&#1080;&#1079;%20&#1082;%20&#1075;&#1086;&#1076;&#1086;&#1074;&#1086;&#1084;&#1091;%202013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430023034693286"/>
          <c:y val="9.4070978872224528E-2"/>
          <c:w val="0.76181252636822872"/>
          <c:h val="0.7331618223786020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25888</c:v>
                </c:pt>
                <c:pt idx="1">
                  <c:v>26966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0"/>
              <c:layout>
                <c:manualLayout>
                  <c:x val="1.9729958491999405E-2"/>
                  <c:y val="-2.0914886293832591E-2"/>
                </c:manualLayout>
              </c:layout>
              <c:showVal val="1"/>
            </c:dLbl>
            <c:dLbl>
              <c:idx val="1"/>
              <c:layout>
                <c:manualLayout>
                  <c:x val="2.6306611322665891E-2"/>
                  <c:y val="4.7929394072250624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11653</c:v>
                </c:pt>
                <c:pt idx="1">
                  <c:v>12157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dLbl>
              <c:idx val="0"/>
              <c:layout>
                <c:manualLayout>
                  <c:x val="3.288326415333241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301828490733252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8958</c:v>
                </c:pt>
                <c:pt idx="1">
                  <c:v>9133</c:v>
                </c:pt>
              </c:numCache>
            </c:numRef>
          </c:val>
        </c:ser>
        <c:axId val="100614912"/>
        <c:axId val="100616448"/>
      </c:barChart>
      <c:catAx>
        <c:axId val="100614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616448"/>
        <c:crosses val="autoZero"/>
        <c:auto val="1"/>
        <c:lblAlgn val="ctr"/>
        <c:lblOffset val="100"/>
      </c:catAx>
      <c:valAx>
        <c:axId val="10061644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0614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1"/>
          <c:y val="3.2755902262419354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71"/>
          <c:y val="0.18217054263565768"/>
          <c:w val="0.75718849840255664"/>
          <c:h val="0.39534883720930636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6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7190821976321541"/>
                  <c:y val="4.9821675586310836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5.7318321392016799E-2"/>
                  <c:y val="0.1111327605746056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9382022743574887"/>
                  <c:y val="-9.2261144957960603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- 232 268,9 тыс. руб.</c:v>
                </c:pt>
                <c:pt idx="1">
                  <c:v>Неналоговые доходы - 46 606,8 тыс. руб.</c:v>
                </c:pt>
                <c:pt idx="2">
                  <c:v>Безвозмездные поступления - 681 453,2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232268.9</c:v>
                </c:pt>
                <c:pt idx="1">
                  <c:v>46606.8</c:v>
                </c:pt>
                <c:pt idx="2">
                  <c:v>681453.2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40"/>
      <c:perspective val="30"/>
    </c:view3D>
    <c:plotArea>
      <c:layout>
        <c:manualLayout>
          <c:layoutTarget val="inner"/>
          <c:xMode val="edge"/>
          <c:yMode val="edge"/>
          <c:x val="2.9558758889428386E-2"/>
          <c:y val="5.4199503229771823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14"/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муниципального имущества</c:v>
                </c:pt>
                <c:pt idx="5">
                  <c:v>Платежи за пользование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233230.2</c:v>
                </c:pt>
                <c:pt idx="1">
                  <c:v>13315.1</c:v>
                </c:pt>
                <c:pt idx="2">
                  <c:v>6531.7</c:v>
                </c:pt>
                <c:pt idx="3">
                  <c:v>4553.2</c:v>
                </c:pt>
                <c:pt idx="4">
                  <c:v>111818.8</c:v>
                </c:pt>
                <c:pt idx="5">
                  <c:v>15012.7</c:v>
                </c:pt>
                <c:pt idx="6">
                  <c:v>3298.2</c:v>
                </c:pt>
                <c:pt idx="7">
                  <c:v>2324.1</c:v>
                </c:pt>
              </c:numCache>
            </c:numRef>
          </c:val>
        </c:ser>
      </c:pie3DChart>
      <c:spPr>
        <a:noFill/>
        <a:ln w="25374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7.2068203248072199E-2"/>
          <c:y val="6.662645173045445E-2"/>
          <c:w val="0.58541643521090059"/>
          <c:h val="0.7915465158599039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195.9</c:v>
                </c:pt>
                <c:pt idx="1">
                  <c:v>206.3</c:v>
                </c:pt>
                <c:pt idx="2">
                  <c:v>233.2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10.3</c:v>
                </c:pt>
                <c:pt idx="1">
                  <c:v>15.1</c:v>
                </c:pt>
                <c:pt idx="2">
                  <c:v>13.3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22.9</c:v>
                </c:pt>
                <c:pt idx="1">
                  <c:v>20</c:v>
                </c:pt>
                <c:pt idx="2">
                  <c:v>111.8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Платежи за пользование природными ресурсами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9.7000000000000011</c:v>
                </c:pt>
                <c:pt idx="1">
                  <c:v>14.3</c:v>
                </c:pt>
                <c:pt idx="2">
                  <c:v>15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</c:strCache>
            </c:strRef>
          </c:cat>
          <c:val>
            <c:numRef>
              <c:f>Лист1!$F$2:$F$4</c:f>
              <c:numCache>
                <c:formatCode>#,##0</c:formatCode>
                <c:ptCount val="3"/>
                <c:pt idx="0">
                  <c:v>13.2</c:v>
                </c:pt>
                <c:pt idx="1">
                  <c:v>23.2</c:v>
                </c:pt>
                <c:pt idx="2">
                  <c:v>16.7</c:v>
                </c:pt>
              </c:numCache>
            </c:numRef>
          </c:val>
        </c:ser>
        <c:overlap val="100"/>
        <c:axId val="150526976"/>
        <c:axId val="157629056"/>
      </c:barChart>
      <c:catAx>
        <c:axId val="150526976"/>
        <c:scaling>
          <c:orientation val="minMax"/>
        </c:scaling>
        <c:axPos val="b"/>
        <c:tickLblPos val="nextTo"/>
        <c:crossAx val="157629056"/>
        <c:crosses val="autoZero"/>
        <c:auto val="1"/>
        <c:lblAlgn val="ctr"/>
        <c:lblOffset val="100"/>
      </c:catAx>
      <c:valAx>
        <c:axId val="157629056"/>
        <c:scaling>
          <c:orientation val="minMax"/>
          <c:max val="400"/>
          <c:min val="0"/>
        </c:scaling>
        <c:axPos val="l"/>
        <c:majorGridlines/>
        <c:numFmt formatCode="#,##0" sourceLinked="1"/>
        <c:tickLblPos val="nextTo"/>
        <c:crossAx val="150526976"/>
        <c:crosses val="autoZero"/>
        <c:crossBetween val="between"/>
        <c:majorUnit val="50"/>
        <c:minorUnit val="10"/>
      </c:valAx>
    </c:plotArea>
    <c:legend>
      <c:legendPos val="r"/>
      <c:layout>
        <c:manualLayout>
          <c:xMode val="edge"/>
          <c:yMode val="edge"/>
          <c:x val="0.65518427879203167"/>
          <c:y val="8.8797244094488748E-2"/>
          <c:w val="0.31835814539125418"/>
          <c:h val="0.8854919261276782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455324315272E-4"/>
          <c:y val="9.5333307507276727E-2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4.8070193196036734E-3"/>
                  <c:y val="1.4623190778925807E-3"/>
                </c:manualLayout>
              </c:layout>
              <c:showVal val="1"/>
            </c:dLbl>
            <c:dLbl>
              <c:idx val="2"/>
              <c:layout>
                <c:manualLayout>
                  <c:x val="0.15384507706521244"/>
                  <c:y val="-0.15884164275857443"/>
                </c:manualLayout>
              </c:layout>
              <c:showVal val="1"/>
            </c:dLbl>
            <c:dLbl>
              <c:idx val="3"/>
              <c:layout>
                <c:manualLayout>
                  <c:x val="-7.4420368819008334E-2"/>
                  <c:y val="9.4787704930573993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21178</c:v>
                </c:pt>
                <c:pt idx="1">
                  <c:v>78435</c:v>
                </c:pt>
                <c:pt idx="2">
                  <c:v>515624</c:v>
                </c:pt>
                <c:pt idx="3">
                  <c:v>236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179"/>
          <c:y val="0.16125258111362173"/>
          <c:w val="0.37602507302369637"/>
          <c:h val="0.72173194311019284"/>
        </c:manualLayout>
      </c:layout>
      <c:txPr>
        <a:bodyPr/>
        <a:lstStyle/>
        <a:p>
          <a:pPr>
            <a:defRPr sz="105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2015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54E-4"/>
          <c:y val="0.10773632550988334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4"/>
          <c:dPt>
            <c:idx val="2"/>
            <c:spPr>
              <a:solidFill>
                <a:srgbClr val="92D050"/>
              </a:solidFill>
            </c:spPr>
          </c:dPt>
          <c:dLbls>
            <c:dLbl>
              <c:idx val="2"/>
              <c:layout>
                <c:manualLayout>
                  <c:x val="-6.4781467714186594E-2"/>
                  <c:y val="-0.24913659043313879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44624</c:v>
                </c:pt>
                <c:pt idx="1">
                  <c:v>86293.7</c:v>
                </c:pt>
                <c:pt idx="2">
                  <c:v>463374.3</c:v>
                </c:pt>
                <c:pt idx="3">
                  <c:v>151959.4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201"/>
          <c:y val="0.16125258111362173"/>
          <c:w val="0.37602507302369648"/>
          <c:h val="0.72173194311019306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2016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54E-4"/>
          <c:y val="0.10773632550988334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3.3456856422225162E-3"/>
                  <c:y val="1.4930173612953651E-2"/>
                </c:manualLayout>
              </c:layout>
              <c:showVal val="1"/>
            </c:dLbl>
            <c:dLbl>
              <c:idx val="2"/>
              <c:layout>
                <c:manualLayout>
                  <c:x val="0.18918324599334721"/>
                  <c:y val="-0.26047346974917091"/>
                </c:manualLayout>
              </c:layout>
              <c:showVal val="1"/>
            </c:dLbl>
            <c:dLbl>
              <c:idx val="3"/>
              <c:layout>
                <c:manualLayout>
                  <c:x val="-5.0771900556237884E-2"/>
                  <c:y val="0.11891039884457268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28878</c:v>
                </c:pt>
                <c:pt idx="1">
                  <c:v>123984.4</c:v>
                </c:pt>
                <c:pt idx="2">
                  <c:v>485706.9</c:v>
                </c:pt>
                <c:pt idx="3">
                  <c:v>42612.9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201"/>
          <c:y val="0.16125258111362173"/>
          <c:w val="0.37602507302369648"/>
          <c:h val="0.72173194311019306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2017 год </a:t>
            </a:r>
          </a:p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( тыс. рублей)</a:t>
            </a:r>
            <a:r>
              <a:rPr lang="ru-RU" sz="1400" dirty="0">
                <a:solidFill>
                  <a:srgbClr val="C00000"/>
                </a:solidFill>
              </a:rPr>
              <a:t>
</a:t>
            </a:r>
          </a:p>
        </c:rich>
      </c:tx>
      <c:layout>
        <c:manualLayout>
          <c:xMode val="edge"/>
          <c:yMode val="edge"/>
          <c:x val="0.10959918915703129"/>
          <c:y val="1.246255494274758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217541784484442"/>
          <c:w val="0.7039970411405696"/>
          <c:h val="0.780372840785015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5"/>
              <c:layout>
                <c:manualLayout>
                  <c:x val="6.0189648716369365E-2"/>
                  <c:y val="-0.11002635152159958"/>
                </c:manualLayout>
              </c:layout>
              <c:showVal val="1"/>
            </c:dLbl>
            <c:dLbl>
              <c:idx val="6"/>
              <c:layout>
                <c:manualLayout>
                  <c:x val="0.12929228801876094"/>
                  <c:y val="-0.1337864792479679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9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74 370,5</c:v>
                </c:pt>
                <c:pt idx="1">
                  <c:v>Национальная оборона 1 584</c:v>
                </c:pt>
                <c:pt idx="2">
                  <c:v>Национальная безопасность и правоохранительная деятельность  255,8</c:v>
                </c:pt>
                <c:pt idx="3">
                  <c:v>Национальная экономика 46 386,3</c:v>
                </c:pt>
                <c:pt idx="4">
                  <c:v>Жилищно-коммунальное хозяйство 56 084,2</c:v>
                </c:pt>
                <c:pt idx="5">
                  <c:v>Социально-культурная сфера 746 081,4</c:v>
                </c:pt>
                <c:pt idx="6">
                  <c:v>Средства массовой информации 6 226,2</c:v>
                </c:pt>
                <c:pt idx="7">
                  <c:v>Обслуживание государственного долга 1 277,9</c:v>
                </c:pt>
                <c:pt idx="8">
                  <c:v>Межбюджетные трансферты 58 984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74370.5</c:v>
                </c:pt>
                <c:pt idx="1">
                  <c:v>1584</c:v>
                </c:pt>
                <c:pt idx="2">
                  <c:v>255.8</c:v>
                </c:pt>
                <c:pt idx="3">
                  <c:v>46386.3</c:v>
                </c:pt>
                <c:pt idx="4">
                  <c:v>56084.2</c:v>
                </c:pt>
                <c:pt idx="5">
                  <c:v>746081.4</c:v>
                </c:pt>
                <c:pt idx="6">
                  <c:v>6226.2</c:v>
                </c:pt>
                <c:pt idx="7">
                  <c:v>1277.9000000000001</c:v>
                </c:pt>
                <c:pt idx="8">
                  <c:v>58984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4002767259722015"/>
          <c:y val="1.2473888321179639E-2"/>
          <c:w val="0.35997232740278412"/>
          <c:h val="0.98752611167882032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2016 год </a:t>
            </a:r>
          </a:p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( тыс. рублей)</a:t>
            </a:r>
            <a:r>
              <a:rPr lang="ru-RU" sz="1400" dirty="0">
                <a:solidFill>
                  <a:srgbClr val="C00000"/>
                </a:solidFill>
              </a:rPr>
              <a:t>
</a:t>
            </a:r>
          </a:p>
        </c:rich>
      </c:tx>
      <c:layout>
        <c:manualLayout>
          <c:xMode val="edge"/>
          <c:yMode val="edge"/>
          <c:x val="7.6517812981720001E-2"/>
          <c:y val="4.715092050177777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9.8842108861096747E-2"/>
          <c:w val="0.70604651184137635"/>
          <c:h val="0.78437755307208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5"/>
              <c:layout>
                <c:manualLayout>
                  <c:x val="0.11352260377579412"/>
                  <c:y val="-0.11180523642293166"/>
                </c:manualLayout>
              </c:layout>
              <c:showVal val="1"/>
            </c:dLbl>
            <c:dLbl>
              <c:idx val="6"/>
              <c:layout>
                <c:manualLayout>
                  <c:x val="0.12929228801876094"/>
                  <c:y val="-0.1337864792479679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9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61 861,7</c:v>
                </c:pt>
                <c:pt idx="1">
                  <c:v>Национальная оборона 1 590</c:v>
                </c:pt>
                <c:pt idx="2">
                  <c:v>Национальная безопасность и правоохранительная деятельность  139,9</c:v>
                </c:pt>
                <c:pt idx="3">
                  <c:v>Национальная экономика 45 589,5</c:v>
                </c:pt>
                <c:pt idx="4">
                  <c:v>Жилищно-коммунальное хозяйство 97 854,2</c:v>
                </c:pt>
                <c:pt idx="5">
                  <c:v>Социально-культурная сфера 699 639,5</c:v>
                </c:pt>
                <c:pt idx="6">
                  <c:v>Средства массовой информации 4 942,7</c:v>
                </c:pt>
                <c:pt idx="7">
                  <c:v>Обслуживание государственного долга 1 352,8</c:v>
                </c:pt>
                <c:pt idx="8">
                  <c:v>Межбюджетные трансферты 67 397,1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61752.7</c:v>
                </c:pt>
                <c:pt idx="1">
                  <c:v>1590</c:v>
                </c:pt>
                <c:pt idx="2">
                  <c:v>139.9</c:v>
                </c:pt>
                <c:pt idx="3">
                  <c:v>45589.5</c:v>
                </c:pt>
                <c:pt idx="4">
                  <c:v>97854.2</c:v>
                </c:pt>
                <c:pt idx="5">
                  <c:v>699639.5</c:v>
                </c:pt>
                <c:pt idx="6">
                  <c:v>4942.7</c:v>
                </c:pt>
                <c:pt idx="7">
                  <c:v>1352.8</c:v>
                </c:pt>
                <c:pt idx="8">
                  <c:v>67397.100000000006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4002775785129995"/>
          <c:y val="0"/>
          <c:w val="0.35997232740278423"/>
          <c:h val="0.96930382345303445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0686145678770356E-2"/>
          <c:y val="0.21952869493954072"/>
          <c:w val="0.56404323147864432"/>
          <c:h val="0.90460106140990004"/>
        </c:manualLayout>
      </c:layout>
      <c:pieChart>
        <c:varyColors val="1"/>
        <c:ser>
          <c:idx val="0"/>
          <c:order val="0"/>
          <c:tx>
            <c:strRef>
              <c:f>'доля программных расходов'!$B$1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spPr>
              <a:gradFill flip="none" rotWithShape="1">
                <a:gsLst>
                  <a:gs pos="0">
                    <a:srgbClr val="EA157A">
                      <a:shade val="30000"/>
                      <a:satMod val="115000"/>
                    </a:srgbClr>
                  </a:gs>
                  <a:gs pos="50000">
                    <a:srgbClr val="EA157A">
                      <a:shade val="67500"/>
                      <a:satMod val="115000"/>
                    </a:srgbClr>
                  </a:gs>
                  <a:gs pos="100000">
                    <a:srgbClr val="EA157A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explosion val="0"/>
            <c:spPr>
              <a:gradFill flip="none" rotWithShape="1">
                <a:gsLst>
                  <a:gs pos="0">
                    <a:srgbClr val="7FD13B">
                      <a:lumMod val="75000"/>
                      <a:shade val="30000"/>
                      <a:satMod val="115000"/>
                    </a:srgbClr>
                  </a:gs>
                  <a:gs pos="50000">
                    <a:srgbClr val="7FD13B">
                      <a:lumMod val="75000"/>
                      <a:shade val="67500"/>
                      <a:satMod val="115000"/>
                    </a:srgbClr>
                  </a:gs>
                  <a:gs pos="100000">
                    <a:srgbClr val="7FD13B">
                      <a:lumMod val="7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4780823931241177"/>
                  <c:y val="-0.19606830080247753"/>
                </c:manualLayout>
              </c:layout>
              <c:tx>
                <c:rich>
                  <a:bodyPr/>
                  <a:lstStyle/>
                  <a:p>
                    <a:pPr>
                      <a:defRPr sz="1600" baseline="0">
                        <a:solidFill>
                          <a:schemeClr val="bg1"/>
                        </a:solidFill>
                        <a:latin typeface="Times New Roman" pitchFamily="18" charset="0"/>
                      </a:defRPr>
                    </a:pPr>
                    <a:r>
                      <a:rPr lang="ru-RU" sz="1600" dirty="0" smtClean="0"/>
                      <a:t>95,4%</a:t>
                    </a:r>
                    <a:endParaRPr lang="en-US" sz="1600" dirty="0"/>
                  </a:p>
                </c:rich>
              </c:tx>
              <c:spPr/>
              <c:showVal val="1"/>
            </c:dLbl>
            <c:delete val="1"/>
          </c:dLbls>
          <c:cat>
            <c:strRef>
              <c:f>'доля программных расходов'!$A$2:$A$3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'доля программных расходов'!$B$2:$B$3</c:f>
              <c:numCache>
                <c:formatCode>0%</c:formatCode>
                <c:ptCount val="2"/>
                <c:pt idx="0">
                  <c:v>0.760000000000012</c:v>
                </c:pt>
                <c:pt idx="1">
                  <c:v>0.24000000000000021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ln>
      <a:noFill/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8.7953190386254028E-4"/>
                  <c:y val="-0.33953553091050886"/>
                </c:manualLayout>
              </c:layout>
              <c:showVal val="1"/>
            </c:dLbl>
            <c:dLbl>
              <c:idx val="1"/>
              <c:layout>
                <c:manualLayout>
                  <c:x val="-8.4565519656065616E-4"/>
                  <c:y val="-0.34741128981311442"/>
                </c:manualLayout>
              </c:layout>
              <c:showVal val="1"/>
            </c:dLbl>
            <c:dLbl>
              <c:idx val="2"/>
              <c:layout>
                <c:manualLayout>
                  <c:x val="4.0588924462938514E-3"/>
                  <c:y val="-0.34984211993874487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04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564488.4</c:v>
                </c:pt>
                <c:pt idx="1">
                  <c:v>559425.19999999844</c:v>
                </c:pt>
                <c:pt idx="2">
                  <c:v>621056.4</c:v>
                </c:pt>
              </c:numCache>
            </c:numRef>
          </c:val>
        </c:ser>
        <c:overlap val="100"/>
        <c:axId val="145687296"/>
        <c:axId val="145688832"/>
      </c:barChart>
      <c:catAx>
        <c:axId val="145687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688832"/>
        <c:crosses val="autoZero"/>
        <c:auto val="1"/>
        <c:lblAlgn val="ctr"/>
        <c:lblOffset val="100"/>
      </c:catAx>
      <c:valAx>
        <c:axId val="145688832"/>
        <c:scaling>
          <c:orientation val="minMax"/>
          <c:max val="700000"/>
        </c:scaling>
        <c:axPos val="l"/>
        <c:majorGridlines/>
        <c:numFmt formatCode="#,##0.0" sourceLinked="1"/>
        <c:tickLblPos val="none"/>
        <c:crossAx val="145687296"/>
        <c:crosses val="autoZero"/>
        <c:crossBetween val="between"/>
        <c:majorUnit val="100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view3D>
      <c:rAngAx val="1"/>
    </c:view3D>
    <c:plotArea>
      <c:layout>
        <c:manualLayout>
          <c:layoutTarget val="inner"/>
          <c:xMode val="edge"/>
          <c:yMode val="edge"/>
          <c:x val="7.3527491755839003E-2"/>
          <c:y val="5.0095022368779274E-2"/>
          <c:w val="0.93337937405832483"/>
          <c:h val="0.69483858267716681"/>
        </c:manualLayout>
      </c:layout>
      <c:bar3DChart>
        <c:barDir val="col"/>
        <c:grouping val="clustered"/>
        <c:ser>
          <c:idx val="0"/>
          <c:order val="0"/>
          <c:tx>
            <c:strRef>
              <c:f>'ГРАФИКИ (эконом) '!$B$2</c:f>
              <c:strCache>
                <c:ptCount val="1"/>
                <c:pt idx="0">
                  <c:v>Январь-декабрь 2016 года в % к январю-декабрю 2015 года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1.2915263289372815E-2"/>
                  <c:y val="7.3925593357992434E-3"/>
                </c:manualLayout>
              </c:layout>
              <c:showVal val="1"/>
            </c:dLbl>
            <c:dLbl>
              <c:idx val="1"/>
              <c:layout>
                <c:manualLayout>
                  <c:x val="-1.0939882331659333E-2"/>
                  <c:y val="-3.1919544703512082E-4"/>
                </c:manualLayout>
              </c:layout>
              <c:showVal val="1"/>
            </c:dLbl>
            <c:dLbl>
              <c:idx val="2"/>
              <c:layout>
                <c:manualLayout>
                  <c:x val="-1.5327550413906831E-2"/>
                  <c:y val="8.3292148279188478E-3"/>
                </c:manualLayout>
              </c:layout>
              <c:showVal val="1"/>
            </c:dLbl>
            <c:dLbl>
              <c:idx val="3"/>
              <c:layout>
                <c:manualLayout>
                  <c:x val="-5.7800480665697014E-3"/>
                  <c:y val="-1.1258992370885974E-2"/>
                </c:manualLayout>
              </c:layout>
              <c:showVal val="1"/>
            </c:dLbl>
            <c:dLbl>
              <c:idx val="4"/>
              <c:layout>
                <c:manualLayout>
                  <c:x val="-1.6666666666666701E-2"/>
                  <c:y val="0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'ГРАФИКИ (эконом) '!$A$3:$A$7</c:f>
              <c:strCache>
                <c:ptCount val="5"/>
                <c:pt idx="0">
                  <c:v>Промышленное производство</c:v>
                </c:pt>
                <c:pt idx="1">
                  <c:v>Продукция сельского хозяйства</c:v>
                </c:pt>
                <c:pt idx="2">
                  <c:v>Оборот розничной торговли</c:v>
                </c:pt>
                <c:pt idx="3">
                  <c:v>Среднемесячная  заработная плата </c:v>
                </c:pt>
                <c:pt idx="4">
                  <c:v>Инвестиции в  основной капитал </c:v>
                </c:pt>
              </c:strCache>
            </c:strRef>
          </c:cat>
          <c:val>
            <c:numRef>
              <c:f>'ГРАФИКИ (эконом) '!$B$3:$B$7</c:f>
              <c:numCache>
                <c:formatCode>0.0</c:formatCode>
                <c:ptCount val="5"/>
                <c:pt idx="0" formatCode="General">
                  <c:v>115.9</c:v>
                </c:pt>
                <c:pt idx="1">
                  <c:v>108.6</c:v>
                </c:pt>
                <c:pt idx="2">
                  <c:v>102.1</c:v>
                </c:pt>
                <c:pt idx="3" formatCode="General">
                  <c:v>104.2</c:v>
                </c:pt>
                <c:pt idx="4" formatCode="General">
                  <c:v>164.4</c:v>
                </c:pt>
              </c:numCache>
            </c:numRef>
          </c:val>
        </c:ser>
        <c:ser>
          <c:idx val="1"/>
          <c:order val="1"/>
          <c:tx>
            <c:strRef>
              <c:f>'ГРАФИКИ (эконом) '!$C$2</c:f>
              <c:strCache>
                <c:ptCount val="1"/>
                <c:pt idx="0">
                  <c:v>Январь-декабрь 2017 года в % к январю-декабрю 2016 года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3714153302608527E-2"/>
                  <c:y val="-2.1880051799337864E-2"/>
                </c:manualLayout>
              </c:layout>
              <c:showVal val="1"/>
            </c:dLbl>
            <c:dLbl>
              <c:idx val="1"/>
              <c:layout>
                <c:manualLayout>
                  <c:x val="4.4588444416414512E-2"/>
                  <c:y val="-2.578341217225725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12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sz="12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12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sz="12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US" sz="1200" b="1" baseline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5779514434325705E-2"/>
                  <c:y val="-3.6466274438864812E-2"/>
                </c:manualLayout>
              </c:layout>
              <c:showVal val="1"/>
            </c:dLbl>
            <c:dLbl>
              <c:idx val="3"/>
              <c:layout>
                <c:manualLayout>
                  <c:x val="3.2021629257726412E-2"/>
                  <c:y val="-2.5519213706725632E-2"/>
                </c:manualLayout>
              </c:layout>
              <c:showVal val="1"/>
            </c:dLbl>
            <c:dLbl>
              <c:idx val="4"/>
              <c:layout>
                <c:manualLayout>
                  <c:x val="1.3888888888889204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2.061855670103092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'ГРАФИКИ (эконом) '!$A$3:$A$7</c:f>
              <c:strCache>
                <c:ptCount val="5"/>
                <c:pt idx="0">
                  <c:v>Промышленное производство</c:v>
                </c:pt>
                <c:pt idx="1">
                  <c:v>Продукция сельского хозяйства</c:v>
                </c:pt>
                <c:pt idx="2">
                  <c:v>Оборот розничной торговли</c:v>
                </c:pt>
                <c:pt idx="3">
                  <c:v>Среднемесячная  заработная плата </c:v>
                </c:pt>
                <c:pt idx="4">
                  <c:v>Инвестиции в  основной капитал </c:v>
                </c:pt>
              </c:strCache>
            </c:strRef>
          </c:cat>
          <c:val>
            <c:numRef>
              <c:f>'ГРАФИКИ (эконом) '!$C$3:$C$7</c:f>
              <c:numCache>
                <c:formatCode>0.0</c:formatCode>
                <c:ptCount val="5"/>
                <c:pt idx="0" formatCode="General">
                  <c:v>120</c:v>
                </c:pt>
                <c:pt idx="1">
                  <c:v>120.2</c:v>
                </c:pt>
                <c:pt idx="2">
                  <c:v>138.19999999999999</c:v>
                </c:pt>
                <c:pt idx="3" formatCode="General">
                  <c:v>104.2</c:v>
                </c:pt>
                <c:pt idx="4" formatCode="General">
                  <c:v>79.2</c:v>
                </c:pt>
              </c:numCache>
            </c:numRef>
          </c:val>
        </c:ser>
        <c:shape val="box"/>
        <c:axId val="53339648"/>
        <c:axId val="52493312"/>
        <c:axId val="0"/>
      </c:bar3DChart>
      <c:catAx>
        <c:axId val="53339648"/>
        <c:scaling>
          <c:orientation val="minMax"/>
        </c:scaling>
        <c:axPos val="b"/>
        <c:minorGridlines>
          <c:spPr>
            <a:effectLst>
              <a:outerShdw blurRad="50800" dist="50800" dir="5400000" algn="ctr" rotWithShape="0">
                <a:schemeClr val="accent4">
                  <a:lumMod val="60000"/>
                  <a:lumOff val="40000"/>
                </a:schemeClr>
              </a:outerShdw>
            </a:effectLst>
          </c:spPr>
        </c:minorGridlines>
        <c:numFmt formatCode="General" sourceLinked="1"/>
        <c:tickLblPos val="nextTo"/>
        <c:txPr>
          <a:bodyPr rot="0" vert="horz"/>
          <a:lstStyle/>
          <a:p>
            <a:pPr>
              <a:defRPr sz="9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2493312"/>
        <c:crosses val="autoZero"/>
        <c:auto val="1"/>
        <c:lblAlgn val="ctr"/>
        <c:lblOffset val="100"/>
        <c:tickLblSkip val="1"/>
      </c:catAx>
      <c:valAx>
        <c:axId val="524933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339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9122959394224424E-2"/>
          <c:y val="0.88857653728514152"/>
          <c:w val="0.84828360838466699"/>
          <c:h val="9.2660205162186746E-2"/>
        </c:manualLayout>
      </c:layout>
      <c:txPr>
        <a:bodyPr/>
        <a:lstStyle/>
        <a:p>
          <a:pPr>
            <a:defRPr sz="12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8.2217802987710545E-2"/>
          <c:y val="9.1590673667439768E-2"/>
          <c:w val="0.72481835676379525"/>
          <c:h val="0.803889450228934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explosion val="8"/>
            <c:spPr>
              <a:solidFill>
                <a:srgbClr val="19D7E1"/>
              </a:solidFill>
            </c:spPr>
          </c:dPt>
          <c:dPt>
            <c:idx val="1"/>
            <c:explosion val="5"/>
            <c:spPr>
              <a:solidFill>
                <a:srgbClr val="92D050"/>
              </a:solidFill>
            </c:spPr>
          </c:dPt>
          <c:dPt>
            <c:idx val="2"/>
            <c:explosion val="10"/>
          </c:dPt>
          <c:dPt>
            <c:idx val="3"/>
            <c:explosion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b="0" dirty="0" smtClean="0">
                        <a:solidFill>
                          <a:schemeClr val="tx1"/>
                        </a:solidFill>
                      </a:rPr>
                      <a:t>17,8 %</a:t>
                    </a:r>
                    <a:endParaRPr lang="en-US" sz="1200" b="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0" dirty="0" smtClean="0">
                        <a:solidFill>
                          <a:schemeClr val="tx1"/>
                        </a:solidFill>
                      </a:rPr>
                      <a:t>76,7 %</a:t>
                    </a:r>
                    <a:endParaRPr lang="en-US" sz="1200" b="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7.2859235039991421E-2"/>
                  <c:y val="-0.11959512253473478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>
                        <a:solidFill>
                          <a:schemeClr val="tx1"/>
                        </a:solidFill>
                      </a:rPr>
                      <a:t>0,5%</a:t>
                    </a:r>
                    <a:endParaRPr lang="en-US" sz="1200" b="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8.7431082047989342E-3"/>
                  <c:y val="2.585840487237503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>
                        <a:solidFill>
                          <a:schemeClr val="tx1"/>
                        </a:solidFill>
                      </a:rPr>
                      <a:t>4,9%</a:t>
                    </a:r>
                  </a:p>
                  <a:p>
                    <a:endParaRPr lang="en-US" sz="1200" b="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Молодежная политика и оздоровление детей</c:v>
                </c:pt>
                <c:pt idx="3">
                  <c:v>Прочие мероприятия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110522.9</c:v>
                </c:pt>
                <c:pt idx="1">
                  <c:v>476376.4</c:v>
                </c:pt>
                <c:pt idx="2">
                  <c:v>3390.8</c:v>
                </c:pt>
                <c:pt idx="3">
                  <c:v>30766.3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233618233618612"/>
          <c:y val="8.6065573770495063E-2"/>
          <c:w val="0.62073460987831064"/>
          <c:h val="0.7512110711687213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2569</c:v>
                </c:pt>
                <c:pt idx="1">
                  <c:v>2607</c:v>
                </c:pt>
                <c:pt idx="2">
                  <c:v>2566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145804288"/>
        <c:axId val="145810176"/>
        <c:axId val="0"/>
      </c:bar3DChart>
      <c:catAx>
        <c:axId val="145804288"/>
        <c:scaling>
          <c:orientation val="minMax"/>
        </c:scaling>
        <c:axPos val="b"/>
        <c:numFmt formatCode="General" sourceLinked="1"/>
        <c:tickLblPos val="nextTo"/>
        <c:crossAx val="145810176"/>
        <c:crosses val="autoZero"/>
        <c:auto val="1"/>
        <c:lblAlgn val="ctr"/>
        <c:lblOffset val="100"/>
      </c:catAx>
      <c:valAx>
        <c:axId val="145810176"/>
        <c:scaling>
          <c:orientation val="minMax"/>
        </c:scaling>
        <c:axPos val="l"/>
        <c:majorGridlines/>
        <c:numFmt formatCode="General" sourceLinked="1"/>
        <c:tickLblPos val="nextTo"/>
        <c:crossAx val="145804288"/>
        <c:crosses val="autoZero"/>
        <c:crossBetween val="between"/>
        <c:majorUnit val="100"/>
      </c:valAx>
      <c:spPr>
        <a:noFill/>
        <a:ln w="25389">
          <a:noFill/>
        </a:ln>
      </c:spPr>
    </c:plotArea>
    <c:plotVisOnly val="1"/>
    <c:dispBlanksAs val="gap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393933326013264"/>
          <c:y val="0.11400260396775859"/>
          <c:w val="0.77630126029924262"/>
          <c:h val="0.731996137571550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104.7</c:v>
                </c:pt>
                <c:pt idx="1">
                  <c:v>99</c:v>
                </c:pt>
                <c:pt idx="2">
                  <c:v>110.5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167982976"/>
        <c:axId val="167984512"/>
        <c:axId val="0"/>
      </c:bar3DChart>
      <c:catAx>
        <c:axId val="167982976"/>
        <c:scaling>
          <c:orientation val="minMax"/>
        </c:scaling>
        <c:axPos val="b"/>
        <c:numFmt formatCode="General" sourceLinked="1"/>
        <c:tickLblPos val="nextTo"/>
        <c:crossAx val="167984512"/>
        <c:crosses val="autoZero"/>
        <c:auto val="1"/>
        <c:lblAlgn val="ctr"/>
        <c:lblOffset val="100"/>
      </c:catAx>
      <c:valAx>
        <c:axId val="167984512"/>
        <c:scaling>
          <c:orientation val="minMax"/>
        </c:scaling>
        <c:axPos val="l"/>
        <c:majorGridlines/>
        <c:numFmt formatCode="General" sourceLinked="1"/>
        <c:tickLblPos val="nextTo"/>
        <c:crossAx val="167982976"/>
        <c:crosses val="autoZero"/>
        <c:crossBetween val="between"/>
        <c:majorUnit val="25"/>
      </c:valAx>
      <c:spPr>
        <a:noFill/>
        <a:ln w="25395">
          <a:noFill/>
        </a:ln>
      </c:spPr>
    </c:plotArea>
    <c:plotVisOnly val="1"/>
    <c:dispBlanksAs val="gap"/>
  </c:chart>
  <c:spPr>
    <a:gradFill rotWithShape="1">
      <a:gsLst>
        <a:gs pos="0">
          <a:schemeClr val="accent4">
            <a:tint val="62000"/>
            <a:satMod val="180000"/>
          </a:schemeClr>
        </a:gs>
        <a:gs pos="65000">
          <a:schemeClr val="accent4">
            <a:tint val="32000"/>
            <a:satMod val="250000"/>
          </a:schemeClr>
        </a:gs>
        <a:gs pos="100000">
          <a:schemeClr val="accent4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4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view3D>
      <c:depthPercent val="100"/>
      <c:rAngAx val="1"/>
    </c:view3D>
    <c:side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8233618233618623"/>
          <c:y val="8.6065573770495091E-2"/>
          <c:w val="0.72894647471751162"/>
          <c:h val="0.7512110711687215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5000"/>
                    <a:satMod val="180000"/>
                  </a:schemeClr>
                </a:gs>
                <a:gs pos="50000">
                  <a:schemeClr val="accent6">
                    <a:shade val="45000"/>
                    <a:satMod val="170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</a:schemeClr>
                </a:gs>
                <a:gs pos="100000">
                  <a:schemeClr val="accent6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3074</c:v>
                </c:pt>
                <c:pt idx="1">
                  <c:v>3950</c:v>
                </c:pt>
                <c:pt idx="2">
                  <c:v>4382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168356864"/>
        <c:axId val="168362752"/>
        <c:axId val="0"/>
      </c:bar3DChart>
      <c:catAx>
        <c:axId val="168356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362752"/>
        <c:crosses val="autoZero"/>
        <c:auto val="1"/>
        <c:lblAlgn val="ctr"/>
        <c:lblOffset val="100"/>
      </c:catAx>
      <c:valAx>
        <c:axId val="168362752"/>
        <c:scaling>
          <c:orientation val="minMax"/>
        </c:scaling>
        <c:axPos val="l"/>
        <c:majorGridlines/>
        <c:numFmt formatCode="General" sourceLinked="1"/>
        <c:tickLblPos val="nextTo"/>
        <c:crossAx val="168356864"/>
        <c:crosses val="autoZero"/>
        <c:crossBetween val="between"/>
        <c:majorUnit val="500"/>
      </c:valAx>
      <c:spPr>
        <a:noFill/>
        <a:ln w="25389">
          <a:noFill/>
        </a:ln>
      </c:spPr>
    </c:plotArea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view3D>
      <c:depthPercent val="100"/>
      <c:rAngAx val="1"/>
    </c:view3D>
    <c:side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4393933326013275"/>
          <c:y val="0.11400260396775859"/>
          <c:w val="0.77630126029924262"/>
          <c:h val="0.731996137571550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33.200000000000003</c:v>
                </c:pt>
                <c:pt idx="1">
                  <c:v>38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168372096"/>
        <c:axId val="168373632"/>
        <c:axId val="0"/>
      </c:bar3DChart>
      <c:catAx>
        <c:axId val="168372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8373632"/>
        <c:crosses val="autoZero"/>
        <c:auto val="1"/>
        <c:lblAlgn val="ctr"/>
        <c:lblOffset val="100"/>
      </c:catAx>
      <c:valAx>
        <c:axId val="168373632"/>
        <c:scaling>
          <c:orientation val="minMax"/>
          <c:max val="50"/>
        </c:scaling>
        <c:axPos val="l"/>
        <c:majorGridlines/>
        <c:numFmt formatCode="General" sourceLinked="1"/>
        <c:tickLblPos val="nextTo"/>
        <c:crossAx val="168372096"/>
        <c:crosses val="autoZero"/>
        <c:crossBetween val="between"/>
        <c:majorUnit val="10"/>
      </c:valAx>
      <c:spPr>
        <a:noFill/>
        <a:ln w="25395">
          <a:noFill/>
        </a:ln>
      </c:spPr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8.795319038625405E-4"/>
                  <c:y val="-0.33953553091050886"/>
                </c:manualLayout>
              </c:layout>
              <c:showVal val="1"/>
            </c:dLbl>
            <c:dLbl>
              <c:idx val="1"/>
              <c:layout>
                <c:manualLayout>
                  <c:x val="-6.1901792056774825E-3"/>
                  <c:y val="-0.28516330429516545"/>
                </c:manualLayout>
              </c:layout>
              <c:showVal val="1"/>
            </c:dLbl>
            <c:dLbl>
              <c:idx val="2"/>
              <c:layout>
                <c:manualLayout>
                  <c:x val="4.0588924462938514E-3"/>
                  <c:y val="-0.34984211993874492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045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37569.599999999999</c:v>
                </c:pt>
                <c:pt idx="1">
                  <c:v>43921.8</c:v>
                </c:pt>
                <c:pt idx="2">
                  <c:v>59070.5</c:v>
                </c:pt>
              </c:numCache>
            </c:numRef>
          </c:val>
        </c:ser>
        <c:overlap val="100"/>
        <c:axId val="1314816"/>
        <c:axId val="1316352"/>
      </c:barChart>
      <c:catAx>
        <c:axId val="1314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6352"/>
        <c:crosses val="autoZero"/>
        <c:auto val="1"/>
        <c:lblAlgn val="ctr"/>
        <c:lblOffset val="100"/>
      </c:catAx>
      <c:valAx>
        <c:axId val="1316352"/>
        <c:scaling>
          <c:orientation val="minMax"/>
          <c:max val="60000"/>
        </c:scaling>
        <c:axPos val="l"/>
        <c:majorGridlines/>
        <c:numFmt formatCode="#,##0.0" sourceLinked="1"/>
        <c:tickLblPos val="none"/>
        <c:crossAx val="1314816"/>
        <c:crosses val="autoZero"/>
        <c:crossBetween val="between"/>
        <c:majorUnit val="10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7585FD"/>
              </a:solidFill>
            </c:spPr>
          </c:dPt>
          <c:dLbls>
            <c:dLbl>
              <c:idx val="2"/>
              <c:layout>
                <c:manualLayout>
                  <c:x val="-7.5773604441591105E-2"/>
                  <c:y val="-0.14222122679806271"/>
                </c:manualLayout>
              </c:layout>
              <c:showPercent val="1"/>
            </c:dLbl>
            <c:dLbl>
              <c:idx val="3"/>
              <c:layout>
                <c:manualLayout>
                  <c:x val="9.6640708110058027E-3"/>
                  <c:y val="0"/>
                </c:manualLayout>
              </c:layout>
              <c:showPercent val="1"/>
            </c:dLbl>
            <c:dLbl>
              <c:idx val="4"/>
              <c:layout>
                <c:manualLayout>
                  <c:x val="-1.4496106216508681E-2"/>
                  <c:y val="-5.3124999999999999E-2"/>
                </c:manualLayout>
              </c:layout>
              <c:showPercent val="1"/>
            </c:dLbl>
            <c:dLbl>
              <c:idx val="5"/>
              <c:layout>
                <c:manualLayout>
                  <c:x val="3.140823013576878E-2"/>
                  <c:y val="-0.13125024606299399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43038.1</c:v>
                </c:pt>
                <c:pt idx="1">
                  <c:v>16032.4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95">
                <a:latin typeface="+mj-lt"/>
              </a:defRPr>
            </a:pPr>
            <a:r>
              <a:rPr lang="ru-RU" sz="1395" dirty="0" smtClean="0">
                <a:latin typeface="+mj-lt"/>
              </a:rPr>
              <a:t>Расходы  дорожного хозяйства</a:t>
            </a:r>
            <a:endParaRPr lang="ru-RU" sz="1400" dirty="0">
              <a:latin typeface="+mj-lt"/>
            </a:endParaRPr>
          </a:p>
        </c:rich>
      </c:tx>
      <c:layout>
        <c:manualLayout>
          <c:xMode val="edge"/>
          <c:yMode val="edge"/>
          <c:x val="8.9877891695296766E-2"/>
          <c:y val="3.9891205802357256E-2"/>
        </c:manualLayout>
      </c:layout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2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5" b="1">
                    <a:latin typeface="+mj-lt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 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20.2</c:v>
                </c:pt>
                <c:pt idx="1">
                  <c:v>34.9</c:v>
                </c:pt>
                <c:pt idx="2">
                  <c:v>35.700000000000003</c:v>
                </c:pt>
              </c:numCache>
            </c:numRef>
          </c:val>
        </c:ser>
        <c:shape val="cylinder"/>
        <c:axId val="144745216"/>
        <c:axId val="144746752"/>
        <c:axId val="0"/>
      </c:bar3DChart>
      <c:catAx>
        <c:axId val="144745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95" b="1">
                <a:latin typeface="+mj-lt"/>
              </a:defRPr>
            </a:pPr>
            <a:endParaRPr lang="ru-RU"/>
          </a:p>
        </c:txPr>
        <c:crossAx val="144746752"/>
        <c:crosses val="autoZero"/>
        <c:auto val="1"/>
        <c:lblAlgn val="ctr"/>
        <c:lblOffset val="100"/>
      </c:catAx>
      <c:valAx>
        <c:axId val="144746752"/>
        <c:scaling>
          <c:orientation val="minMax"/>
          <c:max val="4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195">
                <a:latin typeface="+mj-lt"/>
              </a:defRPr>
            </a:pPr>
            <a:endParaRPr lang="ru-RU"/>
          </a:p>
        </c:txPr>
        <c:crossAx val="144745216"/>
        <c:crosses val="autoZero"/>
        <c:crossBetween val="between"/>
        <c:majorUnit val="10"/>
      </c:valAx>
      <c:spPr>
        <a:noFill/>
        <a:ln w="25388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7775927310120987"/>
          <c:y val="4.6629910425594286E-2"/>
          <c:w val="0.71608988606762369"/>
          <c:h val="0.915656084216555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spPr>
              <a:solidFill>
                <a:srgbClr val="C81269"/>
              </a:solidFill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flat" dir="t">
                  <a:rot lat="0" lon="0" rev="20040000"/>
                </a:lightRig>
              </a:scene3d>
              <a:sp3d contourW="12700" prstMaterial="dkEdge">
                <a:bevelT w="25400" h="38100" prst="convex"/>
                <a:contourClr>
                  <a:schemeClr val="accent5">
                    <a:satMod val="115000"/>
                  </a:schemeClr>
                </a:contourClr>
              </a:sp3d>
            </c:spPr>
          </c:dPt>
          <c:dPt>
            <c:idx val="2"/>
            <c:explosion val="6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1584</c:v>
                </c:pt>
                <c:pt idx="1">
                  <c:v>58462.9</c:v>
                </c:pt>
                <c:pt idx="2">
                  <c:v>88516.1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1.06621433331314</c:v>
                </c:pt>
                <c:pt idx="1">
                  <c:v>39.35226133021002</c:v>
                </c:pt>
                <c:pt idx="2">
                  <c:v>59.581524336476789</c:v>
                </c:pt>
              </c:numCache>
            </c:numRef>
          </c:val>
        </c:ser>
        <c:firstSliceAng val="33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71958101530749"/>
          <c:y val="4.9688396846337926E-2"/>
          <c:w val="0.78910594901219999"/>
          <c:h val="0.832788878158843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Lbls>
            <c:dLbl>
              <c:idx val="0"/>
              <c:layout>
                <c:manualLayout>
                  <c:x val="-2.1516715349129491E-2"/>
                  <c:y val="0.25761499482068417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4.3856433173043502E-3"/>
                  <c:y val="0.23236567555691345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1.700750500933889E-2"/>
                  <c:y val="-1.7107860920795651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Лист1!$A$2:$A$3</c:f>
              <c:strCache>
                <c:ptCount val="2"/>
                <c:pt idx="0">
                  <c:v>на 01.01.2017</c:v>
                </c:pt>
                <c:pt idx="1">
                  <c:v>на 01.01.2018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39869.5</c:v>
                </c:pt>
                <c:pt idx="1">
                  <c:v>22469.5</c:v>
                </c:pt>
              </c:numCache>
            </c:numRef>
          </c:val>
        </c:ser>
        <c:shape val="box"/>
        <c:axId val="117464064"/>
        <c:axId val="117465856"/>
        <c:axId val="0"/>
      </c:bar3DChart>
      <c:catAx>
        <c:axId val="117464064"/>
        <c:scaling>
          <c:orientation val="minMax"/>
        </c:scaling>
        <c:delete val="1"/>
        <c:axPos val="b"/>
        <c:tickLblPos val="nextTo"/>
        <c:crossAx val="117465856"/>
        <c:crosses val="autoZero"/>
        <c:auto val="1"/>
        <c:lblAlgn val="ctr"/>
        <c:lblOffset val="100"/>
      </c:catAx>
      <c:valAx>
        <c:axId val="117465856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17464064"/>
        <c:crosses val="autoZero"/>
        <c:crossBetween val="between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8202343053428816E-2"/>
          <c:y val="0"/>
          <c:w val="0.9140265097910285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9"/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5722791032261738"/>
                  <c:y val="-1.4812378099424209E-2"/>
                </c:manualLayout>
              </c:layout>
              <c:showVal val="1"/>
            </c:dLbl>
            <c:dLbl>
              <c:idx val="1"/>
              <c:layout>
                <c:manualLayout>
                  <c:x val="0.16346401597023141"/>
                  <c:y val="-0.27611075338055491"/>
                </c:manualLayout>
              </c:layout>
              <c:showVal val="1"/>
            </c:dLbl>
            <c:dLbl>
              <c:idx val="2"/>
              <c:layout>
                <c:manualLayout>
                  <c:x val="0.13501692352880609"/>
                  <c:y val="8.1781538170294862E-2"/>
                </c:manualLayout>
              </c:layout>
              <c:showVal val="1"/>
            </c:dLbl>
            <c:dLbl>
              <c:idx val="3"/>
              <c:layout>
                <c:manualLayout>
                  <c:x val="7.5197844376345621E-2"/>
                  <c:y val="8.8888266748789246E-2"/>
                </c:manualLayout>
              </c:layout>
              <c:showVal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водосн-е, водоотведение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688</c:v>
                </c:pt>
                <c:pt idx="1">
                  <c:v>626.79999999999995</c:v>
                </c:pt>
                <c:pt idx="2">
                  <c:v>260.60000000000002</c:v>
                </c:pt>
                <c:pt idx="3">
                  <c:v>144.30000000000001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79538864972387768"/>
          <c:w val="1"/>
          <c:h val="0.2046113168875665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depthPercent val="80"/>
      <c:perspective val="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4.5790925294830906E-2"/>
                  <c:y val="1.3888864586413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Добыча</c:v>
                </c:pt>
                <c:pt idx="1">
                  <c:v>обработка</c:v>
                </c:pt>
                <c:pt idx="2">
                  <c:v>электро-ия, водоснабжение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617</c:v>
                </c:pt>
                <c:pt idx="1">
                  <c:v>492.2</c:v>
                </c:pt>
                <c:pt idx="2">
                  <c:v>341.4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Добыча</c:v>
                </c:pt>
                <c:pt idx="1">
                  <c:v>обработка</c:v>
                </c:pt>
                <c:pt idx="2">
                  <c:v>электро-ия, водоснабжение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688</c:v>
                </c:pt>
                <c:pt idx="1">
                  <c:v>626.79999999999995</c:v>
                </c:pt>
                <c:pt idx="2">
                  <c:v>404.9</c:v>
                </c:pt>
              </c:numCache>
            </c:numRef>
          </c:val>
        </c:ser>
        <c:shape val="cylinder"/>
        <c:axId val="97848704"/>
        <c:axId val="97850496"/>
        <c:axId val="134590464"/>
      </c:bar3DChart>
      <c:catAx>
        <c:axId val="97848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7850496"/>
        <c:crosses val="autoZero"/>
        <c:auto val="1"/>
        <c:lblAlgn val="ctr"/>
        <c:lblOffset val="100"/>
      </c:catAx>
      <c:valAx>
        <c:axId val="97850496"/>
        <c:scaling>
          <c:orientation val="minMax"/>
          <c:max val="600"/>
        </c:scaling>
        <c:delete val="1"/>
        <c:axPos val="l"/>
        <c:majorGridlines/>
        <c:numFmt formatCode="General" sourceLinked="1"/>
        <c:tickLblPos val="none"/>
        <c:crossAx val="97848704"/>
        <c:crosses val="autoZero"/>
        <c:crossBetween val="between"/>
      </c:valAx>
      <c:serAx>
        <c:axId val="134590464"/>
        <c:scaling>
          <c:orientation val="minMax"/>
        </c:scaling>
        <c:delete val="1"/>
        <c:axPos val="b"/>
        <c:tickLblPos val="none"/>
        <c:crossAx val="97850496"/>
        <c:crosses val="autoZero"/>
      </c:serAx>
    </c:plotArea>
    <c:legend>
      <c:legendPos val="r"/>
      <c:layout>
        <c:manualLayout>
          <c:xMode val="edge"/>
          <c:yMode val="edge"/>
          <c:x val="0.73794506347384636"/>
          <c:y val="0.71626012027975439"/>
          <c:w val="0.15054991528996994"/>
          <c:h val="0.1426729786999493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3846709060816106E-2"/>
          <c:y val="0"/>
          <c:w val="0.9140265097910277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78B833">
                <a:lumMod val="75000"/>
              </a:srgbClr>
            </a:solidFill>
          </c:spPr>
          <c:dPt>
            <c:idx val="0"/>
            <c:explosion val="1"/>
            <c:spPr>
              <a:solidFill>
                <a:schemeClr val="accent1"/>
              </a:solidFill>
            </c:spPr>
          </c:dPt>
          <c:dPt>
            <c:idx val="1"/>
            <c:explosion val="9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explosion val="14"/>
            <c:spPr>
              <a:solidFill>
                <a:srgbClr val="00B0F0"/>
              </a:solidFill>
            </c:spPr>
          </c:dPt>
          <c:dPt>
            <c:idx val="3"/>
            <c:explosion val="32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21771683149658946"/>
                  <c:y val="1.3935628548231807E-2"/>
                </c:manualLayout>
              </c:layout>
              <c:showVal val="1"/>
            </c:dLbl>
            <c:dLbl>
              <c:idx val="1"/>
              <c:layout>
                <c:manualLayout>
                  <c:x val="0.16346401597023141"/>
                  <c:y val="-0.27611075338055535"/>
                </c:manualLayout>
              </c:layout>
              <c:showVal val="1"/>
            </c:dLbl>
            <c:dLbl>
              <c:idx val="2"/>
              <c:layout>
                <c:manualLayout>
                  <c:x val="0.13501692352880609"/>
                  <c:y val="8.1781538170294862E-2"/>
                </c:manualLayout>
              </c:layout>
              <c:showVal val="1"/>
            </c:dLbl>
            <c:dLbl>
              <c:idx val="3"/>
              <c:layout>
                <c:manualLayout>
                  <c:x val="7.5197844376345621E-2"/>
                  <c:y val="8.8888266748789246E-2"/>
                </c:manualLayout>
              </c:layout>
              <c:showVal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 b="1" baseline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688</c:v>
                </c:pt>
                <c:pt idx="1">
                  <c:v>626.79999999999995</c:v>
                </c:pt>
                <c:pt idx="2">
                  <c:v>260.60000000000002</c:v>
                </c:pt>
                <c:pt idx="3">
                  <c:v>144.30000000000001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79538864972387768"/>
          <c:w val="1"/>
          <c:h val="0.20461131688756679"/>
        </c:manualLayout>
      </c:layout>
      <c:txPr>
        <a:bodyPr/>
        <a:lstStyle/>
        <a:p>
          <a:pPr>
            <a:defRPr sz="1200" baseline="0">
              <a:solidFill>
                <a:srgbClr val="66330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depthPercent val="80"/>
      <c:perspective val="0"/>
    </c:view3D>
    <c:floor>
      <c:spPr>
        <a:noFill/>
      </c:spPr>
    </c:floor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3.750987717968929E-3"/>
                  <c:y val="-4.1136570411095483E-4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Добыча</c:v>
                </c:pt>
                <c:pt idx="1">
                  <c:v>обработка</c:v>
                </c:pt>
                <c:pt idx="2">
                  <c:v>эл/энергия, водоснабжение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617</c:v>
                </c:pt>
                <c:pt idx="1">
                  <c:v>492.2</c:v>
                </c:pt>
                <c:pt idx="2">
                  <c:v>341.4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 b="1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Добыча</c:v>
                </c:pt>
                <c:pt idx="1">
                  <c:v>обработка</c:v>
                </c:pt>
                <c:pt idx="2">
                  <c:v>эл/энергия, водоснабжение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688</c:v>
                </c:pt>
                <c:pt idx="1">
                  <c:v>626.79999999999995</c:v>
                </c:pt>
                <c:pt idx="2">
                  <c:v>404.9</c:v>
                </c:pt>
              </c:numCache>
            </c:numRef>
          </c:val>
        </c:ser>
        <c:shape val="cylinder"/>
        <c:axId val="149684608"/>
        <c:axId val="149686144"/>
        <c:axId val="52486592"/>
      </c:bar3DChart>
      <c:catAx>
        <c:axId val="149684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baseline="0">
                <a:solidFill>
                  <a:srgbClr val="663300"/>
                </a:solidFill>
              </a:defRPr>
            </a:pPr>
            <a:endParaRPr lang="ru-RU"/>
          </a:p>
        </c:txPr>
        <c:crossAx val="149686144"/>
        <c:crosses val="autoZero"/>
        <c:auto val="1"/>
        <c:lblAlgn val="ctr"/>
        <c:lblOffset val="100"/>
      </c:catAx>
      <c:valAx>
        <c:axId val="149686144"/>
        <c:scaling>
          <c:orientation val="minMax"/>
          <c:max val="60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tickLblPos val="none"/>
        <c:crossAx val="149684608"/>
        <c:crosses val="autoZero"/>
        <c:crossBetween val="between"/>
      </c:valAx>
      <c:serAx>
        <c:axId val="52486592"/>
        <c:scaling>
          <c:orientation val="minMax"/>
        </c:scaling>
        <c:delete val="1"/>
        <c:axPos val="b"/>
        <c:tickLblPos val="none"/>
        <c:crossAx val="149686144"/>
        <c:crosses val="autoZero"/>
      </c:serAx>
    </c:plotArea>
    <c:legend>
      <c:legendPos val="r"/>
      <c:layout>
        <c:manualLayout>
          <c:xMode val="edge"/>
          <c:yMode val="edge"/>
          <c:x val="0.82502749468436165"/>
          <c:y val="0.34698692314576879"/>
          <c:w val="0.15054991528996994"/>
          <c:h val="0.14267297869994919"/>
        </c:manualLayout>
      </c:layout>
      <c:txPr>
        <a:bodyPr/>
        <a:lstStyle/>
        <a:p>
          <a:pPr>
            <a:defRPr sz="1400" baseline="0">
              <a:solidFill>
                <a:srgbClr val="FF00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5B5B"/>
            </a:solidFill>
            <a:ln>
              <a:noFill/>
            </a:ln>
          </c:spPr>
          <c:dLbls>
            <c:dLbl>
              <c:idx val="0"/>
              <c:layout>
                <c:manualLayout>
                  <c:x val="-4.6826045099816914E-3"/>
                  <c:y val="1.63114597905335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892,6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1.2242552437225943E-2"/>
                  <c:y val="-5.4370907197852023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530319054653248E-2"/>
                  <c:y val="5.4370907197852023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3772871491879245E-2"/>
                  <c:y val="2.174836287914088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1005.7</c:v>
                </c:pt>
                <c:pt idx="1">
                  <c:v>960.3</c:v>
                </c:pt>
                <c:pt idx="2">
                  <c:v>1011.9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1009.3</c:v>
                </c:pt>
                <c:pt idx="1">
                  <c:v>980.4</c:v>
                </c:pt>
                <c:pt idx="2">
                  <c:v>991.3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dLbls>
            <c:dLbl>
              <c:idx val="0"/>
              <c:layout>
                <c:manualLayout>
                  <c:x val="9.1819143279194201E-3"/>
                  <c:y val="-2.718545359892600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6.1212762186129508E-3"/>
                  <c:y val="-4.3496725758281909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7.6515358279742865E-3"/>
                  <c:y val="1.4701145311382712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6.1213262678370475E-3"/>
                  <c:y val="2.34618826055834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4.5908366663964355E-3"/>
                  <c:y val="-4.893381647806670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-3.6</c:v>
                </c:pt>
                <c:pt idx="1">
                  <c:v>-20</c:v>
                </c:pt>
                <c:pt idx="2">
                  <c:v>20</c:v>
                </c:pt>
              </c:numCache>
            </c:numRef>
          </c:val>
        </c:ser>
        <c:axId val="151556096"/>
        <c:axId val="151557632"/>
      </c:barChart>
      <c:catAx>
        <c:axId val="151556096"/>
        <c:scaling>
          <c:orientation val="minMax"/>
        </c:scaling>
        <c:delete val="1"/>
        <c:axPos val="b"/>
        <c:numFmt formatCode="General" sourceLinked="1"/>
        <c:tickLblPos val="nextTo"/>
        <c:crossAx val="151557632"/>
        <c:crosses val="autoZero"/>
        <c:auto val="1"/>
        <c:lblAlgn val="ctr"/>
        <c:lblOffset val="100"/>
      </c:catAx>
      <c:valAx>
        <c:axId val="151557632"/>
        <c:scaling>
          <c:orientation val="minMax"/>
          <c:max val="1050"/>
          <c:min val="-25"/>
        </c:scaling>
        <c:axPos val="l"/>
        <c:numFmt formatCode="0.0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51556096"/>
        <c:crosses val="autoZero"/>
        <c:crossBetween val="between"/>
        <c:majorUnit val="200"/>
        <c:minorUnit val="20"/>
      </c:valAx>
    </c:plotArea>
    <c:legend>
      <c:legendPos val="r"/>
      <c:layout>
        <c:manualLayout>
          <c:xMode val="edge"/>
          <c:yMode val="edge"/>
          <c:x val="0.75904224256312391"/>
          <c:y val="0.19442710981505276"/>
          <c:w val="0.23165543511752368"/>
          <c:h val="0.6768824579671616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2017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1"/>
          <c:y val="3.2755902262419326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76"/>
          <c:y val="0.18217054263565777"/>
          <c:w val="0.75718849840255664"/>
          <c:h val="0.3953488372093060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5962572232206901"/>
                  <c:y val="6.0217093660651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0.17195496417604927"/>
                  <c:y val="-5.3300522658478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0.24059607185744594"/>
                  <c:y val="-5.67195076598997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-257 639,9 тыс. руб.</c:v>
                </c:pt>
                <c:pt idx="1">
                  <c:v>Неналоговые доходы - 132 444 тыс. руб.</c:v>
                </c:pt>
                <c:pt idx="2">
                  <c:v>Безвозмездные поступления -  621 850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257639.9</c:v>
                </c:pt>
                <c:pt idx="1">
                  <c:v>132444</c:v>
                </c:pt>
                <c:pt idx="2">
                  <c:v>621850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6841770162557763"/>
          <c:h val="0.22480620155038791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1"/>
          <c:y val="1.5118108736501087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71"/>
          <c:y val="0.18217054263565768"/>
          <c:w val="0.75718849840255664"/>
          <c:h val="0.39534883720930636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4734322488092369"/>
                  <c:y val="6.7776346429279294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4.9129989764585456E-2"/>
                  <c:y val="-8.7308069955179368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8153772999460203"/>
                  <c:y val="-0.12394150918802066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- 215 551,4 тыс. руб.</c:v>
                </c:pt>
                <c:pt idx="1">
                  <c:v>Неналоговые доходы - 36 420,9 тыс. руб.</c:v>
                </c:pt>
                <c:pt idx="2">
                  <c:v>Безвозмездные поступления -  753 764,3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215551.4</c:v>
                </c:pt>
                <c:pt idx="1">
                  <c:v>36420.9</c:v>
                </c:pt>
                <c:pt idx="2">
                  <c:v>753764.3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945 711,1 тыс.рублей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45 539,2 тыс.рублей</a:t>
          </a:r>
          <a:endParaRPr lang="ru-RU" sz="1400" b="1" dirty="0">
            <a:solidFill>
              <a:srgbClr val="FFFF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2017 году осуществлялось в рамках 20 муниципальных программ</a:t>
          </a:r>
          <a:endParaRPr lang="ru-RU" sz="1600" b="1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18072" custLinFactNeighborY="-6036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106259" custScaleY="38139" custLinFactNeighborX="16254" custLinFactNeighborY="2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84369" custScaleY="153903" custLinFactNeighborX="-61766" custLinFactNeighborY="-216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CAA634-6996-4A30-847D-42DA96F277C7}" type="presOf" srcId="{E6AE6CB4-C484-43CF-A7ED-C76104F0022B}" destId="{86BEF549-315E-4A3F-B55E-B57D26A55129}" srcOrd="0" destOrd="0" presId="urn:microsoft.com/office/officeart/2009/3/layout/IncreasingArrowsProcess"/>
    <dgm:cxn modelId="{1950FD6A-E5E4-46A7-98CF-2E027278F70D}" type="presOf" srcId="{42F3AADE-91BC-4F53-96CB-8E1EE585A2DA}" destId="{5914EB7D-8A5B-4060-AAF1-418D36193991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2AC4FCAF-C3D0-4850-99BF-E3ACAD789A2A}" type="presOf" srcId="{505BE5B3-CF3A-4814-BE17-528E8859F083}" destId="{86A4337D-FF19-472E-916A-D9FD8841784D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D03AEF87-0163-4025-BB1D-DD2C76444F76}" type="presOf" srcId="{56727721-662E-44E6-9968-5331C400028A}" destId="{B2F430F6-A5FF-4650-892D-A1CC762059F0}" srcOrd="0" destOrd="0" presId="urn:microsoft.com/office/officeart/2009/3/layout/IncreasingArrowsProcess"/>
    <dgm:cxn modelId="{068EAE29-1739-4346-AE49-B6BC8228E856}" type="presParOf" srcId="{86BEF549-315E-4A3F-B55E-B57D26A55129}" destId="{86A4337D-FF19-472E-916A-D9FD8841784D}" srcOrd="0" destOrd="0" presId="urn:microsoft.com/office/officeart/2009/3/layout/IncreasingArrowsProcess"/>
    <dgm:cxn modelId="{DE011C43-10E7-41CA-BBAF-85D2DB449EDE}" type="presParOf" srcId="{86BEF549-315E-4A3F-B55E-B57D26A55129}" destId="{B2F430F6-A5FF-4650-892D-A1CC762059F0}" srcOrd="1" destOrd="0" presId="urn:microsoft.com/office/officeart/2009/3/layout/IncreasingArrowsProcess"/>
    <dgm:cxn modelId="{88493D98-7CB2-408A-8427-C84FA38F42E3}" type="presParOf" srcId="{86BEF549-315E-4A3F-B55E-B57D26A55129}" destId="{5914EB7D-8A5B-4060-AAF1-418D36193991}" srcOrd="2" destOrd="0" presId="urn:microsoft.com/office/officeart/2009/3/layout/IncreasingArrowsProcess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0996FEEC-E54B-4274-B3D7-8F182301837A}" type="presOf" srcId="{B692653A-1789-410F-8338-88D70A7E5AD4}" destId="{60BB787E-7737-4CB3-8621-B4A051834214}" srcOrd="0" destOrd="0" presId="urn:microsoft.com/office/officeart/2005/8/layout/target3"/>
    <dgm:cxn modelId="{0E6C9E09-8D4B-4DD2-AB11-86365062488F}" type="presOf" srcId="{6E5B700E-7C92-46D6-86F1-4819FCE1306F}" destId="{265E3A80-798A-4554-A963-5B38F7305C52}" srcOrd="0" destOrd="0" presId="urn:microsoft.com/office/officeart/2005/8/layout/target3"/>
    <dgm:cxn modelId="{47B328BA-5167-44D7-AA3C-CED65AC0B02C}" type="presOf" srcId="{6E5B700E-7C92-46D6-86F1-4819FCE1306F}" destId="{A7D721F9-979E-4FE0-BF12-1F9210289F00}" srcOrd="1" destOrd="0" presId="urn:microsoft.com/office/officeart/2005/8/layout/target3"/>
    <dgm:cxn modelId="{D2282462-9354-4CB6-BF3E-79C518468DF1}" type="presParOf" srcId="{60BB787E-7737-4CB3-8621-B4A051834214}" destId="{1B184D5C-EE7A-4583-A403-BA13A8F99ED8}" srcOrd="0" destOrd="0" presId="urn:microsoft.com/office/officeart/2005/8/layout/target3"/>
    <dgm:cxn modelId="{32A9959F-F669-46DC-B11F-C735365C4E3D}" type="presParOf" srcId="{60BB787E-7737-4CB3-8621-B4A051834214}" destId="{EBABAC46-8E65-4F94-942D-DCA0A3353F0E}" srcOrd="1" destOrd="0" presId="urn:microsoft.com/office/officeart/2005/8/layout/target3"/>
    <dgm:cxn modelId="{9FB44324-277B-490F-9DF0-9108255D7294}" type="presParOf" srcId="{60BB787E-7737-4CB3-8621-B4A051834214}" destId="{265E3A80-798A-4554-A963-5B38F7305C52}" srcOrd="2" destOrd="0" presId="urn:microsoft.com/office/officeart/2005/8/layout/target3"/>
    <dgm:cxn modelId="{87CF4267-A8E8-402B-A46F-3B1338D3BA8A}" type="presParOf" srcId="{60BB787E-7737-4CB3-8621-B4A051834214}" destId="{A7D721F9-979E-4FE0-BF12-1F9210289F00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0.8654</cdr:x>
      <cdr:y>0</cdr:y>
    </cdr:from>
    <cdr:to>
      <cdr:x>0.98214</cdr:x>
      <cdr:y>0.07693</cdr:y>
    </cdr:to>
    <cdr:sp macro="" textlink="">
      <cdr:nvSpPr>
        <cdr:cNvPr id="5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72362" y="0"/>
          <a:ext cx="95410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ahoma" pitchFamily="34" charset="0"/>
              <a:cs typeface="Tahoma" pitchFamily="34" charset="0"/>
            </a:rPr>
            <a:t>млн. руб.</a:t>
          </a:r>
          <a:endParaRPr lang="ru-RU" sz="14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0.50427</cdr:x>
      <cdr:y>0</cdr:y>
    </cdr:from>
    <cdr:to>
      <cdr:x>0.60684</cdr:x>
      <cdr:y>0.06749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4248472" y="-1340769"/>
          <a:ext cx="864096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2200" b="1" i="1" dirty="0" smtClean="0">
              <a:solidFill>
                <a:schemeClr val="tx1"/>
              </a:solidFill>
            </a:rPr>
            <a:t>390</a:t>
          </a:r>
          <a:endParaRPr lang="ru-RU" sz="22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0.42137</cdr:x>
      <cdr:y>0.01723</cdr:y>
    </cdr:from>
    <cdr:to>
      <cdr:x>0.49195</cdr:x>
      <cdr:y>0.237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 rot="18719304">
          <a:off x="3261124" y="380798"/>
          <a:ext cx="1172386" cy="594656"/>
        </a:xfrm>
        <a:prstGeom xmlns:a="http://schemas.openxmlformats.org/drawingml/2006/main" prst="rightArrow">
          <a:avLst>
            <a:gd name="adj1" fmla="val 50000"/>
            <a:gd name="adj2" fmla="val 104498"/>
          </a:avLst>
        </a:prstGeom>
        <a:gradFill xmlns:a="http://schemas.openxmlformats.org/drawingml/2006/main" flip="none" rotWithShape="1">
          <a:gsLst>
            <a:gs pos="0">
              <a:srgbClr val="1AB39F">
                <a:tint val="50000"/>
                <a:satMod val="300000"/>
              </a:srgbClr>
            </a:gs>
            <a:gs pos="35000">
              <a:srgbClr val="1AB39F">
                <a:tint val="37000"/>
                <a:satMod val="300000"/>
              </a:srgbClr>
            </a:gs>
            <a:gs pos="100000">
              <a:srgbClr val="1AB39F">
                <a:tint val="15000"/>
                <a:satMod val="350000"/>
                <a:alpha val="19000"/>
              </a:srgbClr>
            </a:gs>
          </a:gsLst>
          <a:path path="circle">
            <a:fillToRect l="100000" b="100000"/>
          </a:path>
          <a:tileRect t="-100000" r="-100000"/>
        </a:gra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130000" dist="101600" dir="2700000" algn="tl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i="1" dirty="0" smtClean="0">
              <a:solidFill>
                <a:sysClr val="windowText" lastClr="000000"/>
              </a:solidFill>
            </a:rPr>
            <a:t>+ 111</a:t>
          </a:r>
          <a:endParaRPr lang="ru-RU" sz="1800" b="1" i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0.2062</cdr:x>
      <cdr:y>0.23918</cdr:y>
    </cdr:from>
    <cdr:to>
      <cdr:x>0.32591</cdr:x>
      <cdr:y>0.35065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715456">
          <a:off x="1737247" y="1275958"/>
          <a:ext cx="1008490" cy="594656"/>
        </a:xfrm>
        <a:prstGeom xmlns:a="http://schemas.openxmlformats.org/drawingml/2006/main" prst="rightArrow">
          <a:avLst>
            <a:gd name="adj1" fmla="val 50000"/>
            <a:gd name="adj2" fmla="val 104498"/>
          </a:avLst>
        </a:prstGeom>
        <a:gradFill xmlns:a="http://schemas.openxmlformats.org/drawingml/2006/main" flip="none" rotWithShape="1">
          <a:gsLst>
            <a:gs pos="0">
              <a:srgbClr val="1AB39F">
                <a:tint val="50000"/>
                <a:satMod val="300000"/>
              </a:srgbClr>
            </a:gs>
            <a:gs pos="35000">
              <a:srgbClr val="1AB39F">
                <a:tint val="37000"/>
                <a:satMod val="300000"/>
              </a:srgbClr>
            </a:gs>
            <a:gs pos="100000">
              <a:srgbClr val="1AB39F">
                <a:tint val="15000"/>
                <a:satMod val="350000"/>
                <a:alpha val="19000"/>
              </a:srgbClr>
            </a:gs>
          </a:gsLst>
          <a:path path="circle">
            <a:fillToRect l="100000" b="100000"/>
          </a:path>
          <a:tileRect t="-100000" r="-100000"/>
        </a:gra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130000" dist="101600" dir="2700000" algn="tl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b="1" i="1" dirty="0" smtClean="0">
              <a:solidFill>
                <a:sysClr val="windowText" lastClr="000000"/>
              </a:solidFill>
            </a:rPr>
            <a:t>+ 27</a:t>
          </a:r>
          <a:endParaRPr lang="ru-RU" b="1" i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0.51923</cdr:x>
      <cdr:y>0.02326</cdr:y>
    </cdr:from>
    <cdr:to>
      <cdr:x>0.74418</cdr:x>
      <cdr:y>0.10842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8826" y="71438"/>
          <a:ext cx="835647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0.5283</cdr:x>
      <cdr:y>0.06977</cdr:y>
    </cdr:from>
    <cdr:to>
      <cdr:x>0.75325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00264" y="214314"/>
          <a:ext cx="85170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0.54545</cdr:x>
      <cdr:y>0.06977</cdr:y>
    </cdr:from>
    <cdr:to>
      <cdr:x>0.7704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3140" y="214314"/>
          <a:ext cx="88384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0.15624</cdr:x>
      <cdr:y>0.4125</cdr:y>
    </cdr:from>
    <cdr:to>
      <cdr:x>0.53124</cdr:x>
      <cdr:y>0.50406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14348" y="2357478"/>
          <a:ext cx="1714512" cy="5232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991 250,3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0.16667</cdr:x>
      <cdr:y>0.42683</cdr:y>
    </cdr:from>
    <cdr:to>
      <cdr:x>0.53031</cdr:x>
      <cdr:y>0.51615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85818" y="2500330"/>
          <a:ext cx="1714512" cy="5232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980 258,4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0.75769</cdr:x>
      <cdr:y>0</cdr:y>
    </cdr:from>
    <cdr:to>
      <cdr:x>1</cdr:x>
      <cdr:y>0.08875</cdr:y>
    </cdr:to>
    <cdr:sp macro="" textlink="">
      <cdr:nvSpPr>
        <cdr:cNvPr id="2" name="Text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7586" y="0"/>
          <a:ext cx="1000132" cy="307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ru-RU" sz="1400" dirty="0" smtClean="0">
              <a:latin typeface="Lucida Sans Unicode"/>
            </a:rPr>
            <a:t>чел.</a:t>
          </a:r>
          <a:endParaRPr lang="ru-RU" sz="1100" dirty="0">
            <a:latin typeface="Lucida Sans Unicode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0.74598</cdr:x>
      <cdr:y>0.12239</cdr:y>
    </cdr:from>
    <cdr:to>
      <cdr:x>0.9888</cdr:x>
      <cdr:y>0.19709</cdr:y>
    </cdr:to>
    <cdr:sp macro="" textlink="">
      <cdr:nvSpPr>
        <cdr:cNvPr id="4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8892" y="428628"/>
          <a:ext cx="790613" cy="261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млн.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0.35897</cdr:x>
      <cdr:y>2.29478E-7</cdr:y>
    </cdr:from>
    <cdr:to>
      <cdr:x>0.66667</cdr:x>
      <cdr:y>0.06557</cdr:y>
    </cdr:to>
    <cdr:sp macro="" textlink="">
      <cdr:nvSpPr>
        <cdr:cNvPr id="6" name="Соединительная линия уступом 5"/>
        <cdr:cNvSpPr/>
      </cdr:nvSpPr>
      <cdr:spPr>
        <a:xfrm xmlns:a="http://schemas.openxmlformats.org/drawingml/2006/main">
          <a:off x="2000264" y="1"/>
          <a:ext cx="1714511" cy="285751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99EB44-5E70-412B-91CD-437826588F65}" type="datetimeFigureOut">
              <a:rPr lang="ru-RU"/>
              <a:pPr>
                <a:defRPr/>
              </a:pPr>
              <a:t>08.06.2018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6C8A90-4401-4FDE-ADD2-AD042D1BF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1815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Relationship Id="rId5" Type="http://schemas.openxmlformats.org/officeDocument/2006/relationships/chart" Target="../charts/char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gif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gif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5.jpeg"/><Relationship Id="rId4" Type="http://schemas.openxmlformats.org/officeDocument/2006/relationships/chart" Target="../charts/char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image" Target="../media/image9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chart" Target="../charts/char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9.jpeg"/><Relationship Id="rId5" Type="http://schemas.openxmlformats.org/officeDocument/2006/relationships/hyperlink" Target="http://images.yandex.ru/yandsearch?source=wiz&amp;fp=3&amp;img_url=http://img.rl0.ru/pgc/432x288/50505c12-a345-8a0f-a345-8a0087402b13.photo.0.jpg&amp;uinfo=ww-1403-wh-1019-fw-1178-fh-598-pd-0.8999999761581421&amp;p=3&amp;text=%D0%BA%D0%B0%D1%80%D1%82%D0%B8%D0%BD%D0%BA%D0%B8%20%D0%BF%D0%BE%20%D0%B4%D0%BE%D1%80%D0%BE%D0%B6%D0%BD%D0%BE%D0%BC%D1%83%20%D1%84%D0%BE%D0%BD%D0%B4%D1%83&amp;noreask=1&amp;pos=119&amp;rpt=simage&amp;lr=46" TargetMode="External"/><Relationship Id="rId4" Type="http://schemas.openxmlformats.org/officeDocument/2006/relationships/chart" Target="../charts/char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4.jpeg"/><Relationship Id="rId7" Type="http://schemas.openxmlformats.org/officeDocument/2006/relationships/image" Target="../media/image10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Relationship Id="rId9" Type="http://schemas.openxmlformats.org/officeDocument/2006/relationships/image" Target="../media/image11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1.png"/><Relationship Id="rId5" Type="http://schemas.openxmlformats.org/officeDocument/2006/relationships/chart" Target="../charts/chart29.xml"/><Relationship Id="rId4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142852"/>
            <a:ext cx="7772400" cy="14700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БЮДЖЕТ</a:t>
            </a:r>
            <a:r>
              <a:rPr kumimoji="0" lang="ru-RU" sz="30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ГРАЖДАН</a:t>
            </a:r>
            <a:endParaRPr kumimoji="0" lang="ru-RU" sz="4800" b="0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142976" y="1500174"/>
            <a:ext cx="74723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К ОТЧЕТУ ОБ ИСПОЛНЕНИИ БЮДЖЕТА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МУНИЦИПАЛЬНОГО ОБРАЗОВАНИЯ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УСТЬ-АБАКАНСКИЙ РАЙОН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РЕСПУБЛИКИ ХАКАСИЯ ЗА 2017 ГОД</a:t>
            </a:r>
            <a:endParaRPr lang="ru-RU" sz="24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Подготовлен на основании Решения Совета депутатов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Усть-Абаканского района Республики Хакасия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№ 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27 от 23 мая 2018 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года</a:t>
            </a:r>
            <a:endParaRPr lang="ru-RU" sz="24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247456" y="3789040"/>
            <a:ext cx="4896544" cy="857256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темпов развития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производства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A3B1-D726-43CF-9E57-5843068BE58A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39144" y="476672"/>
            <a:ext cx="7704856" cy="461665"/>
          </a:xfrm>
          <a:prstGeom prst="rect">
            <a:avLst/>
          </a:prstGeom>
          <a:noFill/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0" y="1714488"/>
          <a:ext cx="4499992" cy="2650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\\192.168.3.2\почта\ЭКОНОМИСТЫ 2014г\МАРИНА\К отчету для граждан за 2017 год\рис\Суэ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24744"/>
            <a:ext cx="4536504" cy="2736304"/>
          </a:xfrm>
          <a:prstGeom prst="rect">
            <a:avLst/>
          </a:prstGeom>
          <a:noFill/>
        </p:spPr>
      </p:pic>
      <p:graphicFrame>
        <p:nvGraphicFramePr>
          <p:cNvPr id="18" name="Диаграмма 17"/>
          <p:cNvGraphicFramePr/>
          <p:nvPr/>
        </p:nvGraphicFramePr>
        <p:xfrm>
          <a:off x="539552" y="4365104"/>
          <a:ext cx="64087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0" y="1052736"/>
            <a:ext cx="4357148" cy="857256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промышленного производства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428596" y="1928802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15074" y="628652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58016" y="5286388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072362" cy="10525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haroni" pitchFamily="2" charset="-79"/>
              </a:rPr>
              <a:t>Сеть муниципальных учреждений</a:t>
            </a:r>
          </a:p>
        </p:txBody>
      </p:sp>
      <p:sp>
        <p:nvSpPr>
          <p:cNvPr id="70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Управление финансов и экономики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24" y="6492875"/>
            <a:ext cx="7620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1285860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357298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12766" y="5840416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8328" y="5894391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64138" y="1120775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99063" y="1174750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7870" y="1382684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Администрация района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290" y="5929330"/>
            <a:ext cx="21463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 функциональных </a:t>
            </a: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управлений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pic>
        <p:nvPicPr>
          <p:cNvPr id="17" name="Picture 5" descr="E:\New Folder\управле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578" y="5830891"/>
            <a:ext cx="8620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929313" y="1276350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38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 муниципальных учреждений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143116"/>
            <a:ext cx="1919288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7363" y="2120900"/>
            <a:ext cx="1919287" cy="67786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9738" y="2141538"/>
            <a:ext cx="19780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2 566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4876" y="221455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4 686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4876" y="4143380"/>
            <a:ext cx="1928826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6314" y="521495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48475" y="2852738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8950" y="3567113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76" y="4143380"/>
            <a:ext cx="2155825" cy="97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образования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«Усть-Абаканский ЦДО»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332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воспитанника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6578" y="292893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1 541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8313" y="3652838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Детская школа искусств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275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4876" y="521495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Дома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</p:txBody>
      </p:sp>
      <p:sp>
        <p:nvSpPr>
          <p:cNvPr id="38" name="Прямоугольный треугольник 37"/>
          <p:cNvSpPr/>
          <p:nvPr/>
        </p:nvSpPr>
        <p:spPr>
          <a:xfrm rot="12911834">
            <a:off x="1230272" y="3488418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Прямоугольный треугольник 38"/>
          <p:cNvSpPr/>
          <p:nvPr/>
        </p:nvSpPr>
        <p:spPr>
          <a:xfrm rot="6807214">
            <a:off x="2243785" y="5388120"/>
            <a:ext cx="870213" cy="32330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 rot="17905369">
            <a:off x="3467731" y="2185954"/>
            <a:ext cx="1565596" cy="35085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428860" y="3214686"/>
            <a:ext cx="2143140" cy="207170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0298" y="4143380"/>
            <a:ext cx="212883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Из 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бюджета МО Усть-Абаканский район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финансируется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47 </a:t>
            </a: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учреждений</a:t>
            </a:r>
          </a:p>
        </p:txBody>
      </p:sp>
      <p:pic>
        <p:nvPicPr>
          <p:cNvPr id="48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9863" y="1103313"/>
            <a:ext cx="887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http://www.psihdocs.ru/rukovodstvo-dlya-vrachej-dopusheno/40476_html_c7c806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429000"/>
            <a:ext cx="1071570" cy="648779"/>
          </a:xfrm>
          <a:prstGeom prst="rect">
            <a:avLst/>
          </a:prstGeom>
          <a:noFill/>
        </p:spPr>
      </p:pic>
      <p:sp>
        <p:nvSpPr>
          <p:cNvPr id="50" name="Скругленный прямоугольник 49"/>
          <p:cNvSpPr/>
          <p:nvPr/>
        </p:nvSpPr>
        <p:spPr>
          <a:xfrm>
            <a:off x="4714876" y="2857496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6314" y="292893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Школа-интернат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142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14876" y="3500438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57752" y="3571876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Коррекционная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58016" y="4286256"/>
            <a:ext cx="1919288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16" y="4286256"/>
            <a:ext cx="197643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Загородный лагерь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858016" y="4714884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58016" y="471488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Районный молодёжный ресурсный центр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16" y="5286388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Музея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786314" y="5715016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86314" y="5715016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58016" y="5786454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58016" y="5786454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Редакция Газеты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15074" y="628652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Правовая служба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34" y="2000240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7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1142976" y="2071678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Совет депутатов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8596" y="2571744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00034" y="2643182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3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1214414" y="2643182"/>
            <a:ext cx="21463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Контрольно-счетная палата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214414" y="142852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4464050" cy="9223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понятия</a:t>
            </a: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1643050"/>
            <a:ext cx="8639175" cy="407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поступающие в бюджет денежные средства.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Расходы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Дефицит бюджета</a:t>
            </a:r>
            <a:r>
              <a:rPr lang="ru-RU" sz="17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Профицит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hmedova\Рабочий стол\New Folder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995363"/>
            <a:ext cx="18669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hmedova\Рабочий стол\New Folder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2825" y="1190625"/>
            <a:ext cx="20018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ahmedova\Рабочий стол\New Folder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1179513"/>
            <a:ext cx="21304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ahmedova\Рабочий стол\New Folder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3588" y="1141413"/>
            <a:ext cx="14398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896938" y="3067050"/>
            <a:ext cx="1084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801938" y="3773488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967288" y="3773488"/>
            <a:ext cx="1189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7359650" y="3067050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5500" y="4508500"/>
            <a:ext cx="3230563" cy="73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авильный пятиугольник 18"/>
          <p:cNvSpPr/>
          <p:nvPr/>
        </p:nvSpPr>
        <p:spPr>
          <a:xfrm rot="10800000">
            <a:off x="1511300" y="4586288"/>
            <a:ext cx="1873250" cy="1003300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609725" y="4627563"/>
            <a:ext cx="167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Дефицит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(расходы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доходов)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5595938"/>
            <a:ext cx="4286250" cy="890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411163" y="5543550"/>
            <a:ext cx="4059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расходов над доходами принимается решение об источниках покрытия дефицита (привлечение кредитов, изменение остатков средств).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32400" y="4502150"/>
            <a:ext cx="3228975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авильный пятиугольник 24"/>
          <p:cNvSpPr/>
          <p:nvPr/>
        </p:nvSpPr>
        <p:spPr>
          <a:xfrm rot="10800000">
            <a:off x="5916613" y="4567238"/>
            <a:ext cx="1874837" cy="10033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6056313" y="4610100"/>
            <a:ext cx="1597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Профицит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(доходы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расходов)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11700" y="5576888"/>
            <a:ext cx="4194175" cy="920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4867275" y="5564188"/>
            <a:ext cx="3973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доходов над расходами принимается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решение,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как их использовать (погашать долг, накапливать остатки, направлять на развитие).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7809010"/>
              </p:ext>
            </p:extLst>
          </p:nvPr>
        </p:nvGraphicFramePr>
        <p:xfrm>
          <a:off x="571472" y="1357298"/>
          <a:ext cx="8281617" cy="1630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43203"/>
                <a:gridCol w="1906830"/>
                <a:gridCol w="2015792"/>
                <a:gridCol w="2015792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</a:t>
                      </a:r>
                    </a:p>
                    <a:p>
                      <a:pPr algn="ctr"/>
                      <a:r>
                        <a:rPr lang="ru-RU" sz="1400" dirty="0" smtClean="0"/>
                        <a:t>2017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pPr algn="ctr"/>
                      <a:r>
                        <a:rPr lang="ru-RU" sz="1400" dirty="0" smtClean="0"/>
                        <a:t>2017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Доходы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1 103,2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1 011,9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91,7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Расходы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1 110,3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991,3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89,3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Дефицит-/</a:t>
                      </a:r>
                      <a:r>
                        <a:rPr lang="ru-RU" sz="14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профицит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+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-7,1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20,7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7429520" y="928670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5965893"/>
              </p:ext>
            </p:extLst>
          </p:nvPr>
        </p:nvGraphicFramePr>
        <p:xfrm>
          <a:off x="285720" y="3429000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Динамика доходов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 расходов бюджета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extBox 11"/>
          <p:cNvSpPr txBox="1"/>
          <p:nvPr/>
        </p:nvSpPr>
        <p:spPr>
          <a:xfrm>
            <a:off x="3643306" y="607220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5643570" y="607220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0"/>
          <p:cNvSpPr txBox="1">
            <a:spLocks noChangeArrowheads="1"/>
          </p:cNvSpPr>
          <p:nvPr/>
        </p:nvSpPr>
        <p:spPr bwMode="auto">
          <a:xfrm>
            <a:off x="428596" y="3500438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2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74260566"/>
              </p:ext>
            </p:extLst>
          </p:nvPr>
        </p:nvGraphicFramePr>
        <p:xfrm>
          <a:off x="357158" y="3857628"/>
          <a:ext cx="855506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11"/>
          <p:cNvSpPr txBox="1"/>
          <p:nvPr/>
        </p:nvSpPr>
        <p:spPr>
          <a:xfrm>
            <a:off x="1357290" y="6000768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2000" y="1894822"/>
            <a:ext cx="2970162" cy="3031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 на доходы физических лиц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•акцизы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налог на вмененный доход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сельскохозяйственный налог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•налог, взимаемый в связи применением патентной системы налогообложения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 госпошлина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2000" y="1043945"/>
            <a:ext cx="864000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Доходы </a:t>
            </a:r>
            <a:r>
              <a:rPr lang="ru-RU" sz="1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районного бюджета</a:t>
            </a:r>
            <a:endParaRPr lang="ru-RU" sz="17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24400" y="1476375"/>
            <a:ext cx="0" cy="4222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736725" y="1682750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758113" y="1703388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736725" y="1671638"/>
            <a:ext cx="6030913" cy="111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9" name="TextBox 18"/>
          <p:cNvSpPr txBox="1"/>
          <p:nvPr/>
        </p:nvSpPr>
        <p:spPr>
          <a:xfrm>
            <a:off x="3356904" y="1893600"/>
            <a:ext cx="2790724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Неналоговые доходы –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платежи, установленные законодательством Российской Федерации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•арендная плата за землю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использования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реализации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•плата за негативное воздействие на окружающую среду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•платные услуги от муниципальных учреждений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продажи земельных участков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•штрафы за нарушение законодательства РФ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•прочие неналоговые доходы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5848" y="1893600"/>
            <a:ext cx="256615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Безвозмездные поступления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21467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0079980"/>
              </p:ext>
            </p:extLst>
          </p:nvPr>
        </p:nvGraphicFramePr>
        <p:xfrm>
          <a:off x="6042025" y="1357298"/>
          <a:ext cx="3101975" cy="511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0079980"/>
              </p:ext>
            </p:extLst>
          </p:nvPr>
        </p:nvGraphicFramePr>
        <p:xfrm>
          <a:off x="214282" y="1428736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0079980"/>
              </p:ext>
            </p:extLst>
          </p:nvPr>
        </p:nvGraphicFramePr>
        <p:xfrm>
          <a:off x="3214678" y="1357298"/>
          <a:ext cx="3101975" cy="511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428860" y="428604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бюджета   за 2015 – 2017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786610" cy="539730"/>
          </a:xfrm>
        </p:spPr>
        <p:txBody>
          <a:bodyPr>
            <a:normAutofit fontScale="90000"/>
          </a:bodyPr>
          <a:lstStyle/>
          <a:p>
            <a:pPr marL="400050" indent="-400050" algn="ctr"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Поступление в доходы бюджета </a:t>
            </a:r>
            <a:b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Усть-Абаканский район за 2017 год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7186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6700436"/>
              </p:ext>
            </p:extLst>
          </p:nvPr>
        </p:nvGraphicFramePr>
        <p:xfrm>
          <a:off x="1214414" y="500042"/>
          <a:ext cx="7643866" cy="621303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57718"/>
                <a:gridCol w="1143008"/>
                <a:gridCol w="1285884"/>
                <a:gridCol w="857256"/>
              </a:tblGrid>
              <a:tr h="213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на </a:t>
                      </a:r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01.01.2018 </a:t>
                      </a: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 т.ч.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296  952,2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257 639,8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267 812,7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233 230,2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(РАБОТЫ,УСЛУГИ), РЕАЛИЗУЕМЫЕ НА ТЕРРИТОРИИ РОССИЙСКОЙ ФЕДЕРАЦИИ 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18 996,6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13 315,1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230,9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6 531,7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3 912,0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4 553,2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116,4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 , сборам и иным обязательным платежам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9,7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 в т.ч.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133 783,7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132 444,1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СОБСТВЕНННОСТИ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109 281,6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111 818,8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09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15 017,3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15 012,7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221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340,8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521,3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153,0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7 333,9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3 298,2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1 810,1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2 026,9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-233,8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672 434,8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621 850,0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2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СИСИТЕМЫ РОССИЙСКОЙ ФЕДЕРАЦИИ, в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665 901,3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615 472,1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234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21 178,0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21 178,0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РОССИЙСКОЙ ФЕДЕРАЦИИ И МУНИЦИПАЛЬНЫХ ОБРАЗОВАНИЙ ( МЕЖБЮДЖЕТНЫЕ СУБСИДИИ)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97 218,5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78 434,6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547 269,1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515 623,8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235,7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235,7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6 533,4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6 513,0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5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ОРГАНИХАЦИЯМИ ОСТАТКОВ СУБСИДИЙ,СУБВЕНЦИЙ И ИНЫХ МЕЖБЮДЖЕТНЫХ ТРАНСФЕРТОВ, ИМЕЮЩИХ ЦЕЛЕВОЕ НАЗНАЧЕНИЕ, ПРОШЛЫХ ЛЕТ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32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-149,0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1 103 170,7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1 011 934,0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8001024" y="214290"/>
            <a:ext cx="8226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9783226"/>
              </p:ext>
            </p:extLst>
          </p:nvPr>
        </p:nvGraphicFramePr>
        <p:xfrm>
          <a:off x="2225675" y="1839913"/>
          <a:ext cx="4522788" cy="287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214282" y="2786058"/>
            <a:ext cx="1871662" cy="547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2">
                    <a:lumMod val="90000"/>
                  </a:schemeClr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929190" y="928670"/>
            <a:ext cx="1560511" cy="35719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Налоги 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совокупный доход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29454" y="3214686"/>
            <a:ext cx="1873250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Платежи за пользование природными ресурсами</a:t>
            </a:r>
            <a:endParaRPr lang="ru-RU" sz="100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768" y="1357298"/>
            <a:ext cx="12939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2015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3 832,8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4 244,5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год – 4 553,2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43702" y="928670"/>
            <a:ext cx="1873250" cy="3571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Государственная пошлина</a:t>
            </a:r>
            <a:endParaRPr lang="ru-RU" sz="1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15140" y="2000240"/>
            <a:ext cx="2252693" cy="4286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>
                    <a:lumMod val="20000"/>
                    <a:lumOff val="80000"/>
                  </a:schemeClr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715008" y="5500702"/>
            <a:ext cx="1643074" cy="35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Прочие доходы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34817" y="4572008"/>
            <a:ext cx="314327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Налоговые и неналоговые доходы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251 972,3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278 875,7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2017 год – 390 083,9</a:t>
            </a:r>
          </a:p>
        </p:txBody>
      </p:sp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" name="TextBox 38"/>
          <p:cNvSpPr txBox="1">
            <a:spLocks noChangeArrowheads="1"/>
          </p:cNvSpPr>
          <p:nvPr/>
        </p:nvSpPr>
        <p:spPr bwMode="auto">
          <a:xfrm>
            <a:off x="214282" y="1285860"/>
            <a:ext cx="54578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НАЛОГОВЫХ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НЕНАЛОГОВЫХ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ДОХОДОВ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endParaRPr lang="ru-RU" sz="1600" b="1" dirty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57884" y="6000768"/>
            <a:ext cx="12586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2015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917,7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3 655,5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год – 2 324,1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4348" y="3500438"/>
            <a:ext cx="139974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2015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195 873,8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206 313,5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год – 233 230,2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6644" y="2500306"/>
            <a:ext cx="139974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2015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22 934,5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20 026,4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год – 111 818,8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58082" y="3929066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2015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9 722,6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14 256,8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год – 15 012,7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43834" y="5357826"/>
            <a:ext cx="12939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2015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2 032,6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8 679,3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год – 3 298,2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573237" y="928670"/>
            <a:ext cx="1143008" cy="357189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  <a:cs typeface="Tahoma" pitchFamily="34" charset="0"/>
              </a:rPr>
              <a:t>Акцизы</a:t>
            </a:r>
            <a:endParaRPr lang="ru-RU" sz="1000" dirty="0">
              <a:solidFill>
                <a:schemeClr val="bg2">
                  <a:lumMod val="90000"/>
                </a:schemeClr>
              </a:solidFill>
              <a:cs typeface="Tahoma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000892" y="4643446"/>
            <a:ext cx="1873250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Доходы от продажи материальных и нематериальных активов</a:t>
            </a:r>
            <a:endParaRPr lang="ru-RU" sz="10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72066" y="1357298"/>
            <a:ext cx="12586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2015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6 351,2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6 587,9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год – 6 531,7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80136" y="1390621"/>
            <a:ext cx="132921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2015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10 307,1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15 111,8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год – 13 315,1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20"/>
          <p:cNvSpPr txBox="1">
            <a:spLocks noChangeArrowheads="1"/>
          </p:cNvSpPr>
          <p:nvPr/>
        </p:nvSpPr>
        <p:spPr bwMode="auto">
          <a:xfrm>
            <a:off x="3214678" y="2857496"/>
            <a:ext cx="93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8" name="Соединительная линия уступом 107"/>
          <p:cNvCxnSpPr/>
          <p:nvPr/>
        </p:nvCxnSpPr>
        <p:spPr>
          <a:xfrm rot="5400000">
            <a:off x="4465698" y="1608185"/>
            <a:ext cx="928695" cy="2840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/>
          <p:nvPr/>
        </p:nvCxnSpPr>
        <p:spPr>
          <a:xfrm rot="10800000" flipV="1">
            <a:off x="4977686" y="1193932"/>
            <a:ext cx="1713657" cy="1000131"/>
          </a:xfrm>
          <a:prstGeom prst="bentConnector3">
            <a:avLst>
              <a:gd name="adj1" fmla="val 55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Соединительная линия уступом 114"/>
          <p:cNvCxnSpPr/>
          <p:nvPr/>
        </p:nvCxnSpPr>
        <p:spPr>
          <a:xfrm rot="10800000" flipV="1">
            <a:off x="6445543" y="2384327"/>
            <a:ext cx="539194" cy="4080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>
            <a:endCxn id="46" idx="1"/>
          </p:cNvCxnSpPr>
          <p:nvPr/>
        </p:nvCxnSpPr>
        <p:spPr>
          <a:xfrm flipV="1">
            <a:off x="6215073" y="3464719"/>
            <a:ext cx="714381" cy="1082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hape 120"/>
          <p:cNvCxnSpPr>
            <a:stCxn id="87" idx="1"/>
          </p:cNvCxnSpPr>
          <p:nvPr/>
        </p:nvCxnSpPr>
        <p:spPr>
          <a:xfrm rot="10800000">
            <a:off x="6084168" y="4000505"/>
            <a:ext cx="916724" cy="96441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/>
          <p:nvPr/>
        </p:nvCxnSpPr>
        <p:spPr>
          <a:xfrm rot="5400000" flipH="1" flipV="1">
            <a:off x="5179223" y="4750603"/>
            <a:ext cx="1428760" cy="714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/>
          <p:nvPr/>
        </p:nvCxnSpPr>
        <p:spPr>
          <a:xfrm>
            <a:off x="1571604" y="3357562"/>
            <a:ext cx="1428760" cy="6429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714480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>
            <a:off x="3573237" y="1275608"/>
            <a:ext cx="926754" cy="836777"/>
          </a:xfrm>
          <a:prstGeom prst="bentConnector3">
            <a:avLst>
              <a:gd name="adj1" fmla="val -44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xmlns="" val="877803099"/>
              </p:ext>
            </p:extLst>
          </p:nvPr>
        </p:nvGraphicFramePr>
        <p:xfrm>
          <a:off x="467544" y="1340769"/>
          <a:ext cx="8424936" cy="533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1"/>
          <p:cNvSpPr txBox="1"/>
          <p:nvPr/>
        </p:nvSpPr>
        <p:spPr bwMode="auto">
          <a:xfrm>
            <a:off x="1428728" y="2735461"/>
            <a:ext cx="864096" cy="3571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252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8794" y="500042"/>
            <a:ext cx="60349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Усть-Абаканского района за 2015-2017 годы </a:t>
            </a:r>
          </a:p>
        </p:txBody>
      </p:sp>
      <p:sp>
        <p:nvSpPr>
          <p:cNvPr id="37" name="TextBox 1"/>
          <p:cNvSpPr txBox="1"/>
          <p:nvPr/>
        </p:nvSpPr>
        <p:spPr bwMode="auto">
          <a:xfrm>
            <a:off x="3131840" y="2474913"/>
            <a:ext cx="864096" cy="3571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279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500034" y="1214422"/>
            <a:ext cx="8229600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8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800" b="1" dirty="0" smtClean="0">
                <a:latin typeface="Tahoma" pitchFamily="34" charset="0"/>
                <a:cs typeface="Tahoma" pitchFamily="34" charset="0"/>
              </a:rPr>
              <a:t>жители!</a:t>
            </a:r>
          </a:p>
          <a:p>
            <a:pPr algn="ctr">
              <a:buNone/>
            </a:pPr>
            <a:endParaRPr lang="ru-RU" sz="1800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целях реализации принципа прозрачности, открытости бюджета и бюджетного процесса и информирования жителей о расходовании средств бюджета Усть-Абаканского района разработан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«Бюджет для граждан».</a:t>
            </a:r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Данный информационный  ресурс познакомит вас с основными положениями отчета об исполнении бюджета муниципального образования Усть-Абаканский район за 2017 год.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в доступной форме знакомит вас с основными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характеристиками бюджета МО Усть-Абаканский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район,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достигнутыми целями и выполненными задачами, позволит Вам составить представление об источниках формирования доходов бюджета района, направлениях расходования бюджетных средств в 2017 году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«Бюджет для граждан» нацелен на получение обратной связи от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cs typeface="Tahoma" pitchFamily="34" charset="0"/>
              </a:rPr>
              <a:t>населения</a:t>
            </a:r>
            <a:r>
              <a:rPr lang="ru-RU" sz="1800" dirty="0">
                <a:latin typeface="Tahoma" pitchFamily="34" charset="0"/>
                <a:cs typeface="Tahoma" pitchFamily="34" charset="0"/>
              </a:rPr>
              <a:t>, которому интересны проблемы муниципального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образования.</a:t>
            </a: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1"/>
          <p:cNvSpPr>
            <a:spLocks noChangeArrowheads="1"/>
          </p:cNvSpPr>
          <p:nvPr/>
        </p:nvSpPr>
        <p:spPr bwMode="auto">
          <a:xfrm>
            <a:off x="785786" y="5929330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Egorova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142852"/>
            <a:ext cx="1571636" cy="180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57166"/>
            <a:ext cx="681357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безвозмездных поступлений от других бюджетов бюджетной системы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880012865"/>
              </p:ext>
            </p:extLst>
          </p:nvPr>
        </p:nvGraphicFramePr>
        <p:xfrm>
          <a:off x="2915816" y="3861048"/>
          <a:ext cx="4608512" cy="285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51775610"/>
              </p:ext>
            </p:extLst>
          </p:nvPr>
        </p:nvGraphicFramePr>
        <p:xfrm>
          <a:off x="500034" y="1142984"/>
          <a:ext cx="3672408" cy="288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667630224"/>
              </p:ext>
            </p:extLst>
          </p:nvPr>
        </p:nvGraphicFramePr>
        <p:xfrm>
          <a:off x="5219424" y="1124745"/>
          <a:ext cx="38170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428728" y="285728"/>
            <a:ext cx="55007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6" name="Объект 1"/>
          <p:cNvGraphicFramePr/>
          <p:nvPr/>
        </p:nvGraphicFramePr>
        <p:xfrm>
          <a:off x="4429124" y="928670"/>
          <a:ext cx="4572032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Объект 1"/>
          <p:cNvGraphicFramePr/>
          <p:nvPr/>
        </p:nvGraphicFramePr>
        <p:xfrm>
          <a:off x="-142908" y="1000108"/>
          <a:ext cx="4714876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714380" cy="8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285852" y="285728"/>
            <a:ext cx="7858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2786050" y="642918"/>
            <a:ext cx="4286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по функциональной  классификации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4" y="1021020"/>
          <a:ext cx="8786875" cy="576036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928959"/>
                <a:gridCol w="1143008"/>
                <a:gridCol w="1143008"/>
                <a:gridCol w="1214446"/>
                <a:gridCol w="1143008"/>
                <a:gridCol w="1214446"/>
              </a:tblGrid>
              <a:tr h="407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</a:t>
                      </a:r>
                      <a:endParaRPr lang="ru-RU" sz="1200" b="1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2017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 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плану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409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80 096,5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74 370,5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7,5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92,9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3947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1 584,0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1 584,0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611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безопасность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 правоохранительная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413,7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255,8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61,8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3882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экономика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59 125,6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46 386,3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78,5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409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хозяйство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59 643,5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56 084,2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94,0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341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698 334,4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621 056,4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62,7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88,9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409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 искусство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кинематография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70 083,2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59 070,5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84,3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3362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420,0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290,6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69,2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73 485,5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65 558,9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89,2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20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105,3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105,0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99,7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409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массовой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информации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6 540,3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6 226,2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95,2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4969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государствен-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ного и муниципального долга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1 500,0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1 277,9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20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Межбюджетные трансферты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58 984,0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58 984,0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2078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1 110 316,0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991 250,3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89,3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</a:tbl>
          </a:graphicData>
        </a:graphic>
      </p:graphicFrame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736"/>
            <a:ext cx="42124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age.issuu.com/120718084615-847c72b4e205444d898cc1349615e613/jpg/page_1.jpg"/>
          <p:cNvPicPr/>
          <p:nvPr/>
        </p:nvPicPr>
        <p:blipFill>
          <a:blip r:embed="rId4" cstate="print"/>
          <a:srcRect l="14590" t="29280" r="31797" b="29777"/>
          <a:stretch>
            <a:fillRect/>
          </a:stretch>
        </p:blipFill>
        <p:spPr bwMode="auto">
          <a:xfrm>
            <a:off x="2428860" y="1857364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35743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857496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286124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643314"/>
            <a:ext cx="440945" cy="42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4000504"/>
            <a:ext cx="428628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2428860" y="4372734"/>
            <a:ext cx="433391" cy="3421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3" name="Рисунок 75" descr="sz_logo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4714884"/>
            <a:ext cx="428628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2" cstate="print"/>
          <a:srcRect l="14406" r="18102"/>
          <a:stretch>
            <a:fillRect/>
          </a:stretch>
        </p:blipFill>
        <p:spPr bwMode="auto">
          <a:xfrm>
            <a:off x="2428860" y="5072074"/>
            <a:ext cx="4615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2428860" y="550070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298" y="5929330"/>
            <a:ext cx="358422" cy="3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0298" y="635795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714380" cy="8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285852" y="285728"/>
            <a:ext cx="7858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2643174" y="642918"/>
            <a:ext cx="4500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По экономической классификации 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428596" y="1142984"/>
          <a:ext cx="8215369" cy="473275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95455"/>
                <a:gridCol w="933503"/>
                <a:gridCol w="1000132"/>
                <a:gridCol w="1214446"/>
                <a:gridCol w="1000132"/>
                <a:gridCol w="1071570"/>
                <a:gridCol w="1000131"/>
              </a:tblGrid>
              <a:tr h="28574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Наименование расходов</a:t>
                      </a:r>
                    </a:p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Код ЭКР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План на 2017 год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Исполнение за 2017 год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950">
                <a:tc v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7077" marR="7077" marT="7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Сумма тыс. руб.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</a:rPr>
                        <a:t>Доля 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Сумма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Доля в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</a:tr>
              <a:tr h="241109">
                <a:tc v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7077" marR="7077" marT="7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общих расходах %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тыс. руб.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общих расходах  %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к плану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</a:tr>
              <a:tr h="1702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</a:tr>
              <a:tr h="333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Оплата труда с начислениями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210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660 528,70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59,5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624 761,40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63,0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94,6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</a:tr>
              <a:tr h="1722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Приобретение услуг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220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159 178,80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14,3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122 800,20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12,4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77,1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</a:tr>
              <a:tr h="4160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Обслуживание долговых обязательств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230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1 500,00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1 277,90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0,1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</a:tr>
              <a:tr h="571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Безвозмездные и безвозвратные перечисления организациям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</a:rPr>
                        <a:t>,                                               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240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2 292,10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1 902,10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83,0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</a:tr>
              <a:tr h="497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Социальное обеспечение,                             в том числе опекунское пособие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260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38 664,60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3,5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36 793,10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3,7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95,2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</a:tr>
              <a:tr h="4186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Увеличение стоимости основных средств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310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28 028,00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2,5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19 004,20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1,9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67,8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</a:tr>
              <a:tr h="333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Увеличение стоимости материальных запасов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340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27 861,10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2,5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20 028,90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71,9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</a:tr>
              <a:tr h="2291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Прочие расходы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290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29 825,50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2,7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16 119,60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1,6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54,0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</a:tr>
              <a:tr h="333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Межбюджетные трансферты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250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162 437,20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14,6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148 562,90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15,0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91,5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</a:tr>
              <a:tr h="172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Итого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1 110 316,00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</a:rPr>
                        <a:t>991 250,3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</a:rPr>
                        <a:t>89,3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077" marR="7077" marT="7077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2017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856830" y="3715147"/>
            <a:ext cx="4786346" cy="213526"/>
            <a:chOff x="-1789894" y="2071677"/>
            <a:chExt cx="9006688" cy="21431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1789894" y="2071677"/>
              <a:ext cx="9005100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521863" y="2178043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07194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0013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</a:t>
            </a:r>
            <a:r>
              <a:rPr lang="ru-RU" sz="1050" b="1" dirty="0" smtClean="0">
                <a:solidFill>
                  <a:srgbClr val="002060"/>
                </a:solidFill>
              </a:rPr>
              <a:t>исполнительных</a:t>
            </a:r>
            <a:r>
              <a:rPr lang="ru-RU" sz="1200" b="1" dirty="0" smtClean="0">
                <a:solidFill>
                  <a:srgbClr val="002060"/>
                </a:solidFill>
              </a:rPr>
              <a:t>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857628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428992" y="4786322"/>
            <a:ext cx="3571900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28992" y="5429264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00768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72330" y="1428736"/>
          <a:ext cx="192882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03717"/>
                <a:gridCol w="102510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2 061,3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1 915,7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0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72327" y="3286124"/>
          <a:ext cx="192882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64414"/>
                <a:gridCol w="96441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28 796,9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25 898,4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0" y="4286256"/>
          <a:ext cx="1857390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5"/>
                <a:gridCol w="928695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11 314,9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10 838,5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072330" y="5000636"/>
          <a:ext cx="1857392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6"/>
                <a:gridCol w="928696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2 980,7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3 053,1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72330" y="5500702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5282473"/>
              </p:ext>
            </p:extLst>
          </p:nvPr>
        </p:nvGraphicFramePr>
        <p:xfrm>
          <a:off x="7143768" y="6072206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29 598,1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28 040,5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91" y="2357429"/>
          <a:ext cx="2005086" cy="29087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96315"/>
                <a:gridCol w="1008771"/>
              </a:tblGrid>
              <a:tr h="290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5 088,8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4 624,3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8072462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 Усть-Абаканский район за 2017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64291" y="2465008"/>
            <a:ext cx="715226" cy="214317"/>
            <a:chOff x="5736496" y="2070882"/>
            <a:chExt cx="1345873" cy="215111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5736593" y="2070882"/>
              <a:ext cx="1345776" cy="79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74415" y="2178042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500306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2428868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2000240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2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5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5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8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1" y="5072074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2000240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081150" y="2714620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326,4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1" y="378619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7 824,4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7 394,9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1" y="4286256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1 199,3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7081151" y="4929198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1 992,4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819,6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81151" y="557214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46 618,8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35 662,4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0066942"/>
              </p:ext>
            </p:extLst>
          </p:nvPr>
        </p:nvGraphicFramePr>
        <p:xfrm>
          <a:off x="7081151" y="628652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1 490,9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666,4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92880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0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571472" y="1142984"/>
            <a:ext cx="2571768" cy="5619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0200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1285860"/>
            <a:ext cx="571504" cy="339903"/>
            <a:chOff x="1488406" y="1094161"/>
            <a:chExt cx="310105" cy="339903"/>
          </a:xfrm>
        </p:grpSpPr>
        <p:sp>
          <p:nvSpPr>
            <p:cNvPr id="47" name="Стрелка вправо 46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3857620" y="1214422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02 03 </a:t>
            </a:r>
            <a:r>
              <a:rPr lang="ru-RU" sz="1200" b="1" dirty="0" smtClean="0">
                <a:solidFill>
                  <a:srgbClr val="002060"/>
                </a:solidFill>
              </a:rPr>
              <a:t>Мобилизационная и вневойсковая подготовка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081150" y="1357298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1 584,0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1 584,0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8" name="Рисунок 57" descr="https://image.issuu.com/120718084615-847c72b4e205444d898cc1349615e613/jpg/page_1.jpg"/>
          <p:cNvPicPr/>
          <p:nvPr/>
        </p:nvPicPr>
        <p:blipFill>
          <a:blip r:embed="rId6" cstate="print"/>
          <a:srcRect l="14590" t="29280" r="31797" b="29777"/>
          <a:stretch>
            <a:fillRect/>
          </a:stretch>
        </p:blipFill>
        <p:spPr bwMode="auto">
          <a:xfrm>
            <a:off x="1000100" y="1000108"/>
            <a:ext cx="428628" cy="41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1" name="TextBox 20"/>
          <p:cNvSpPr txBox="1">
            <a:spLocks noChangeArrowheads="1"/>
          </p:cNvSpPr>
          <p:nvPr/>
        </p:nvSpPr>
        <p:spPr bwMode="auto">
          <a:xfrm>
            <a:off x="8072462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2017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2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0496" y="2500306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1341" y="4715279"/>
            <a:ext cx="264320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92906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643446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35756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42913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0053801"/>
              </p:ext>
            </p:extLst>
          </p:nvPr>
        </p:nvGraphicFramePr>
        <p:xfrm>
          <a:off x="7081150" y="135729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29 838,2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29 828,2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1928802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18 588,5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16 437,9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500702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5 312,4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390,8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614364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33 711,3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30 766,3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257174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11 216,8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9 818,1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2652507"/>
              </p:ext>
            </p:extLst>
          </p:nvPr>
        </p:nvGraphicFramePr>
        <p:xfrm>
          <a:off x="7072330" y="3429000"/>
          <a:ext cx="185738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124 806,2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110 522,9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670604"/>
              </p:ext>
            </p:extLst>
          </p:nvPr>
        </p:nvGraphicFramePr>
        <p:xfrm>
          <a:off x="7072330" y="4071942"/>
          <a:ext cx="185738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2925"/>
                <a:gridCol w="93446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534 387,7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476 376,4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081150" y="471488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428736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8072462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2017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64344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78671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435769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857760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521495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78619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507207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71501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85789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857496"/>
            <a:ext cx="2571768" cy="50006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0900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Здравоохранение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2928934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786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09 09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здравоохранения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307181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969031"/>
              </p:ext>
            </p:extLst>
          </p:nvPr>
        </p:nvGraphicFramePr>
        <p:xfrm>
          <a:off x="7072330" y="1357298"/>
          <a:ext cx="17859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7428"/>
                <a:gridCol w="89852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52 957,6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43 038,1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873656"/>
              </p:ext>
            </p:extLst>
          </p:nvPr>
        </p:nvGraphicFramePr>
        <p:xfrm>
          <a:off x="7081150" y="214311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17 125,6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16 032,4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7320920"/>
              </p:ext>
            </p:extLst>
          </p:nvPr>
        </p:nvGraphicFramePr>
        <p:xfrm>
          <a:off x="7081150" y="2928934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290,6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857628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3 690,5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3 353,7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4500570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6 223,9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5 682,3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3499497"/>
              </p:ext>
            </p:extLst>
          </p:nvPr>
        </p:nvGraphicFramePr>
        <p:xfrm>
          <a:off x="7081150" y="5143512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62 457,1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55 408,9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0543924"/>
              </p:ext>
            </p:extLst>
          </p:nvPr>
        </p:nvGraphicFramePr>
        <p:xfrm>
          <a:off x="7081150" y="5857892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1 114,0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1 114,0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643182"/>
            <a:ext cx="500066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500570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6929454" y="714356"/>
          <a:ext cx="2071702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32"/>
                <a:gridCol w="1071570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5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6 540,3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6 226,2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105,3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1 277,9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0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37 367,0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37 367,0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7143768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1 110 316,0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72462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991 250,3</a:t>
            </a:r>
          </a:p>
        </p:txBody>
      </p:sp>
      <p:sp>
        <p:nvSpPr>
          <p:cNvPr id="54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2017 год</a:t>
            </a: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3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85918" y="500042"/>
            <a:ext cx="70009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Усть-Абаканского района в 2017 году</a:t>
            </a: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4357686" y="1285860"/>
          <a:ext cx="457203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Объект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07683408"/>
              </p:ext>
            </p:extLst>
          </p:nvPr>
        </p:nvGraphicFramePr>
        <p:xfrm>
          <a:off x="214282" y="1357298"/>
          <a:ext cx="642942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214942" y="2857496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4,6 %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143636" y="1285860"/>
            <a:ext cx="2714646" cy="785818"/>
            <a:chOff x="781856" y="395203"/>
            <a:chExt cx="2414421" cy="135665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81856" y="395203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781857" y="408122"/>
              <a:ext cx="2414420" cy="1102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991 250,3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572000" y="5072074"/>
            <a:ext cx="42862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Муниципальные программы – инструмент для достижения целей путем реализации задач и отдельных мероприятий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Отчет для граждан - это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форме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285720" y="1357298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https://www.nalog.ru/cdn/image/678569/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14686"/>
            <a:ext cx="4288960" cy="28575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3000372"/>
            <a:ext cx="428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Отчет - состоит из источников и наборов данных, параметров и композиции элементов отчета муниципального образования на определенный период 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(отчетный финансовый год). 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57224" y="1000108"/>
          <a:ext cx="7858180" cy="55274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на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01.01.2018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агропромышленного комплекса Усть-Абаканского района и социальной сферы на селе  (2014 - 2020 годы)»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12 718,7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12 151,6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программа«Развитие субъектов малого и среднего предпринимательства в Усть-Абаканском районе на 2014-2020 годы»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642,7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231,4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 образования  в  Усть-Абаканском районе (2014-2020 годы)"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686 618,8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612 412,7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444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 (2014-2020 годы)»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2 808,9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2 461,7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«Культура Усть-Абаканского района (2014-2020 годы)»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67 074,5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57 921,8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"Развитие физической культуры и спорта в Усть-Абаканском районе  (2014 - 2020 годы)"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465,3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465,0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поддержка граждан (2014-2020 годы)»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78 319,2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67 472,4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919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«Доступная среда (2014-2020 годы)»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«Противодействие незаконному обороту наркотиков, снижение масштабов наркотизации   населения в Усть-Абаканском районе  (2014-2020 годы)»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преступности в Усть-Абаканском районе  (2014-2020 годы)»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352,4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258,0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142852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7786710" y="785794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9" name="Picture 2" descr="http://tomsk-novosti.ru/wp-content/uploads/2014/10/Hozyajstv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682995" cy="521274"/>
          </a:xfrm>
          <a:prstGeom prst="rect">
            <a:avLst/>
          </a:prstGeom>
          <a:noFill/>
        </p:spPr>
      </p:pic>
      <p:pic>
        <p:nvPicPr>
          <p:cNvPr id="10" name="Picture 2" descr="http://liman.astrobl.ru/sites/default/files/support_busine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000240"/>
            <a:ext cx="662733" cy="441822"/>
          </a:xfrm>
          <a:prstGeom prst="rect">
            <a:avLst/>
          </a:prstGeom>
          <a:noFill/>
        </p:spPr>
      </p:pic>
      <p:pic>
        <p:nvPicPr>
          <p:cNvPr id="24578" name="Picture 2" descr="http://kamensk.donland.ru/Data/Sites/22/media/jpg/%D1%8D%D0%BA%D0%BE%D0%BD%D0%BE%D0%BC%D0%B8%D0%BA%D0%B0/2018/%D1%80%D0%B0%D0%B7%D0%B2%D0%B8%D1%82%D0%B8%D0%B5%D0%BE%D0%B1%D1%80%D0%B0%D0%B7%D0%BE%D0%B2%D0%B0%D0%BD%D0%B8%D1%8F/kollaj_51200.jpg.1000x297x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2844" y="2500306"/>
            <a:ext cx="592352" cy="428628"/>
          </a:xfrm>
          <a:prstGeom prst="rect">
            <a:avLst/>
          </a:prstGeom>
          <a:noFill/>
        </p:spPr>
      </p:pic>
      <p:pic>
        <p:nvPicPr>
          <p:cNvPr id="15" name="Picture 4" descr="http://spektrsec.ru/assets/files/2014/08/61f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000372"/>
            <a:ext cx="642942" cy="428628"/>
          </a:xfrm>
          <a:prstGeom prst="rect">
            <a:avLst/>
          </a:prstGeom>
          <a:noFill/>
        </p:spPr>
      </p:pic>
      <p:pic>
        <p:nvPicPr>
          <p:cNvPr id="16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500438"/>
            <a:ext cx="66850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miasskiy.ru/wp-content/uploads/2016/04/sport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071942"/>
            <a:ext cx="571504" cy="443481"/>
          </a:xfrm>
          <a:prstGeom prst="rect">
            <a:avLst/>
          </a:prstGeom>
          <a:noFill/>
        </p:spPr>
      </p:pic>
      <p:pic>
        <p:nvPicPr>
          <p:cNvPr id="18" name="Picture 4" descr="http://magadan.bezformata.ru/content/image1050321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572008"/>
            <a:ext cx="571503" cy="416021"/>
          </a:xfrm>
          <a:prstGeom prst="rect">
            <a:avLst/>
          </a:prstGeom>
          <a:noFill/>
        </p:spPr>
      </p:pic>
      <p:pic>
        <p:nvPicPr>
          <p:cNvPr id="19" name="Picture 2" descr="http://www.xn--h1adoai.xn--p1ai/wp-content/uploads/2015/09/9440c665e5e27d254c499ee304e668dd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5000636"/>
            <a:ext cx="571504" cy="338494"/>
          </a:xfrm>
          <a:prstGeom prst="rect">
            <a:avLst/>
          </a:prstGeom>
          <a:noFill/>
        </p:spPr>
      </p:pic>
      <p:pic>
        <p:nvPicPr>
          <p:cNvPr id="20" name="Picture 2" descr="https://im2-tub-ru.yandex.net/i?id=f7170fb97693802088fb9061ecfb87d9&amp;n=33&amp;h=215&amp;w=3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5429264"/>
            <a:ext cx="644049" cy="428628"/>
          </a:xfrm>
          <a:prstGeom prst="rect">
            <a:avLst/>
          </a:prstGeom>
          <a:noFill/>
        </p:spPr>
      </p:pic>
      <p:pic>
        <p:nvPicPr>
          <p:cNvPr id="21" name="Picture 4" descr="http://ullica.ru/wp-content/uploads/2015/08/fotoanons1253f575615a6f4330abd1328a77fc5796bf4617265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42844" y="6000768"/>
            <a:ext cx="643276" cy="428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57224" y="1357298"/>
          <a:ext cx="7858180" cy="471193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на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01.01.2018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8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туризма в Усть-Абаканском районе (2014-2020 годы)»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2 610,7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1 415,7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Усть-Абаканского района (2014-2020 годы)"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48 611,0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37 481,9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заболеваний и формирование здорового образа жизни  (2014-2020 годы)"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797,5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662,0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15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«Жилище (2014 – 2020 годы)»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40 886,9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40 671,5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"Энергосбережение и повышение энергетической эффективности в Усть-Абаканском районе  (2014 - 2020 годы)"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2 355,1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1 647,0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«Комплексная программа  модернизации и реформирования жилищно-коммунального хозяйства в Усть-Абаканском районе (2014 – 2020 годы)»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23 369,0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22 682,3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торговли в Усть-Абаканском районе (2016-2020 годы)»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249,7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91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муниципального имущества в Усть-Абаканском районе (2016-2020 годы)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9 832,7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9 013,6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«Сохранение и развитие малых сел Усть-Абаканского района  (2016 - 2020 годы)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3 296,9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422,9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"Повышение эффективности управления муниципальными финансами Усть-Абаканского района (2016-2020 годы)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79 281,0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77 871,6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1 060 709,1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945 711,1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357166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7786710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500066" cy="39734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Picture 4" descr="http://zauralonline.ru/images/photos/big/cb836be22e344034cb26226533c72a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616448" cy="443012"/>
          </a:xfrm>
          <a:prstGeom prst="rect">
            <a:avLst/>
          </a:prstGeom>
          <a:noFill/>
        </p:spPr>
      </p:pic>
      <p:pic>
        <p:nvPicPr>
          <p:cNvPr id="14" name="Picture 6" descr="http://aptekayg.ru/wa-data/public/photos/66/00/66/66.9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357430"/>
            <a:ext cx="571504" cy="428628"/>
          </a:xfrm>
          <a:prstGeom prst="rect">
            <a:avLst/>
          </a:prstGeom>
          <a:noFill/>
        </p:spPr>
      </p:pic>
      <p:pic>
        <p:nvPicPr>
          <p:cNvPr id="15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496"/>
            <a:ext cx="532754" cy="354558"/>
          </a:xfrm>
          <a:prstGeom prst="rect">
            <a:avLst/>
          </a:prstGeom>
          <a:noFill/>
        </p:spPr>
      </p:pic>
      <p:pic>
        <p:nvPicPr>
          <p:cNvPr id="16" name="Picture 2" descr="http://spaininvestor.com/Imagenes/Textos/675/jenergosberezhenie-v-ispanskom-bytu-590x2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286124"/>
            <a:ext cx="571505" cy="414356"/>
          </a:xfrm>
          <a:prstGeom prst="rect">
            <a:avLst/>
          </a:prstGeom>
          <a:noFill/>
        </p:spPr>
      </p:pic>
      <p:pic>
        <p:nvPicPr>
          <p:cNvPr id="17" name="Picture 2" descr="http://misanec.ru/wp-content/uploads/2015/08/zhkh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714752"/>
            <a:ext cx="571504" cy="500061"/>
          </a:xfrm>
          <a:prstGeom prst="rect">
            <a:avLst/>
          </a:prstGeom>
          <a:noFill/>
        </p:spPr>
      </p:pic>
      <p:pic>
        <p:nvPicPr>
          <p:cNvPr id="18" name="Picture 4" descr="http://provincialynews.ru/_ph/14/2377483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5143512"/>
            <a:ext cx="588430" cy="428628"/>
          </a:xfrm>
          <a:prstGeom prst="rect">
            <a:avLst/>
          </a:prstGeom>
          <a:noFill/>
        </p:spPr>
      </p:pic>
      <p:pic>
        <p:nvPicPr>
          <p:cNvPr id="19" name="Рисунок 18" descr="http://www.orel-adm.ru/images/stories/torg.jpg"/>
          <p:cNvPicPr/>
          <p:nvPr/>
        </p:nvPicPr>
        <p:blipFill>
          <a:blip r:embed="rId10" cstate="print"/>
          <a:srcRect l="35275" t="27130" r="33939" b="28924"/>
          <a:stretch>
            <a:fillRect/>
          </a:stretch>
        </p:blipFill>
        <p:spPr bwMode="auto">
          <a:xfrm>
            <a:off x="214282" y="4286256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appliftonews.ru/img/collection/b/96@2x.jpg?139214524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5643578"/>
            <a:ext cx="642942" cy="482534"/>
          </a:xfrm>
          <a:prstGeom prst="rect">
            <a:avLst/>
          </a:prstGeom>
          <a:noFill/>
        </p:spPr>
      </p:pic>
      <p:pic>
        <p:nvPicPr>
          <p:cNvPr id="23558" name="Picture 6" descr="http://www.ipatovo.org/images/fin_progr_0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714884"/>
            <a:ext cx="895785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00166" y="642918"/>
            <a:ext cx="7000924" cy="9221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"Развитие  образования  в  Усть-Абаканском районе (2014-2020 годы)« – 612 412,8 тыс. </a:t>
            </a:r>
            <a:r>
              <a:rPr lang="ru-RU" sz="2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руб</a:t>
            </a:r>
            <a:endParaRPr lang="ru-RU" sz="2000" b="1" dirty="0" smtClean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7503950" y="2068686"/>
            <a:ext cx="281355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71670" y="1928802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071670" y="1928802"/>
            <a:ext cx="5572164" cy="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7620" y="2143116"/>
            <a:ext cx="1872208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системы дополнительного образования детей, выявления и поддержки одаренных детей и молодежи»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702" y="2214554"/>
            <a:ext cx="1925902" cy="7386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«Патриотическое воспитание граждан»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714876" y="1928802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2976" y="2143116"/>
            <a:ext cx="1714512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дошкольного,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образования»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562 684,1 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86182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49 508,1тыс.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64" y="3071810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220 ,6 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" descr=" дополнит обра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643446"/>
            <a:ext cx="169561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2" descr="воспитате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72008"/>
            <a:ext cx="1643074" cy="130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643314"/>
            <a:ext cx="1714512" cy="1285885"/>
          </a:xfrm>
          <a:prstGeom prst="rect">
            <a:avLst/>
          </a:prstGeom>
          <a:noFill/>
        </p:spPr>
      </p:pic>
      <p:pic>
        <p:nvPicPr>
          <p:cNvPr id="35" name="Рисунок 4" descr="школ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4586521"/>
            <a:ext cx="1546592" cy="127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22530" name="Picture 2" descr="http://xn--80afbc3a3a.xn--p1ai/images/2017.03/dop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7" y="5143512"/>
            <a:ext cx="1500199" cy="1291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образование за 2015-2017 годы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51520" y="1772816"/>
          <a:ext cx="47525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5589240"/>
            <a:ext cx="925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Дошкольное образование               Общее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        Прочие мероприятия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5643578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5643578"/>
            <a:ext cx="144016" cy="144016"/>
          </a:xfrm>
          <a:prstGeom prst="rect">
            <a:avLst/>
          </a:prstGeom>
          <a:solidFill>
            <a:srgbClr val="19D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5857892"/>
            <a:ext cx="144016" cy="1440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5857892"/>
            <a:ext cx="144016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2285984" y="1928802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4"/>
          <p:cNvGraphicFramePr>
            <a:graphicFrameLocks/>
          </p:cNvGraphicFramePr>
          <p:nvPr/>
        </p:nvGraphicFramePr>
        <p:xfrm>
          <a:off x="214282" y="2500306"/>
          <a:ext cx="4127500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5"/>
          <p:cNvGraphicFramePr>
            <a:graphicFrameLocks/>
          </p:cNvGraphicFramePr>
          <p:nvPr/>
        </p:nvGraphicFramePr>
        <p:xfrm>
          <a:off x="5000628" y="3214686"/>
          <a:ext cx="3892547" cy="323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28596" y="1785926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Численность воспитанников в дошкольных образовательных учреждениях района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572000" y="2357430"/>
            <a:ext cx="4286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Расходы местного бюджета на обеспечение общедоступного и бесплатного дошкольного образования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8143868" y="3214686"/>
            <a:ext cx="100013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285852" y="285728"/>
            <a:ext cx="42148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r>
              <a:rPr lang="ru-RU" sz="1400" dirty="0" smtClean="0">
                <a:latin typeface="+mj-lt"/>
              </a:rPr>
              <a:t>Сеть </a:t>
            </a:r>
            <a:r>
              <a:rPr lang="ru-RU" sz="1400" dirty="0">
                <a:latin typeface="+mj-lt"/>
              </a:rPr>
              <a:t>образовательных учреждений, реализующих в районе программу дошкольного образования, в настоящее время включает </a:t>
            </a:r>
            <a:r>
              <a:rPr lang="ru-RU" sz="1400" dirty="0" smtClean="0">
                <a:latin typeface="+mj-lt"/>
              </a:rPr>
              <a:t>8 </a:t>
            </a:r>
            <a:r>
              <a:rPr lang="ru-RU" sz="1400" dirty="0">
                <a:latin typeface="+mj-lt"/>
              </a:rPr>
              <a:t>учреждений.</a:t>
            </a:r>
          </a:p>
        </p:txBody>
      </p:sp>
      <p:pic>
        <p:nvPicPr>
          <p:cNvPr id="3078" name="Picture 6" descr="http://googlik.info/doshkolniki/detskij_s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42852"/>
            <a:ext cx="3254912" cy="2171491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285852" y="285728"/>
            <a:ext cx="4071966" cy="410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85852" y="285728"/>
            <a:ext cx="4500594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7148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развитие дошкольного образования направлено 2 152,1 тыс. руб., в том числе: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288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19458" name="Picture 2" descr="http://s1.zhovta.ua/simgs/bdc1bcb3e3a028cd44c985d9e1e5bd6d-image(1000x700-crop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000108"/>
            <a:ext cx="3265771" cy="2286040"/>
          </a:xfrm>
          <a:prstGeom prst="rect">
            <a:avLst/>
          </a:prstGeom>
          <a:noFill/>
        </p:spPr>
      </p:pic>
      <p:pic>
        <p:nvPicPr>
          <p:cNvPr id="19460" name="Picture 4" descr="http://www.s.061.ua/section/newsInternalIcon/upload/images/news/icon/000/006/093/rem_det_159b92223422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429000"/>
            <a:ext cx="3127150" cy="1285884"/>
          </a:xfrm>
          <a:prstGeom prst="rect">
            <a:avLst/>
          </a:prstGeom>
          <a:noFill/>
        </p:spPr>
      </p:pic>
      <p:pic>
        <p:nvPicPr>
          <p:cNvPr id="19462" name="Picture 6" descr="http://kids.cooperation.ru/upload/medialibrary/6d6/65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857760"/>
            <a:ext cx="2570021" cy="1714184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4" y="1285860"/>
          <a:ext cx="5003800" cy="4783475"/>
        </p:xfrm>
        <a:graphic>
          <a:graphicData uri="http://schemas.openxmlformats.org/drawingml/2006/table">
            <a:tbl>
              <a:tblPr/>
              <a:tblGrid>
                <a:gridCol w="4214842"/>
                <a:gridCol w="788958"/>
              </a:tblGrid>
              <a:tr h="1000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Строительство, реконструкция объектов муниципальной собственности, в том числе разработка проектно-сметной документации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разработка ПСД  для строительства детского сада с. Зеленое )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214,0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муниципальных дошкольных учреждениях </a:t>
                      </a:r>
                      <a:r>
                        <a:rPr lang="ru-RU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(ПСД для кап. 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ремонта и кап.ремонт </a:t>
                      </a:r>
                      <a:r>
                        <a:rPr lang="ru-RU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парадного входа с устройством крылец и козырьков: д/с Аленушка и д/с Родничок; 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отопления, водопровода, канализации д/с Аленушка , д/с Солнышко; капитальный 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мед. кабинета д/с Звездочка с. Калинино; осущ. тех. и строит. надзора за кап. 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ремонтом </a:t>
                      </a:r>
                      <a:r>
                        <a:rPr lang="ru-RU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д/с Рябинушка  д/с Родничок; д/с Родничок; 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системы. отопления, канализации, здания: д/с Аленушка)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1 024,4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</a:tr>
              <a:tr h="1122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по развитию дошкольного образования 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(Проверка качества огнезащитной обработки деревянных конструкций ;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бработка кровли огнезащитным составом, испытание пожарных кранов, лестниц, ограждений; установка видеонаблюдения: д/с Родничок ; замена входных и межэтажных деревянных дверей: д/с Родничок; оборудования и инвентаря для медицинских кабинетов ; приобретение оборуд. и инвентаря в пищеблок: д/с Аленушка ; специальная оценка условий труда ; обучение по мерам пожарной безопасности ; обучение по охране труда</a:t>
                      </a:r>
                      <a:endParaRPr lang="ru-RU" sz="12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85852" y="285728"/>
            <a:ext cx="3071834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7148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развитие начального общего, основного общего и среднего образования направлено 21 985,2 тыс. руб. ,в том числе: </a:t>
            </a:r>
            <a:endParaRPr lang="ru-RU" dirty="0"/>
          </a:p>
        </p:txBody>
      </p:sp>
      <p:pic>
        <p:nvPicPr>
          <p:cNvPr id="30726" name="Picture 6" descr="http://furniture-good.ru/wp-content/uploads/2013/10/mebe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142984"/>
            <a:ext cx="2507474" cy="128588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288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4" y="1285860"/>
          <a:ext cx="5429288" cy="5195736"/>
        </p:xfrm>
        <a:graphic>
          <a:graphicData uri="http://schemas.openxmlformats.org/drawingml/2006/table">
            <a:tbl>
              <a:tblPr/>
              <a:tblGrid>
                <a:gridCol w="4808798"/>
                <a:gridCol w="620490"/>
              </a:tblGrid>
              <a:tr h="4929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Создание условия для обеспечения современного качества образования (</a:t>
                      </a:r>
                      <a:r>
                        <a:rPr lang="ru-RU" sz="1300" i="1" dirty="0">
                          <a:latin typeface="Calibri"/>
                          <a:ea typeface="Calibri"/>
                          <a:cs typeface="Times New Roman"/>
                        </a:rPr>
                        <a:t>Приобретение школьной мебели; замена окон </a:t>
                      </a:r>
                      <a:r>
                        <a:rPr lang="ru-RU" sz="1300" i="1" dirty="0" smtClean="0">
                          <a:latin typeface="Calibri"/>
                          <a:ea typeface="Calibri"/>
                          <a:cs typeface="Times New Roman"/>
                        </a:rPr>
                        <a:t>У-Абаканская </a:t>
                      </a:r>
                      <a:r>
                        <a:rPr lang="ru-RU" sz="1300" i="1" dirty="0">
                          <a:latin typeface="Calibri"/>
                          <a:ea typeface="Calibri"/>
                          <a:cs typeface="Times New Roman"/>
                        </a:rPr>
                        <a:t>ОШИ; Установка противопожарной двери: Чарковская СОШИ; приобретение мебели для столовой Чарковская СОШИ; </a:t>
                      </a:r>
                      <a:r>
                        <a:rPr lang="ru-RU" sz="1300" i="1" dirty="0" smtClean="0">
                          <a:latin typeface="Calibri"/>
                          <a:ea typeface="Calibri"/>
                          <a:cs typeface="Times New Roman"/>
                        </a:rPr>
                        <a:t>ремонт </a:t>
                      </a:r>
                      <a:r>
                        <a:rPr lang="ru-RU" sz="1300" i="1" dirty="0">
                          <a:latin typeface="Calibri"/>
                          <a:ea typeface="Calibri"/>
                          <a:cs typeface="Times New Roman"/>
                        </a:rPr>
                        <a:t>кровли, установка, </a:t>
                      </a:r>
                      <a:r>
                        <a:rPr lang="ru-RU" sz="1300" i="1" dirty="0" smtClean="0">
                          <a:latin typeface="Calibri"/>
                          <a:ea typeface="Calibri"/>
                          <a:cs typeface="Times New Roman"/>
                        </a:rPr>
                        <a:t>ремонт </a:t>
                      </a:r>
                      <a:r>
                        <a:rPr lang="ru-RU" sz="1300" i="1" dirty="0">
                          <a:latin typeface="Calibri"/>
                          <a:ea typeface="Calibri"/>
                          <a:cs typeface="Times New Roman"/>
                        </a:rPr>
                        <a:t>септика, канализации, системы отопления, хвс Чарковская СОШ; </a:t>
                      </a:r>
                      <a:r>
                        <a:rPr lang="ru-RU" sz="1300" i="1" dirty="0" smtClean="0">
                          <a:latin typeface="Calibri"/>
                          <a:ea typeface="Calibri"/>
                          <a:cs typeface="Times New Roman"/>
                        </a:rPr>
                        <a:t>ремонт </a:t>
                      </a:r>
                      <a:r>
                        <a:rPr lang="ru-RU" sz="1300" i="1" dirty="0">
                          <a:latin typeface="Calibri"/>
                          <a:ea typeface="Calibri"/>
                          <a:cs typeface="Times New Roman"/>
                        </a:rPr>
                        <a:t>модульных котельных ; Разработка ПСД системы автоматической пожарной сигнализации и оповещение людей о пожаре ; обработка кровли огнезащитным составом, испытание пожарных кранов, лестниц, ограждений ; обучение по мерам пожарной безопасности ; Определение категории помещения по взрыво-пожароопасности В-Биджинская СОШ; Проверка качества огнезащитной обработки деревянных конструкций; материальные запасы по противопожарной безопасности;  </a:t>
                      </a: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Санитарная безопасность</a:t>
                      </a:r>
                      <a:r>
                        <a:rPr lang="ru-RU" sz="1300" i="1" dirty="0">
                          <a:latin typeface="Calibri"/>
                          <a:ea typeface="Calibri"/>
                          <a:cs typeface="Times New Roman"/>
                        </a:rPr>
                        <a:t>: приобретение оборудования и инвентаря для пищеблоков; устройство приточно-вытяжной вентиляции в пищеблоке; </a:t>
                      </a: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Антитеррористическая безопасность</a:t>
                      </a:r>
                      <a:r>
                        <a:rPr lang="ru-RU" sz="1300" i="1" dirty="0">
                          <a:latin typeface="Calibri"/>
                          <a:ea typeface="Calibri"/>
                          <a:cs typeface="Times New Roman"/>
                        </a:rPr>
                        <a:t> - установка систем видеонаблюдения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Calibri"/>
                          <a:ea typeface="Calibri"/>
                          <a:cs typeface="Times New Roman"/>
                        </a:rPr>
                        <a:t>ремонт </a:t>
                      </a:r>
                      <a:r>
                        <a:rPr lang="ru-RU" sz="1300" i="1" dirty="0">
                          <a:latin typeface="Calibri"/>
                          <a:ea typeface="Calibri"/>
                          <a:cs typeface="Times New Roman"/>
                        </a:rPr>
                        <a:t>дымовой трубы Сапоговская СОШ ; </a:t>
                      </a:r>
                      <a:r>
                        <a:rPr lang="ru-RU" sz="1300" i="1" dirty="0" smtClean="0">
                          <a:latin typeface="Calibri"/>
                          <a:ea typeface="Calibri"/>
                          <a:cs typeface="Times New Roman"/>
                        </a:rPr>
                        <a:t>ремонт </a:t>
                      </a:r>
                      <a:r>
                        <a:rPr lang="ru-RU" sz="1300" i="1" dirty="0">
                          <a:latin typeface="Calibri"/>
                          <a:ea typeface="Calibri"/>
                          <a:cs typeface="Times New Roman"/>
                        </a:rPr>
                        <a:t>полов Усть-Абаканская СОШ ; приобретение котла для котельных школ ; приобретение спортивного оборудования для Чарковской СОШ за счет спонсорской помощи;    </a:t>
                      </a: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Электробезопасность </a:t>
                      </a:r>
                      <a:r>
                        <a:rPr lang="ru-RU" sz="1300" i="1" dirty="0">
                          <a:latin typeface="Calibri"/>
                          <a:ea typeface="Calibri"/>
                          <a:cs typeface="Times New Roman"/>
                        </a:rPr>
                        <a:t>-обучение и аттестация кочегаров, рабоч.по бойлеру для работы в котельных; специальная оценка условий труда; обучение по охране труда;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6 847,7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4626" name="Picture 2" descr="http://i.siteapi.org/V0jrrtGQpfhp8jvTfDzf5OtYG8A=/fit-in/1024x768/center/top/d1c8076bf517455.ru.s.siteapi.org/img/ce083cd0d57eac49f47a3e04210b44cf38396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357826"/>
            <a:ext cx="2753974" cy="1143007"/>
          </a:xfrm>
          <a:prstGeom prst="rect">
            <a:avLst/>
          </a:prstGeom>
          <a:noFill/>
        </p:spPr>
      </p:pic>
      <p:pic>
        <p:nvPicPr>
          <p:cNvPr id="154628" name="Picture 4" descr="http://vdpo62.ru/d/791121/d/%D1%81%D1%82145_%D1%8D%D0%BB%D0%B5%D0%BA%D1%82%D1%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000504"/>
            <a:ext cx="1285884" cy="1285884"/>
          </a:xfrm>
          <a:prstGeom prst="rect">
            <a:avLst/>
          </a:prstGeom>
          <a:noFill/>
        </p:spPr>
      </p:pic>
      <p:pic>
        <p:nvPicPr>
          <p:cNvPr id="154634" name="Picture 10" descr="https://nf-veselevo.edumsko.ru/uploads/2000/1436/section/215360/pravila_bezzopasnos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428868"/>
            <a:ext cx="2071702" cy="149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785918" y="571480"/>
            <a:ext cx="3071834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pic>
        <p:nvPicPr>
          <p:cNvPr id="30724" name="Picture 4" descr="http://rustoria.ru/images/content/g960x504/16/16150123e93d10c976ba7c99c30658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929066"/>
            <a:ext cx="2313230" cy="121444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288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4" y="1357298"/>
          <a:ext cx="5572164" cy="4857784"/>
        </p:xfrm>
        <a:graphic>
          <a:graphicData uri="http://schemas.openxmlformats.org/drawingml/2006/table">
            <a:tbl>
              <a:tblPr/>
              <a:tblGrid>
                <a:gridCol w="4565214"/>
                <a:gridCol w="1006950"/>
              </a:tblGrid>
              <a:tr h="3798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Капитальный </a:t>
                      </a: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ремонт 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в муниципальных учреждениях, в том числе проектно-сметная документация</a:t>
                      </a:r>
                      <a:r>
                        <a:rPr lang="ru-RU" sz="13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0" i="1" dirty="0" smtClean="0">
                          <a:latin typeface="Calibri"/>
                          <a:ea typeface="Calibri"/>
                          <a:cs typeface="Times New Roman"/>
                        </a:rPr>
                        <a:t>(Капитальный ремонт </a:t>
                      </a:r>
                      <a:r>
                        <a:rPr lang="ru-RU" sz="1300" b="0" i="1" dirty="0">
                          <a:latin typeface="Calibri"/>
                          <a:ea typeface="Calibri"/>
                          <a:cs typeface="Times New Roman"/>
                        </a:rPr>
                        <a:t>школьных туалетов Сапоговская СОШ; капитальный </a:t>
                      </a:r>
                      <a:r>
                        <a:rPr lang="ru-RU" sz="1300" b="0" i="1" dirty="0" smtClean="0">
                          <a:latin typeface="Calibri"/>
                          <a:ea typeface="Calibri"/>
                          <a:cs typeface="Times New Roman"/>
                        </a:rPr>
                        <a:t>ремонт </a:t>
                      </a:r>
                      <a:r>
                        <a:rPr lang="ru-RU" sz="1300" b="0" i="1" dirty="0">
                          <a:latin typeface="Calibri"/>
                          <a:ea typeface="Calibri"/>
                          <a:cs typeface="Times New Roman"/>
                        </a:rPr>
                        <a:t>кровли </a:t>
                      </a:r>
                      <a:r>
                        <a:rPr lang="ru-RU" sz="1300" b="0" i="1" dirty="0" smtClean="0">
                          <a:latin typeface="Calibri"/>
                          <a:ea typeface="Calibri"/>
                          <a:cs typeface="Times New Roman"/>
                        </a:rPr>
                        <a:t>Калининская СОШ, </a:t>
                      </a:r>
                      <a:r>
                        <a:rPr lang="ru-RU" sz="1300" b="0" i="1" dirty="0">
                          <a:latin typeface="Calibri"/>
                          <a:ea typeface="Calibri"/>
                          <a:cs typeface="Times New Roman"/>
                        </a:rPr>
                        <a:t>Краснооз. ООШ); замена оконных деревянных блоков на пластиковые В-Биджинская СОШ; установка входных, межэтажных, эвакуационных дверей, </a:t>
                      </a:r>
                      <a:r>
                        <a:rPr lang="ru-RU" sz="1300" b="0" i="1" dirty="0" smtClean="0">
                          <a:latin typeface="Calibri"/>
                          <a:ea typeface="Calibri"/>
                          <a:cs typeface="Times New Roman"/>
                        </a:rPr>
                        <a:t>ремонт </a:t>
                      </a:r>
                      <a:r>
                        <a:rPr lang="ru-RU" sz="1300" b="0" i="1" dirty="0">
                          <a:latin typeface="Calibri"/>
                          <a:ea typeface="Calibri"/>
                          <a:cs typeface="Times New Roman"/>
                        </a:rPr>
                        <a:t>АУПС; капитальный </a:t>
                      </a:r>
                      <a:r>
                        <a:rPr lang="ru-RU" sz="1300" b="0" i="1" dirty="0" smtClean="0">
                          <a:latin typeface="Calibri"/>
                          <a:ea typeface="Calibri"/>
                          <a:cs typeface="Times New Roman"/>
                        </a:rPr>
                        <a:t>ремонт </a:t>
                      </a:r>
                      <a:r>
                        <a:rPr lang="ru-RU" sz="1300" b="0" i="1" dirty="0">
                          <a:latin typeface="Calibri"/>
                          <a:ea typeface="Calibri"/>
                          <a:cs typeface="Times New Roman"/>
                        </a:rPr>
                        <a:t>системы видеонаблюдения; </a:t>
                      </a:r>
                      <a:r>
                        <a:rPr lang="ru-RU" sz="1300" b="0" i="1" dirty="0" smtClean="0">
                          <a:latin typeface="Calibri"/>
                          <a:ea typeface="Calibri"/>
                          <a:cs typeface="Times New Roman"/>
                        </a:rPr>
                        <a:t>ремонт, </a:t>
                      </a:r>
                      <a:r>
                        <a:rPr lang="ru-RU" sz="1300" b="0" i="1" dirty="0">
                          <a:latin typeface="Calibri"/>
                          <a:ea typeface="Calibri"/>
                          <a:cs typeface="Times New Roman"/>
                        </a:rPr>
                        <a:t>восстановл.ограждения территории Усть-Абаканская СОШ; устройство детской площадки на территории д/с Чапаевская ООШ; осуществление технического и строительного надзора за капитальным </a:t>
                      </a:r>
                      <a:r>
                        <a:rPr lang="ru-RU" sz="1300" b="0" i="1" dirty="0" smtClean="0">
                          <a:latin typeface="Calibri"/>
                          <a:ea typeface="Calibri"/>
                          <a:cs typeface="Times New Roman"/>
                        </a:rPr>
                        <a:t>ремонтом </a:t>
                      </a:r>
                      <a:r>
                        <a:rPr lang="ru-RU" sz="1300" b="0" i="1" dirty="0">
                          <a:latin typeface="Calibri"/>
                          <a:ea typeface="Calibri"/>
                          <a:cs typeface="Times New Roman"/>
                        </a:rPr>
                        <a:t>учреждений; подготовка к отопительному сезону: НШ-ДС Росток; капитальный </a:t>
                      </a:r>
                      <a:r>
                        <a:rPr lang="ru-RU" sz="1300" b="0" i="1" dirty="0" smtClean="0">
                          <a:latin typeface="Calibri"/>
                          <a:ea typeface="Calibri"/>
                          <a:cs typeface="Times New Roman"/>
                        </a:rPr>
                        <a:t>ремонт </a:t>
                      </a:r>
                      <a:r>
                        <a:rPr lang="ru-RU" sz="1300" b="0" i="1" dirty="0">
                          <a:latin typeface="Calibri"/>
                          <a:ea typeface="Calibri"/>
                          <a:cs typeface="Times New Roman"/>
                        </a:rPr>
                        <a:t>школьной котельной: Чапаевская ООШ; разработка,  ПСД и экспертизы сметы на  капитальный </a:t>
                      </a:r>
                      <a:r>
                        <a:rPr lang="ru-RU" sz="1300" b="0" i="1" dirty="0" smtClean="0">
                          <a:latin typeface="Calibri"/>
                          <a:ea typeface="Calibri"/>
                          <a:cs typeface="Times New Roman"/>
                        </a:rPr>
                        <a:t>ремонт </a:t>
                      </a:r>
                      <a:r>
                        <a:rPr lang="ru-RU" sz="1300" b="0" i="1" dirty="0">
                          <a:latin typeface="Calibri"/>
                          <a:ea typeface="Calibri"/>
                          <a:cs typeface="Times New Roman"/>
                        </a:rPr>
                        <a:t>здания, спортивного зала: (Опытненская СОШ; Весенненская СОШ; Усть-Абаканская ОШИ).</a:t>
                      </a:r>
                      <a:endParaRPr lang="ru-RU" sz="13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9" marR="60739" marT="30369" marB="30369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8 212,9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9" marR="60739" marT="30369" marB="30369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</a:tr>
              <a:tr h="1059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Строительство, реконструкция объектов муниципальной собственности, в том числе разработка проектно-сметной документации </a:t>
                      </a:r>
                      <a:r>
                        <a:rPr lang="ru-RU" sz="1300" b="0" i="1" dirty="0">
                          <a:latin typeface="Calibri"/>
                          <a:ea typeface="Calibri"/>
                          <a:cs typeface="Times New Roman"/>
                        </a:rPr>
                        <a:t>(Разработка ПСД на строительство открытого плоскостного сооружения Весенненская СОШ ) </a:t>
                      </a:r>
                    </a:p>
                  </a:txBody>
                  <a:tcPr marL="60739" marR="60739" marT="30369" marB="30369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60,0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9" marR="60739" marT="30369" marB="30369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34" name="Picture 2" descr="http://inruza.ru/upload/gallery/197/19697_adddfaf2b05aa2c6dd6348e85734ba3059742b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285992"/>
            <a:ext cx="2251704" cy="1500198"/>
          </a:xfrm>
          <a:prstGeom prst="rect">
            <a:avLst/>
          </a:prstGeom>
          <a:noFill/>
        </p:spPr>
      </p:pic>
      <p:pic>
        <p:nvPicPr>
          <p:cNvPr id="16" name="Picture 2" descr="http://gorodns.ru/uploads/posts/2015-09/1441049392_oblozhka-priemka-shko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142984"/>
            <a:ext cx="2505752" cy="1071570"/>
          </a:xfrm>
          <a:prstGeom prst="rect">
            <a:avLst/>
          </a:prstGeom>
          <a:noFill/>
        </p:spPr>
      </p:pic>
      <p:pic>
        <p:nvPicPr>
          <p:cNvPr id="18436" name="Picture 4" descr="http://kak.znate.ru/pars_docs/refs/65/64090/64090-40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5286388"/>
            <a:ext cx="2286016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571480"/>
            <a:ext cx="3071834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15" name="Picture 4" descr="http://dszn.sev.gov.ru/wp-content/uploads/2015/10/Fotolia_25331600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071678"/>
            <a:ext cx="1707456" cy="1143008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71472" y="1285860"/>
          <a:ext cx="5003800" cy="4429156"/>
        </p:xfrm>
        <a:graphic>
          <a:graphicData uri="http://schemas.openxmlformats.org/drawingml/2006/table">
            <a:tbl>
              <a:tblPr/>
              <a:tblGrid>
                <a:gridCol w="4099560"/>
                <a:gridCol w="904240"/>
              </a:tblGrid>
              <a:tr h="857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Реализация мероприятий по предоставлению школьного питания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2 459,1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</a:tr>
              <a:tr h="1857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Реализация мероприятий в сфере обеспечения доступности приоритетных объектов и услуг в приоритетных сферах жизнедеятельности инвалидов и других мобильных групп населения  </a:t>
                      </a:r>
                      <a:endParaRPr lang="ru-RU" sz="13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300" i="1" dirty="0">
                          <a:latin typeface="Calibri"/>
                          <a:ea typeface="Calibri"/>
                          <a:cs typeface="Times New Roman"/>
                        </a:rPr>
                        <a:t>капитальный </a:t>
                      </a:r>
                      <a:r>
                        <a:rPr lang="ru-RU" sz="1300" i="1" dirty="0" smtClean="0">
                          <a:latin typeface="Calibri"/>
                          <a:ea typeface="Calibri"/>
                          <a:cs typeface="Times New Roman"/>
                        </a:rPr>
                        <a:t>ремонт </a:t>
                      </a:r>
                      <a:r>
                        <a:rPr lang="ru-RU" sz="1300" i="1" dirty="0">
                          <a:latin typeface="Calibri"/>
                          <a:ea typeface="Calibri"/>
                          <a:cs typeface="Times New Roman"/>
                        </a:rPr>
                        <a:t>здания Усть-Абаканская ОШИ; приобретение оборудования для инвалидов и других мобильных групп населения У-Абаканская ОШИ)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1 920,5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Реализация мероприятий по созданию в общеобразовательных организациях, расположенных в сельской местности условий для занятия физической культурой и спортом </a:t>
                      </a:r>
                      <a:r>
                        <a:rPr lang="ru-RU" sz="1300" i="1" dirty="0">
                          <a:latin typeface="Calibri"/>
                          <a:ea typeface="Calibri"/>
                          <a:cs typeface="Times New Roman"/>
                        </a:rPr>
                        <a:t>(Капитальный </a:t>
                      </a:r>
                      <a:r>
                        <a:rPr lang="ru-RU" sz="1300" i="1" dirty="0" smtClean="0">
                          <a:latin typeface="Calibri"/>
                          <a:ea typeface="Calibri"/>
                          <a:cs typeface="Times New Roman"/>
                        </a:rPr>
                        <a:t>ремонт </a:t>
                      </a:r>
                      <a:r>
                        <a:rPr lang="ru-RU" sz="1300" i="1" dirty="0">
                          <a:latin typeface="Calibri"/>
                          <a:ea typeface="Calibri"/>
                          <a:cs typeface="Times New Roman"/>
                        </a:rPr>
                        <a:t>спортивного зала Опытненская СОШ;  строительство открытого плоскостного сооружения Весенненская СОШ)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2 485,0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</a:tr>
            </a:tbl>
          </a:graphicData>
        </a:graphic>
      </p:graphicFrame>
      <p:pic>
        <p:nvPicPr>
          <p:cNvPr id="155650" name="Picture 2" descr="http://www.bala-kkk.kz/sites/default/files/upload/images/541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00042"/>
            <a:ext cx="2286016" cy="1474480"/>
          </a:xfrm>
          <a:prstGeom prst="rect">
            <a:avLst/>
          </a:prstGeom>
          <a:noFill/>
        </p:spPr>
      </p:pic>
      <p:pic>
        <p:nvPicPr>
          <p:cNvPr id="155654" name="Picture 6" descr="http://school23coll.weebly.com/uploads/2/5/3/5/25358562/891482.jpg?6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143380"/>
            <a:ext cx="2762269" cy="2071702"/>
          </a:xfrm>
          <a:prstGeom prst="rect">
            <a:avLst/>
          </a:prstGeom>
          <a:noFill/>
        </p:spPr>
      </p:pic>
      <p:pic>
        <p:nvPicPr>
          <p:cNvPr id="155658" name="Picture 10" descr="http://www.ap-center.com/wp-content/uploads/2016/07/1_532173ab87cb6532173ab87cf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928934"/>
            <a:ext cx="1470224" cy="1051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143001" y="142875"/>
            <a:ext cx="45005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дополнительного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осуществляют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муниципальных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учреждения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4" name="Диаграмма 4"/>
          <p:cNvGraphicFramePr>
            <a:graphicFrameLocks/>
          </p:cNvGraphicFramePr>
          <p:nvPr/>
        </p:nvGraphicFramePr>
        <p:xfrm>
          <a:off x="500034" y="3286124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5"/>
          <p:cNvGraphicFramePr>
            <a:graphicFrameLocks/>
          </p:cNvGraphicFramePr>
          <p:nvPr/>
        </p:nvGraphicFramePr>
        <p:xfrm>
          <a:off x="4714876" y="3357562"/>
          <a:ext cx="3606795" cy="287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8143900" y="2928934"/>
            <a:ext cx="100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14282" y="2857496"/>
            <a:ext cx="3786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Численность </a:t>
            </a:r>
            <a:r>
              <a:rPr lang="ru-RU" sz="1200" b="1" dirty="0" smtClean="0">
                <a:latin typeface="+mj-lt"/>
              </a:rPr>
              <a:t>обучающихся</a:t>
            </a:r>
            <a:endParaRPr lang="ru-RU" sz="1200" b="1" dirty="0">
              <a:latin typeface="+mj-lt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286248" y="2857496"/>
            <a:ext cx="4286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Расходы местного бюджета на обеспечение </a:t>
            </a:r>
            <a:r>
              <a:rPr lang="ru-RU" sz="1200" b="1" dirty="0" smtClean="0">
                <a:latin typeface="+mj-lt"/>
              </a:rPr>
              <a:t>дополнительного образования</a:t>
            </a:r>
            <a:endParaRPr lang="ru-RU" sz="1200" b="1" dirty="0">
              <a:latin typeface="+mj-lt"/>
            </a:endParaRPr>
          </a:p>
        </p:txBody>
      </p:sp>
      <p:pic>
        <p:nvPicPr>
          <p:cNvPr id="1026" name="Picture 2" descr="http://afisha.a42.ru/uploads/posters/9b/9bfb6140-f7d3-11e5-9729-21be545a3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785794"/>
            <a:ext cx="2145235" cy="1428760"/>
          </a:xfrm>
          <a:prstGeom prst="rect">
            <a:avLst/>
          </a:prstGeom>
          <a:noFill/>
        </p:spPr>
      </p:pic>
      <p:pic>
        <p:nvPicPr>
          <p:cNvPr id="1030" name="Picture 6" descr="https://www.tyuiu.ru/wp-content/uploads/2016/10/dekada-spornt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357298"/>
            <a:ext cx="1847805" cy="1385854"/>
          </a:xfrm>
          <a:prstGeom prst="rect">
            <a:avLst/>
          </a:prstGeom>
          <a:noFill/>
        </p:spPr>
      </p:pic>
      <p:pic>
        <p:nvPicPr>
          <p:cNvPr id="1032" name="Picture 8" descr="http://rasskazovogorono.68edu.ru/wp-content/uploads/2016/04/ddt-thumbnail-01-1-672x3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42852"/>
            <a:ext cx="2064788" cy="1143008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285852" y="214290"/>
            <a:ext cx="2786082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ДОПОЛНИТЕЛЬНОЕ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642910" y="500042"/>
            <a:ext cx="8229600" cy="59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800" b="1" i="1" dirty="0" smtClean="0"/>
              <a:t>Исполнение бюджета</a:t>
            </a:r>
          </a:p>
          <a:p>
            <a:pPr algn="ctr">
              <a:buNone/>
            </a:pPr>
            <a:endParaRPr lang="ru-RU" sz="800" b="1" i="1" dirty="0" smtClean="0"/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– 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- это этап бюджетного процесса, который начинается с момента утверждения решения о бюджете и продолжается в течении финансового года. Существуют этапы этого процесса: 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доходам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обеспечение своевременного и полного поступления в бюджет налогов, сборов, доходов от использования имущества и других обязательных платежей, в соответствии с утвержденным планом.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расходам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финансирование мероприятий, предусмотренных решением о бюджете, в пределах утвержденных сумм с целью исполнения принятых расходных обязательств.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 Годовой отчет об исполнении бюджета предоставляется в Совет депутатов Усть-Абаканского района. По результатам рассмотрения отчета об исполнении бюджета Совет депутатов Усть-Абаканского района принимает решение об его утверждении.</a:t>
            </a:r>
            <a:endParaRPr lang="ru-RU" sz="18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71414"/>
            <a:ext cx="857256" cy="97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http://images.myshared.ru/9/940438/slide_1.jpg"/>
          <p:cNvPicPr/>
          <p:nvPr/>
        </p:nvPicPr>
        <p:blipFill>
          <a:blip r:embed="rId3" cstate="print"/>
          <a:srcRect l="13615" t="28401" r="11929" b="16468"/>
          <a:stretch>
            <a:fillRect/>
          </a:stretch>
        </p:blipFill>
        <p:spPr bwMode="auto">
          <a:xfrm>
            <a:off x="1857356" y="285728"/>
            <a:ext cx="15001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214414" y="285728"/>
            <a:ext cx="4214842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i="1" dirty="0">
                <a:ln/>
                <a:solidFill>
                  <a:schemeClr val="accent3"/>
                </a:solidFill>
                <a:cs typeface="Arial" charset="0"/>
              </a:rPr>
              <a:t>Расходы на </a:t>
            </a:r>
            <a:r>
              <a:rPr lang="ru-RU" sz="2400" b="1" i="1" dirty="0" smtClean="0">
                <a:ln/>
                <a:solidFill>
                  <a:schemeClr val="accent3"/>
                </a:solidFill>
                <a:cs typeface="Arial" charset="0"/>
              </a:rPr>
              <a:t>Культуру 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cs typeface="Arial" charset="0"/>
              </a:rPr>
              <a:t>43 038,1 тыс.рублей </a:t>
            </a:r>
          </a:p>
          <a:p>
            <a:endParaRPr lang="ru-RU" sz="2400" b="1" i="1" dirty="0" smtClean="0">
              <a:ln/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1357298"/>
            <a:ext cx="457203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Обеспечение деятельности учреждений </a:t>
            </a:r>
          </a:p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культуры – 38 940,1 тыс. рублей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2844" y="2285992"/>
            <a:ext cx="4929222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Мероприятия по поддержки и развитию культуры, искусства , сохранение </a:t>
            </a:r>
          </a:p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культурных ценностей – 3 847,4 тыс. рублей  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(организация и проведение культмассовых мероприятий, укрепление материально-технической базы муниципальных учреждений культуры в том числе приобретение звукового и световое оборудования танцевальных костюмов и обуви, комплектование книжного фонда)</a:t>
            </a: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58" y="4572008"/>
            <a:ext cx="45720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Организация, координация туристической деятельности и продвижения туристического продукта – 54,0 тыс. рублей </a:t>
            </a:r>
          </a:p>
        </p:txBody>
      </p:sp>
      <p:pic>
        <p:nvPicPr>
          <p:cNvPr id="28" name="Picture 2" descr="http://www.tatary-urala.ru/images/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6578" y="3929066"/>
            <a:ext cx="2071702" cy="1554458"/>
          </a:xfrm>
          <a:prstGeom prst="rect">
            <a:avLst/>
          </a:prstGeom>
          <a:noFill/>
        </p:spPr>
      </p:pic>
      <p:pic>
        <p:nvPicPr>
          <p:cNvPr id="29" name="Рисунок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71942"/>
            <a:ext cx="1348604" cy="107157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54" name="Picture 6" descr="https://culture19.ru/images/content/news/7/l-621-ansambl-dobro-iz-hakasii-prinyal-uchastie-v-festivale-kazachey-pesni-v-jeleznogors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57166"/>
            <a:ext cx="2787170" cy="1857388"/>
          </a:xfrm>
          <a:prstGeom prst="rect">
            <a:avLst/>
          </a:prstGeom>
          <a:noFill/>
        </p:spPr>
      </p:pic>
      <p:pic>
        <p:nvPicPr>
          <p:cNvPr id="2056" name="Picture 8" descr="http://adi19.ru/wp-content/uploads/2014/03/sib-g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285992"/>
            <a:ext cx="2915069" cy="16382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5643578"/>
            <a:ext cx="457203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Мероприятия в области молодежной политики – 196,6 тыс. рублей </a:t>
            </a:r>
          </a:p>
        </p:txBody>
      </p:sp>
      <p:pic>
        <p:nvPicPr>
          <p:cNvPr id="16386" name="Picture 2" descr="http://www.pravda-tv.ru/wp-content/uploads/2017/03/4-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5500702"/>
            <a:ext cx="1822380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культуру за 2015-2017 годы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51520" y="1772816"/>
          <a:ext cx="47525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14612" y="557214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5572140"/>
            <a:ext cx="144016" cy="144016"/>
          </a:xfrm>
          <a:prstGeom prst="rect">
            <a:avLst/>
          </a:prstGeom>
          <a:solidFill>
            <a:srgbClr val="758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57554" y="5643578"/>
            <a:ext cx="144016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00628" y="550070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Другие вопросы в области культуры, кинематографии</a:t>
            </a: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2357422" y="2000240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держимое 4"/>
          <p:cNvSpPr>
            <a:spLocks noGrp="1"/>
          </p:cNvSpPr>
          <p:nvPr>
            <p:ph idx="1"/>
          </p:nvPr>
        </p:nvSpPr>
        <p:spPr>
          <a:xfrm>
            <a:off x="1214414" y="500042"/>
            <a:ext cx="5043494" cy="1357321"/>
          </a:xfrm>
          <a:prstGeom prst="flowChartMultidocumen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Дорожное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хозяйство –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35 662,4 тыс.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руб.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143372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дорожное хозяйство в 2017 году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2844" y="2357406"/>
            <a:ext cx="5143536" cy="45005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r>
              <a:rPr lang="ru-RU" sz="1200" dirty="0" smtClean="0"/>
              <a:t> </a:t>
            </a:r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300" b="1" dirty="0" smtClean="0">
              <a:solidFill>
                <a:srgbClr val="7030A0"/>
              </a:solidFill>
              <a:latin typeface="Arial Hak" pitchFamily="34" charset="-52"/>
            </a:endParaRPr>
          </a:p>
          <a:p>
            <a:r>
              <a:rPr lang="ru-RU" sz="1300" b="1" dirty="0" smtClean="0">
                <a:solidFill>
                  <a:srgbClr val="C00000"/>
                </a:solidFill>
              </a:rPr>
              <a:t>Усть-Бюрский с/</a:t>
            </a:r>
            <a:r>
              <a:rPr lang="ru-RU" sz="1300" b="1" dirty="0" err="1" smtClean="0">
                <a:solidFill>
                  <a:srgbClr val="C00000"/>
                </a:solidFill>
              </a:rPr>
              <a:t>с</a:t>
            </a:r>
            <a:r>
              <a:rPr lang="ru-RU" sz="1300" b="1" dirty="0" smtClean="0">
                <a:solidFill>
                  <a:srgbClr val="C00000"/>
                </a:solidFill>
              </a:rPr>
              <a:t> </a:t>
            </a:r>
            <a:r>
              <a:rPr lang="ru-RU" sz="1300" dirty="0" smtClean="0">
                <a:solidFill>
                  <a:srgbClr val="7030A0"/>
                </a:solidFill>
              </a:rPr>
              <a:t>-  ремонт ул.Кирова, ул. Трактовая, Ленина и ремонт моста через реку </a:t>
            </a:r>
            <a:r>
              <a:rPr lang="ru-RU" sz="1300" dirty="0" err="1" smtClean="0">
                <a:solidFill>
                  <a:srgbClr val="7030A0"/>
                </a:solidFill>
              </a:rPr>
              <a:t>Бюря</a:t>
            </a:r>
            <a:r>
              <a:rPr lang="ru-RU" sz="1300" dirty="0" smtClean="0">
                <a:solidFill>
                  <a:srgbClr val="7030A0"/>
                </a:solidFill>
              </a:rPr>
              <a:t> - </a:t>
            </a:r>
            <a:r>
              <a:rPr lang="ru-RU" sz="1300" b="1" dirty="0" smtClean="0">
                <a:solidFill>
                  <a:srgbClr val="C00000"/>
                </a:solidFill>
              </a:rPr>
              <a:t>Райковский с/</a:t>
            </a:r>
            <a:r>
              <a:rPr lang="ru-RU" sz="1300" b="1" dirty="0" err="1" smtClean="0">
                <a:solidFill>
                  <a:srgbClr val="C00000"/>
                </a:solidFill>
              </a:rPr>
              <a:t>с</a:t>
            </a:r>
            <a:r>
              <a:rPr lang="ru-RU" sz="1300" b="1" dirty="0" smtClean="0">
                <a:solidFill>
                  <a:srgbClr val="C00000"/>
                </a:solidFill>
              </a:rPr>
              <a:t> </a:t>
            </a:r>
            <a:r>
              <a:rPr lang="ru-RU" sz="1300" dirty="0" smtClean="0">
                <a:solidFill>
                  <a:srgbClr val="7030A0"/>
                </a:solidFill>
              </a:rPr>
              <a:t>- ремонт ул.Линейная </a:t>
            </a:r>
            <a:r>
              <a:rPr lang="ru-RU" sz="1300" dirty="0" err="1" smtClean="0">
                <a:solidFill>
                  <a:srgbClr val="7030A0"/>
                </a:solidFill>
              </a:rPr>
              <a:t>п.Тигей</a:t>
            </a:r>
            <a:r>
              <a:rPr lang="ru-RU" sz="13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1300" b="1" dirty="0" smtClean="0">
                <a:solidFill>
                  <a:srgbClr val="C00000"/>
                </a:solidFill>
              </a:rPr>
              <a:t>Чарковский с/</a:t>
            </a:r>
            <a:r>
              <a:rPr lang="ru-RU" sz="1300" b="1" dirty="0" err="1" smtClean="0">
                <a:solidFill>
                  <a:srgbClr val="C00000"/>
                </a:solidFill>
              </a:rPr>
              <a:t>с</a:t>
            </a:r>
            <a:r>
              <a:rPr lang="ru-RU" sz="1300" b="1" dirty="0" smtClean="0">
                <a:solidFill>
                  <a:srgbClr val="C00000"/>
                </a:solidFill>
              </a:rPr>
              <a:t> </a:t>
            </a:r>
            <a:r>
              <a:rPr lang="ru-RU" sz="1300" dirty="0" smtClean="0">
                <a:solidFill>
                  <a:srgbClr val="7030A0"/>
                </a:solidFill>
              </a:rPr>
              <a:t>-  ремонтное профилирование и отсыпка ПГС </a:t>
            </a:r>
            <a:r>
              <a:rPr lang="ru-RU" sz="1300" dirty="0" err="1" smtClean="0">
                <a:solidFill>
                  <a:srgbClr val="7030A0"/>
                </a:solidFill>
              </a:rPr>
              <a:t>а.Чарков</a:t>
            </a:r>
            <a:r>
              <a:rPr lang="ru-RU" sz="1300" dirty="0" smtClean="0">
                <a:solidFill>
                  <a:srgbClr val="7030A0"/>
                </a:solidFill>
              </a:rPr>
              <a:t>; ремонт ул.Мира </a:t>
            </a:r>
            <a:r>
              <a:rPr lang="ru-RU" sz="1300" dirty="0" err="1" smtClean="0">
                <a:solidFill>
                  <a:srgbClr val="7030A0"/>
                </a:solidFill>
              </a:rPr>
              <a:t>п.Уйбат</a:t>
            </a:r>
            <a:r>
              <a:rPr lang="ru-RU" sz="1300" dirty="0" smtClean="0">
                <a:solidFill>
                  <a:srgbClr val="7030A0"/>
                </a:solidFill>
              </a:rPr>
              <a:t>; ул.Полевая </a:t>
            </a:r>
            <a:r>
              <a:rPr lang="ru-RU" sz="1300" dirty="0" err="1" smtClean="0">
                <a:solidFill>
                  <a:srgbClr val="7030A0"/>
                </a:solidFill>
              </a:rPr>
              <a:t>а.Бейка</a:t>
            </a:r>
            <a:r>
              <a:rPr lang="ru-RU" sz="1300" dirty="0" smtClean="0">
                <a:solidFill>
                  <a:srgbClr val="7030A0"/>
                </a:solidFill>
              </a:rPr>
              <a:t>; ул.Таежная п.Майский. </a:t>
            </a:r>
          </a:p>
          <a:p>
            <a:r>
              <a:rPr lang="ru-RU" sz="1300" b="1" dirty="0" smtClean="0">
                <a:solidFill>
                  <a:srgbClr val="C00000"/>
                </a:solidFill>
              </a:rPr>
              <a:t>Усть-Абаканский </a:t>
            </a:r>
            <a:r>
              <a:rPr lang="ru-RU" sz="1300" b="1" dirty="0" err="1" smtClean="0">
                <a:solidFill>
                  <a:srgbClr val="C00000"/>
                </a:solidFill>
              </a:rPr>
              <a:t>п</a:t>
            </a:r>
            <a:r>
              <a:rPr lang="ru-RU" sz="1300" b="1" dirty="0" smtClean="0">
                <a:solidFill>
                  <a:srgbClr val="C00000"/>
                </a:solidFill>
              </a:rPr>
              <a:t>/с </a:t>
            </a:r>
            <a:r>
              <a:rPr lang="ru-RU" sz="1300" dirty="0" smtClean="0">
                <a:solidFill>
                  <a:srgbClr val="7030A0"/>
                </a:solidFill>
              </a:rPr>
              <a:t>- ремонт ул. Октябрьская, ул. Гидролизная, ул. Калинина, ул. Щорса. Установка остановочного павильона ул. Калинина. ремонт тротуаров ул.Добровольского, ул.К.Маркса, ул.Пионерская. ремонт дорог по ул.Пионерская, </a:t>
            </a:r>
            <a:r>
              <a:rPr lang="ru-RU" sz="1300" dirty="0" err="1" smtClean="0">
                <a:solidFill>
                  <a:srgbClr val="7030A0"/>
                </a:solidFill>
              </a:rPr>
              <a:t>ул.Пирятинская</a:t>
            </a:r>
            <a:r>
              <a:rPr lang="ru-RU" sz="1300" dirty="0" smtClean="0">
                <a:solidFill>
                  <a:srgbClr val="7030A0"/>
                </a:solidFill>
              </a:rPr>
              <a:t>, ул.Подгорный квартал; </a:t>
            </a:r>
          </a:p>
          <a:p>
            <a:r>
              <a:rPr lang="ru-RU" sz="1300" b="1" dirty="0" smtClean="0">
                <a:solidFill>
                  <a:srgbClr val="C00000"/>
                </a:solidFill>
              </a:rPr>
              <a:t>Опытненский с/</a:t>
            </a:r>
            <a:r>
              <a:rPr lang="ru-RU" sz="1300" b="1" dirty="0" err="1" smtClean="0">
                <a:solidFill>
                  <a:srgbClr val="C00000"/>
                </a:solidFill>
              </a:rPr>
              <a:t>с</a:t>
            </a:r>
            <a:r>
              <a:rPr lang="ru-RU" sz="1300" b="1" dirty="0" smtClean="0">
                <a:solidFill>
                  <a:srgbClr val="C00000"/>
                </a:solidFill>
              </a:rPr>
              <a:t> </a:t>
            </a:r>
            <a:r>
              <a:rPr lang="ru-RU" sz="1300" dirty="0" smtClean="0">
                <a:solidFill>
                  <a:srgbClr val="7030A0"/>
                </a:solidFill>
              </a:rPr>
              <a:t>- ремонт ул. </a:t>
            </a:r>
            <a:r>
              <a:rPr lang="ru-RU" sz="1300" dirty="0" err="1" smtClean="0">
                <a:solidFill>
                  <a:srgbClr val="7030A0"/>
                </a:solidFill>
              </a:rPr>
              <a:t>Щербанева</a:t>
            </a:r>
            <a:r>
              <a:rPr lang="ru-RU" sz="1300" dirty="0" smtClean="0">
                <a:solidFill>
                  <a:srgbClr val="7030A0"/>
                </a:solidFill>
              </a:rPr>
              <a:t> с. Зеленое </a:t>
            </a:r>
          </a:p>
          <a:p>
            <a:r>
              <a:rPr lang="ru-RU" sz="1300" b="1" dirty="0" smtClean="0">
                <a:solidFill>
                  <a:srgbClr val="C00000"/>
                </a:solidFill>
              </a:rPr>
              <a:t>Доможаковский с/</a:t>
            </a:r>
            <a:r>
              <a:rPr lang="ru-RU" sz="1300" b="1" dirty="0" err="1" smtClean="0">
                <a:solidFill>
                  <a:srgbClr val="C00000"/>
                </a:solidFill>
              </a:rPr>
              <a:t>с</a:t>
            </a:r>
            <a:r>
              <a:rPr lang="ru-RU" sz="1300" b="1" dirty="0" smtClean="0">
                <a:solidFill>
                  <a:srgbClr val="C00000"/>
                </a:solidFill>
              </a:rPr>
              <a:t> </a:t>
            </a:r>
            <a:r>
              <a:rPr lang="ru-RU" sz="1300" dirty="0" smtClean="0">
                <a:solidFill>
                  <a:srgbClr val="7030A0"/>
                </a:solidFill>
              </a:rPr>
              <a:t>- ремонт пер. Школьный </a:t>
            </a:r>
            <a:r>
              <a:rPr lang="ru-RU" sz="1300" dirty="0" err="1" smtClean="0">
                <a:solidFill>
                  <a:srgbClr val="7030A0"/>
                </a:solidFill>
              </a:rPr>
              <a:t>а.Доможаков</a:t>
            </a:r>
            <a:r>
              <a:rPr lang="ru-RU" sz="13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1300" b="1" dirty="0" smtClean="0">
                <a:solidFill>
                  <a:srgbClr val="C00000"/>
                </a:solidFill>
              </a:rPr>
              <a:t>В-Биджинский с/</a:t>
            </a:r>
            <a:r>
              <a:rPr lang="ru-RU" sz="1300" b="1" dirty="0" err="1" smtClean="0">
                <a:solidFill>
                  <a:srgbClr val="C00000"/>
                </a:solidFill>
              </a:rPr>
              <a:t>с</a:t>
            </a:r>
            <a:r>
              <a:rPr lang="ru-RU" sz="1300" b="1" dirty="0" smtClean="0">
                <a:solidFill>
                  <a:srgbClr val="C00000"/>
                </a:solidFill>
              </a:rPr>
              <a:t> </a:t>
            </a:r>
            <a:r>
              <a:rPr lang="ru-RU" sz="1300" dirty="0" smtClean="0">
                <a:solidFill>
                  <a:srgbClr val="7030A0"/>
                </a:solidFill>
              </a:rPr>
              <a:t>- ремонт асфальтового покрытия по ул. Советская </a:t>
            </a:r>
            <a:r>
              <a:rPr lang="ru-RU" sz="1300" dirty="0" err="1" smtClean="0">
                <a:solidFill>
                  <a:srgbClr val="7030A0"/>
                </a:solidFill>
              </a:rPr>
              <a:t>с.В-Биджа</a:t>
            </a:r>
            <a:r>
              <a:rPr lang="ru-RU" sz="13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1300" b="1" dirty="0" smtClean="0">
                <a:solidFill>
                  <a:srgbClr val="C00000"/>
                </a:solidFill>
              </a:rPr>
              <a:t>Калининский с/</a:t>
            </a:r>
            <a:r>
              <a:rPr lang="ru-RU" sz="1300" b="1" dirty="0" err="1" smtClean="0">
                <a:solidFill>
                  <a:srgbClr val="C00000"/>
                </a:solidFill>
              </a:rPr>
              <a:t>с</a:t>
            </a:r>
            <a:r>
              <a:rPr lang="ru-RU" sz="1300" b="1" dirty="0" smtClean="0">
                <a:solidFill>
                  <a:srgbClr val="C00000"/>
                </a:solidFill>
              </a:rPr>
              <a:t> </a:t>
            </a:r>
            <a:r>
              <a:rPr lang="ru-RU" sz="1300" dirty="0" smtClean="0">
                <a:solidFill>
                  <a:srgbClr val="7030A0"/>
                </a:solidFill>
              </a:rPr>
              <a:t>- ремонт дороги  и тротуара по ул.Маршала Жукова </a:t>
            </a:r>
          </a:p>
          <a:p>
            <a:r>
              <a:rPr lang="ru-RU" sz="1300" b="1" dirty="0" smtClean="0">
                <a:solidFill>
                  <a:srgbClr val="C00000"/>
                </a:solidFill>
              </a:rPr>
              <a:t>Расцветовский с/</a:t>
            </a:r>
            <a:r>
              <a:rPr lang="ru-RU" sz="1300" b="1" dirty="0" err="1" smtClean="0">
                <a:solidFill>
                  <a:srgbClr val="C00000"/>
                </a:solidFill>
              </a:rPr>
              <a:t>с</a:t>
            </a:r>
            <a:r>
              <a:rPr lang="ru-RU" sz="1300" b="1" dirty="0" smtClean="0">
                <a:solidFill>
                  <a:srgbClr val="C00000"/>
                </a:solidFill>
              </a:rPr>
              <a:t> </a:t>
            </a:r>
            <a:r>
              <a:rPr lang="ru-RU" sz="1300" dirty="0" smtClean="0">
                <a:solidFill>
                  <a:srgbClr val="7030A0"/>
                </a:solidFill>
              </a:rPr>
              <a:t>- ремонт ул. Есенина п.Тепличный </a:t>
            </a:r>
          </a:p>
          <a:p>
            <a:r>
              <a:rPr lang="ru-RU" sz="1300" b="1" dirty="0" smtClean="0">
                <a:solidFill>
                  <a:srgbClr val="C00000"/>
                </a:solidFill>
              </a:rPr>
              <a:t>Усть-Абаканский район </a:t>
            </a:r>
            <a:r>
              <a:rPr lang="ru-RU" sz="1300" dirty="0" smtClean="0">
                <a:solidFill>
                  <a:srgbClr val="7030A0"/>
                </a:solidFill>
              </a:rPr>
              <a:t>– ремонт дорог «</a:t>
            </a:r>
            <a:r>
              <a:rPr lang="ru-RU" sz="1300" dirty="0" err="1" smtClean="0">
                <a:solidFill>
                  <a:srgbClr val="7030A0"/>
                </a:solidFill>
              </a:rPr>
              <a:t>с.Зеленое-д.Заря</a:t>
            </a:r>
            <a:r>
              <a:rPr lang="ru-RU" sz="1300" dirty="0" smtClean="0">
                <a:solidFill>
                  <a:srgbClr val="7030A0"/>
                </a:solidFill>
              </a:rPr>
              <a:t>», «Подъезд к п.Ильича», «</a:t>
            </a:r>
            <a:r>
              <a:rPr lang="ru-RU" sz="1300" dirty="0" err="1" smtClean="0">
                <a:solidFill>
                  <a:srgbClr val="7030A0"/>
                </a:solidFill>
              </a:rPr>
              <a:t>а.Чарков</a:t>
            </a:r>
            <a:r>
              <a:rPr lang="ru-RU" sz="1300" dirty="0" smtClean="0">
                <a:solidFill>
                  <a:srgbClr val="7030A0"/>
                </a:solidFill>
              </a:rPr>
              <a:t>–</a:t>
            </a:r>
            <a:r>
              <a:rPr lang="ru-RU" sz="1300" dirty="0" err="1" smtClean="0">
                <a:solidFill>
                  <a:srgbClr val="7030A0"/>
                </a:solidFill>
              </a:rPr>
              <a:t>а.Ах-хол</a:t>
            </a:r>
            <a:r>
              <a:rPr lang="ru-RU" sz="1300" dirty="0" smtClean="0">
                <a:solidFill>
                  <a:srgbClr val="7030A0"/>
                </a:solidFill>
              </a:rPr>
              <a:t>–п.Майский», «Подъезд к </a:t>
            </a:r>
            <a:r>
              <a:rPr lang="ru-RU" sz="1300" dirty="0" err="1" smtClean="0">
                <a:solidFill>
                  <a:srgbClr val="7030A0"/>
                </a:solidFill>
              </a:rPr>
              <a:t>а.Бейка</a:t>
            </a:r>
            <a:r>
              <a:rPr lang="ru-RU" sz="1300" dirty="0" smtClean="0">
                <a:solidFill>
                  <a:srgbClr val="7030A0"/>
                </a:solidFill>
              </a:rPr>
              <a:t>», «Подъезд к д.Заря», «</a:t>
            </a:r>
            <a:r>
              <a:rPr lang="ru-RU" sz="1300" dirty="0" err="1" smtClean="0">
                <a:solidFill>
                  <a:srgbClr val="7030A0"/>
                </a:solidFill>
              </a:rPr>
              <a:t>а.Райков</a:t>
            </a:r>
            <a:r>
              <a:rPr lang="ru-RU" sz="1300" dirty="0" smtClean="0">
                <a:solidFill>
                  <a:srgbClr val="7030A0"/>
                </a:solidFill>
              </a:rPr>
              <a:t>–</a:t>
            </a:r>
            <a:r>
              <a:rPr lang="ru-RU" sz="1300" dirty="0" err="1" smtClean="0">
                <a:solidFill>
                  <a:srgbClr val="7030A0"/>
                </a:solidFill>
              </a:rPr>
              <a:t>а.Баинов</a:t>
            </a:r>
            <a:r>
              <a:rPr lang="ru-RU" sz="1300" dirty="0" smtClean="0">
                <a:solidFill>
                  <a:srgbClr val="7030A0"/>
                </a:solidFill>
              </a:rPr>
              <a:t>»</a:t>
            </a:r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/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2786050" y="1857364"/>
            <a:ext cx="428628" cy="500066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4" name="Диаграмма 8"/>
          <p:cNvGraphicFramePr>
            <a:graphicFrameLocks/>
          </p:cNvGraphicFramePr>
          <p:nvPr/>
        </p:nvGraphicFramePr>
        <p:xfrm>
          <a:off x="5643570" y="2357430"/>
          <a:ext cx="3255962" cy="350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" name="Рисунок 86" descr="http://im1-tub-ru.yandex.net/i?id=246444009-09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5214950"/>
            <a:ext cx="1227135" cy="133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 descr="http://www.stroykat.com/upload/iblock/bcc/bcc22a8fd2a550515a630b063b7245d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71480"/>
            <a:ext cx="2559037" cy="1919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 в 2017 году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071934" y="1643047"/>
            <a:ext cx="4857784" cy="3024684"/>
            <a:chOff x="4285720" y="2523080"/>
            <a:chExt cx="4500594" cy="956258"/>
          </a:xfrm>
        </p:grpSpPr>
        <p:sp>
          <p:nvSpPr>
            <p:cNvPr id="9" name="TextBox 8"/>
            <p:cNvSpPr txBox="1"/>
            <p:nvPr/>
          </p:nvSpPr>
          <p:spPr>
            <a:xfrm>
              <a:off x="4285720" y="3245808"/>
              <a:ext cx="4500594" cy="23353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400" dirty="0" smtClean="0"/>
                <a:t> мероприятия, направленные на энергосбережение и повышение энергетической эффективности – 1 647,0 тыс.рублей</a:t>
              </a:r>
              <a:endParaRPr lang="ru-RU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85720" y="2748933"/>
              <a:ext cx="4500594" cy="16541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400" dirty="0" smtClean="0"/>
                <a:t> приобретение муниципального жилья для врача в с. Доможаково – 1 230,0 тыс. рублей</a:t>
              </a:r>
              <a:endParaRPr lang="ru-RU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85720" y="2523080"/>
              <a:ext cx="4500594" cy="165417"/>
            </a:xfrm>
            <a:prstGeom prst="rect">
              <a:avLst/>
            </a:prstGeom>
            <a:gradFill flip="none" rotWithShape="1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400" dirty="0" smtClean="0"/>
                <a:t>капитальный ремонт объектов коммунальной инфраструктуры – </a:t>
              </a:r>
              <a:r>
                <a:rPr lang="ru-RU" sz="1400" smtClean="0"/>
                <a:t>14 781,0 </a:t>
              </a:r>
              <a:r>
                <a:rPr lang="ru-RU" sz="1400" dirty="0" smtClean="0"/>
                <a:t>тыс.рублей</a:t>
              </a:r>
              <a:endParaRPr lang="ru-RU" sz="1400" dirty="0"/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4714876" y="714356"/>
            <a:ext cx="3643338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56 084,2 тыс. руб.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1934" y="5000636"/>
            <a:ext cx="485778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 Благоустройство территории района , в т.ч. мероприятия по развитию и сохранению малых сел– 9 828,0 тыс.рублей.</a:t>
            </a:r>
            <a:endParaRPr lang="ru-RU" sz="1400" dirty="0"/>
          </a:p>
        </p:txBody>
      </p:sp>
      <p:pic>
        <p:nvPicPr>
          <p:cNvPr id="20" name="Picture 3" descr="F:\Издания\Брошюра отчет за 2012\годовой 2012\фото 2012\_DSC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85794"/>
            <a:ext cx="2300304" cy="1643074"/>
          </a:xfrm>
          <a:prstGeom prst="rect">
            <a:avLst/>
          </a:prstGeom>
          <a:noFill/>
          <a:effectLst>
            <a:glow rad="63500">
              <a:schemeClr val="accent3">
                <a:lumMod val="50000"/>
                <a:alpha val="40000"/>
              </a:schemeClr>
            </a:glow>
          </a:effectLst>
        </p:spPr>
      </p:pic>
      <p:pic>
        <p:nvPicPr>
          <p:cNvPr id="2050" name="Picture 2" descr="http://tulasmi.ru/content/uploads/2014/07/20140728-peresele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357430"/>
            <a:ext cx="2794020" cy="1571636"/>
          </a:xfrm>
          <a:prstGeom prst="rect">
            <a:avLst/>
          </a:prstGeom>
          <a:noFill/>
        </p:spPr>
      </p:pic>
      <p:pic>
        <p:nvPicPr>
          <p:cNvPr id="19" name="Picture 2" descr="http://spaininvestor.com/Imagenes/Textos/675/jenergosberezhenie-v-ispanskom-bytu-590x2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86190"/>
            <a:ext cx="3060405" cy="1357322"/>
          </a:xfrm>
          <a:prstGeom prst="rect">
            <a:avLst/>
          </a:prstGeom>
          <a:noFill/>
        </p:spPr>
      </p:pic>
      <p:pic>
        <p:nvPicPr>
          <p:cNvPr id="2054" name="Picture 6" descr="http://gztslovo.ru/risunok-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000636"/>
            <a:ext cx="2500330" cy="166688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071934" y="3143248"/>
            <a:ext cx="4857784" cy="523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 переселение граждан из аварийного жилищного фонда – 28 598,2тыс. рублей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643306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 в области социальной политики в 2016 году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571480"/>
            <a:ext cx="364333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65 558,9 тыс. руб.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85720" y="1071546"/>
            <a:ext cx="4143404" cy="3747813"/>
            <a:chOff x="4285720" y="2547905"/>
            <a:chExt cx="3838742" cy="789298"/>
          </a:xfrm>
        </p:grpSpPr>
        <p:sp>
          <p:nvSpPr>
            <p:cNvPr id="16" name="TextBox 15"/>
            <p:cNvSpPr txBox="1"/>
            <p:nvPr/>
          </p:nvSpPr>
          <p:spPr>
            <a:xfrm>
              <a:off x="4285720" y="2788625"/>
              <a:ext cx="3838742" cy="13611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мер социальной поддержки детей-сирот и детей, оставшихся без попечения родителей – 40 911,2 тыс.руб.</a:t>
              </a:r>
              <a:endParaRPr lang="ru-RU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720" y="2668265"/>
              <a:ext cx="3838742" cy="972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благоустроенным жильем молодых семей и молодых специалистов– 5 388,9 тыс. руб.</a:t>
              </a:r>
              <a:endParaRPr lang="ru-RU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720" y="3239975"/>
              <a:ext cx="3838742" cy="972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Компенсация части родительской платы– 3 670,1 тыс.руб.</a:t>
              </a:r>
              <a:endParaRPr lang="ru-RU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720" y="2547905"/>
              <a:ext cx="3838742" cy="97228"/>
            </a:xfrm>
            <a:prstGeom prst="rect">
              <a:avLst/>
            </a:prstGeom>
            <a:gradFill flip="none" rotWithShape="1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Доплата к пенсиям муниципальным служащим –  3 353,9 тыс.руб.</a:t>
              </a:r>
              <a:endParaRPr lang="ru-RU" sz="12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5720" y="5929330"/>
            <a:ext cx="4143404" cy="461665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Другие вопросы в области социальной политики                     – 1 114,0 тыс.руб.</a:t>
            </a:r>
            <a:endParaRPr lang="ru-RU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85720" y="4929198"/>
            <a:ext cx="41434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помещений–10 827,5тыс.руб.</a:t>
            </a:r>
            <a:endParaRPr lang="ru-RU" sz="1200" b="1" dirty="0"/>
          </a:p>
        </p:txBody>
      </p:sp>
      <p:pic>
        <p:nvPicPr>
          <p:cNvPr id="30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4422"/>
            <a:ext cx="2254175" cy="1500198"/>
          </a:xfrm>
          <a:prstGeom prst="rect">
            <a:avLst/>
          </a:prstGeom>
          <a:noFill/>
        </p:spPr>
      </p:pic>
      <p:pic>
        <p:nvPicPr>
          <p:cNvPr id="137218" name="Picture 2" descr="http://primorye24.ru/uploads/media/news/0002/32/thumb_131657_news_x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500570"/>
            <a:ext cx="2095515" cy="1571636"/>
          </a:xfrm>
          <a:prstGeom prst="rect">
            <a:avLst/>
          </a:prstGeom>
          <a:noFill/>
        </p:spPr>
      </p:pic>
      <p:pic>
        <p:nvPicPr>
          <p:cNvPr id="137222" name="Picture 6" descr="https://im0-tub-ru.yandex.net/i?id=d1dc0c54ce6d07449f43bb1ceabe183d&amp;n=33&amp;h=215&amp;w=3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000504"/>
            <a:ext cx="2143140" cy="1359220"/>
          </a:xfrm>
          <a:prstGeom prst="rect">
            <a:avLst/>
          </a:prstGeom>
          <a:noFill/>
        </p:spPr>
      </p:pic>
      <p:pic>
        <p:nvPicPr>
          <p:cNvPr id="137220" name="Picture 4" descr="http://edu21.cap.ru/home/3664/images/1oformlenie%20saita%20kartinki/%D0%BF%D0%BB%D0%B0%D1%82%D0%B0%20%D0%B7%D0%B0%20%D0%B4%D0%B5%D1%82%D1%81%D0%B0%D0%B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000372"/>
            <a:ext cx="2247222" cy="1357322"/>
          </a:xfrm>
          <a:prstGeom prst="rect">
            <a:avLst/>
          </a:prstGeom>
          <a:noFill/>
        </p:spPr>
      </p:pic>
      <p:pic>
        <p:nvPicPr>
          <p:cNvPr id="137224" name="Picture 8" descr="http://www.klinuszn.narod.ru/img/knop0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6702559" y="2012821"/>
            <a:ext cx="2663596" cy="106679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85720" y="2928934"/>
            <a:ext cx="414340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Обеспечение мер социальной поддержки специалистов культуры, проживающих в сельской местности– 174,3 тыс.руб.</a:t>
            </a:r>
            <a:endParaRPr lang="ru-RU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85720" y="3714752"/>
            <a:ext cx="4143404" cy="461665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ru-RU" sz="1200" b="1" dirty="0" smtClean="0"/>
              <a:t>Оказание</a:t>
            </a:r>
            <a:r>
              <a:rPr lang="ru-RU" sz="1200" dirty="0" smtClean="0"/>
              <a:t> материальной помощи малообеспеченным категориям населения–119,0 тыс.руб.</a:t>
            </a:r>
            <a:endParaRPr lang="ru-RU" sz="1200" dirty="0"/>
          </a:p>
        </p:txBody>
      </p:sp>
      <p:pic>
        <p:nvPicPr>
          <p:cNvPr id="11266" name="Picture 2" descr="http://finrecept.ru/wp-content/uploads/2017/12/mat-pomosh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5429263"/>
            <a:ext cx="1643074" cy="1095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643306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000232" y="285728"/>
            <a:ext cx="6572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муниципальным образованиям поселений  в 2017 году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4810" y="1214422"/>
            <a:ext cx="4714908" cy="4426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Всего – 148 563,0 тыс. рублей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1714480" y="2000240"/>
          <a:ext cx="5572165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39"/>
          <p:cNvSpPr txBox="1"/>
          <p:nvPr/>
        </p:nvSpPr>
        <p:spPr>
          <a:xfrm>
            <a:off x="6429388" y="2428868"/>
            <a:ext cx="2714612" cy="8309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На решение вопросов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местного значения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(нецелевая финансовая помощь)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(дотации)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1071538" y="1714488"/>
            <a:ext cx="2643206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На осуществление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переданных государственных полномочий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(субвенции)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142844" y="3286124"/>
            <a:ext cx="2500330" cy="1015663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EB80A">
                <a:lumMod val="50000"/>
              </a:srgbClr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На развитие муниципальных образований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(целевая финансовая помощь) (иные межбюджетные трансферты)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9256" y="2000240"/>
            <a:ext cx="107157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Sylfaen" pitchFamily="18" charset="0"/>
              </a:rPr>
              <a:t>1 584,0 т.р.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Sylfaen" pitchFamily="18" charset="0"/>
              </a:rPr>
              <a:t>1,1  %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14942" y="4071942"/>
            <a:ext cx="1120821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Sylfaen" pitchFamily="18" charset="0"/>
              </a:rPr>
              <a:t>58 462,9 т.р.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Sylfaen" pitchFamily="18" charset="0"/>
              </a:rPr>
              <a:t>39,4 %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86116" y="3286124"/>
            <a:ext cx="128588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Sylfaen" pitchFamily="18" charset="0"/>
              </a:rPr>
              <a:t>88 516,1 т.р.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Sylfaen" pitchFamily="18" charset="0"/>
              </a:rPr>
              <a:t>59,6 %</a:t>
            </a: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>
            <a:off x="1571604" y="4286256"/>
            <a:ext cx="1928826" cy="10715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6643702" y="3286124"/>
            <a:ext cx="1214446" cy="10715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85728"/>
            <a:ext cx="764386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бюджета МО Усть-Абаканский район по непрограммным расходам за 2017 год</a:t>
            </a:r>
            <a:endParaRPr lang="ru-RU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1142984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45 539,2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6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7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4 624,3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3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158942" y="1714488"/>
            <a:ext cx="19850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1818" y="2357430"/>
            <a:ext cx="184218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3 053,1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643050"/>
            <a:ext cx="831927" cy="75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286248" y="1714488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71934" y="2357430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1 915,7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43306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8992" y="3786190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1 433,0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4348" y="492919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00100" y="5715016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1 179,7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50017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4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6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14282" y="3929066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24 873,3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286124"/>
            <a:ext cx="447479" cy="450808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4000496" y="4714884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28992" y="5715016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6 226,2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3143240" y="4572008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4643446"/>
            <a:ext cx="642942" cy="514354"/>
          </a:xfrm>
          <a:prstGeom prst="rect">
            <a:avLst/>
          </a:prstGeom>
          <a:noFill/>
        </p:spPr>
      </p:pic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715140" y="3357562"/>
            <a:ext cx="216200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000892" y="4857760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1 584,0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46" name="Рисунок 45" descr="http://briz-zapad.ru/wp-content/uploads/2016/03/-%D1%83%D1%87%D0%B5%D1%82-e1456824604660.jpg"/>
          <p:cNvPicPr/>
          <p:nvPr/>
        </p:nvPicPr>
        <p:blipFill>
          <a:blip r:embed="rId10"/>
          <a:srcRect b="36199"/>
          <a:stretch>
            <a:fillRect/>
          </a:stretch>
        </p:blipFill>
        <p:spPr bwMode="auto">
          <a:xfrm>
            <a:off x="6500826" y="3071810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290"/>
            <a:ext cx="421484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85728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858016" y="500042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43504" y="242886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357818" y="3500438"/>
          <a:ext cx="314327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571636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2016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2017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1 352,8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1 277,9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42913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graphicFrame>
        <p:nvGraphicFramePr>
          <p:cNvPr id="22" name="Диаграмма 15"/>
          <p:cNvGraphicFramePr>
            <a:graphicFrameLocks/>
          </p:cNvGraphicFramePr>
          <p:nvPr/>
        </p:nvGraphicFramePr>
        <p:xfrm>
          <a:off x="357158" y="1357298"/>
          <a:ext cx="450059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214414" y="1000108"/>
            <a:ext cx="35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  муниципального долга </a:t>
            </a:r>
            <a:endParaRPr lang="ru-RU" dirty="0"/>
          </a:p>
        </p:txBody>
      </p:sp>
      <p:pic>
        <p:nvPicPr>
          <p:cNvPr id="15366" name="Picture 6" descr="http://kanskadm.ru/files/level/munipalmzniy%20dol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500570"/>
            <a:ext cx="2857500" cy="1600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3399283"/>
          <a:ext cx="8429684" cy="3101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29"/>
                <a:gridCol w="6622258"/>
                <a:gridCol w="1243697"/>
              </a:tblGrid>
              <a:tr h="677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2017г.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7545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Реконструкция горнотранспортной части отработки Черногорского каменноугольного месторождения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1332,7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520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Строительство линии по производству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бентонитовых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гранул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800" dirty="0"/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20,289</a:t>
                      </a:r>
                      <a:endParaRPr lang="ru-RU" sz="1800" dirty="0"/>
                    </a:p>
                  </a:txBody>
                  <a:tcPr marL="63305" marR="63305" marT="0" marB="0"/>
                </a:tc>
              </a:tr>
              <a:tr h="805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"Создание на базе ООО "КП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Стройтехнологии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 современного лесопромышленного предприятия"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1354,489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28E0C-2BFD-4857-AA73-5104CC9FE79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pic>
        <p:nvPicPr>
          <p:cNvPr id="18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44" y="121014"/>
            <a:ext cx="789968" cy="11118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1" name="Скругленный прямоугольник 28"/>
          <p:cNvSpPr>
            <a:spLocks noChangeArrowheads="1"/>
          </p:cNvSpPr>
          <p:nvPr/>
        </p:nvSpPr>
        <p:spPr bwMode="auto">
          <a:xfrm>
            <a:off x="1503485" y="438151"/>
            <a:ext cx="7211919" cy="4905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Повышение инвестиционной привлекательности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Текст 2"/>
          <p:cNvSpPr txBox="1">
            <a:spLocks/>
          </p:cNvSpPr>
          <p:nvPr/>
        </p:nvSpPr>
        <p:spPr bwMode="auto">
          <a:xfrm>
            <a:off x="241179" y="1901823"/>
            <a:ext cx="9036050" cy="380365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2850" y="1226711"/>
            <a:ext cx="8931150" cy="409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7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Привлечение инвестиций в экономику муниципального образования является одной из наиболее важных задач, стоящих перед администрациями района и поселений. </a:t>
            </a:r>
          </a:p>
          <a:p>
            <a:r>
              <a:rPr lang="ru-RU" sz="167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рамках  Комплексного инвестиционного плана развития муниципального образования Усть-Абаканский район в 2017г.  реализовано 4 объекта инфраструктуры на сумму – 17,354 млн. руб.,  21 инвестиционный проект на общую сумму 1464,119 млн. руб., из них:</a:t>
            </a:r>
          </a:p>
          <a:p>
            <a:r>
              <a:rPr lang="ru-RU" sz="167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- 3 проекта развития промышленного производства  на сумму  - 1354,489 млн. руб. </a:t>
            </a:r>
            <a:endParaRPr lang="ru-RU" sz="167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ru-RU" sz="13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13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</a:t>
            </a:r>
          </a:p>
          <a:p>
            <a:endParaRPr lang="ru-RU" sz="13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ru-RU" sz="13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ru-RU" sz="13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13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3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3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3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- 4 проекта по переработке сельскохозяйственной продукции на сумму  8,515 млн. руб., из них: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500174"/>
          <a:ext cx="8215371" cy="44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397"/>
                <a:gridCol w="6749731"/>
                <a:gridCol w="916243"/>
              </a:tblGrid>
              <a:tr h="712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2017г.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1146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Модернизация производства (Расширение производственных площадей по выпуску кисломолочной продукции, строительство рассольного и транспортного цехов, строительство цеха по производству колбасного цеха) СПК "Сибирь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2,411</a:t>
                      </a:r>
                      <a:endParaRPr lang="ru-RU" sz="1800" dirty="0"/>
                    </a:p>
                  </a:txBody>
                  <a:tcPr marL="63305" marR="63305" marT="0" marB="0"/>
                </a:tc>
              </a:tr>
              <a:tr h="623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Модернизация оборудования по производству сыра (ООО "Сыродел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1,504</a:t>
                      </a:r>
                      <a:endParaRPr lang="ru-RU" sz="1800" dirty="0"/>
                    </a:p>
                  </a:txBody>
                  <a:tcPr marL="63305" marR="63305" marT="0" marB="0"/>
                </a:tc>
              </a:tr>
              <a:tr h="57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пекарни,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д.Капчалы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Весенненский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с/совет 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0,6</a:t>
                      </a:r>
                      <a:endParaRPr lang="ru-RU" sz="1800" dirty="0"/>
                    </a:p>
                  </a:txBody>
                  <a:tcPr marL="63305" marR="63305" marT="0" marB="0"/>
                </a:tc>
              </a:tr>
              <a:tr h="663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производственного комплекса  по переработке мясного сырья  на базе СПК "Возрождение" КФХ Васильев А.В.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4,0</a:t>
                      </a:r>
                      <a:endParaRPr lang="ru-RU" sz="1800" dirty="0"/>
                    </a:p>
                  </a:txBody>
                  <a:tcPr marL="63305" marR="63305" marT="0" marB="0"/>
                </a:tc>
              </a:tr>
              <a:tr h="711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8,515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5"/>
          <p:cNvSpPr>
            <a:spLocks noGrp="1"/>
          </p:cNvSpPr>
          <p:nvPr>
            <p:ph idx="1"/>
          </p:nvPr>
        </p:nvSpPr>
        <p:spPr>
          <a:xfrm>
            <a:off x="214282" y="1357298"/>
            <a:ext cx="8680479" cy="2714644"/>
          </a:xfrm>
        </p:spPr>
        <p:txBody>
          <a:bodyPr rtlCol="0">
            <a:noAutofit/>
          </a:bodyPr>
          <a:lstStyle/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Показатели социально-экономического развития 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Усть-Абаканского района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Основные характеристики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Доходы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Расходы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Инвестиционная политика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Муниципальный долг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Дополнительная информация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28604"/>
            <a:ext cx="3089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clipartbest.com/cliparts/dT6/xxG/dT6xxGgG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929198"/>
            <a:ext cx="2630475" cy="1817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50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85728"/>
            <a:ext cx="82864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 - 11 проектов  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сельскохозяйственной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 направленности на общую сумму 29,757 млн. руб., в результате  в 2017 году реализовано полностью 8 проектов на сумму  25,839 млн. руб. Частично реализовано 3 проекта на сумму 3,918 млн. руб. ,  не освоено бюджетных ассигнований  в 2016 году  по  пяти:</a:t>
            </a:r>
          </a:p>
          <a:p>
            <a:endParaRPr lang="ru-RU" sz="1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872963"/>
          <a:ext cx="8143932" cy="4753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29"/>
                <a:gridCol w="6685254"/>
                <a:gridCol w="1022149"/>
              </a:tblGrid>
              <a:tr h="49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2017г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262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кошары на 100 голов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2014-2017 КФХ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Алексеенко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262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откорм. площадки на 2500 голов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2014-2017  КФХ Купер М.А.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339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откорм. площадки на 200 голов 2014-2017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КФХ Курчатов В.А.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245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убойного цеха (с.Весеннее) Гиль В.В.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1,018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40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животноводческой фермы - коровник на 120 голов (с. Московское) Шумкова  Е.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9,939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49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и реконструкция животноводческой фермы КФХ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Шулбаев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О.В.                                                                        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аал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Баинов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3,7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49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животноводческой фермы - коровник на 120 голов,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катон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500 голов КФХ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Гамидов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Ш.Э. (п. Имени Ильича)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273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овощехранилища КФХ Кауров Е.Е. (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аал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Сапогов)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250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катона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для овец на 500 голов КФХ Насруллаев Г.Д. (д.Камызяк)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446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птичника для разведения перепелов КФХ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Шинкоренко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С.А. (с.Московское)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49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животноводческой фермы - коровник на 100 голов, КФХ Елизарова Л.Н. (с. Весеннее)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245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29,757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- 2 проекта  туристической направленности на общую сумму  4,250 млн.руб.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071546"/>
          <a:ext cx="8643998" cy="1601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00"/>
                <a:gridCol w="7160583"/>
                <a:gridCol w="972015"/>
              </a:tblGrid>
              <a:tr h="556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2017г.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317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"Развитие комплекса "Золотая подкова" КФХ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Ухварин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Э.И.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аал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Сапогов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3,0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Конно-спортивный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клуб "Мечта" ООО КСК "Мечта" р.п.Усть-Абакан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1,250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63305" marR="63305" marT="0" marB="0"/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4,250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3000372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- 1 проект  жилищного строительства на общую сумму  67,108 млн.руб.</a:t>
            </a:r>
          </a:p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3" y="3707813"/>
          <a:ext cx="8582115" cy="172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884"/>
                <a:gridCol w="7137085"/>
                <a:gridCol w="957146"/>
              </a:tblGrid>
              <a:tr h="64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2017г.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636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Строительство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многоквартирных жилых домов в р.п. Усть-Абакан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67,108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441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67,108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52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85720" y="221962"/>
            <a:ext cx="864399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  3 объекта коммунальной  и инженерной инфраструктуры  на общую сумму 17,354 млн. руб. </a:t>
            </a:r>
          </a:p>
          <a:p>
            <a:endParaRPr lang="ru-RU" sz="13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ru-RU" sz="13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ru-RU" sz="13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endParaRPr lang="ru-RU" sz="13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ru-RU" sz="13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ru-RU" sz="13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357298"/>
          <a:ext cx="8601392" cy="2036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335"/>
                <a:gridCol w="7032220"/>
                <a:gridCol w="968837"/>
              </a:tblGrid>
              <a:tr h="581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b="1" dirty="0" err="1"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b="1" dirty="0" err="1"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Факт</a:t>
                      </a:r>
                      <a:r>
                        <a:rPr lang="ru-RU" sz="1800" b="1" baseline="0" dirty="0" smtClean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 2017г.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3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Подведение инженерных сетей ул.Перспективная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рп.Усть-Абакан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6,190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260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Ремонт дороги по ул.М.Жукова с.Калинино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8,513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3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Реконструкция и ремонт дорог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д.Чапаево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2,261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36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latin typeface="+mn-lt"/>
                          <a:ea typeface="Calibri"/>
                          <a:cs typeface="Times New Roman"/>
                        </a:rPr>
                        <a:t>16,964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19" y="3857628"/>
            <a:ext cx="8587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Объект социальной инфраструктуры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на общую сумму 0,390 млн. руб.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7" y="4609466"/>
          <a:ext cx="8501123" cy="147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583"/>
                <a:gridCol w="6993968"/>
                <a:gridCol w="869572"/>
              </a:tblGrid>
              <a:tr h="86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2017г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244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Разработка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ПСД на к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апитальный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ремонт ДК Гагарина р.п.Усть-Абакан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0,390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28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0,390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85852" y="571480"/>
            <a:ext cx="7715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социально-экономическая характеристика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района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6215074" y="1428736"/>
            <a:ext cx="2649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Площадь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7 520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км</a:t>
            </a:r>
            <a:r>
              <a:rPr lang="ru-RU" sz="1400" baseline="300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2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6215074" y="4071942"/>
            <a:ext cx="266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Протяженность автомобильных дорог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1 406,6 км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214678" y="5715016"/>
            <a:ext cx="3629025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Городское население 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37,0 %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Сельское население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63,0 %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6357950" y="2000240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13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муниципальных образований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6286512" y="3357562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Численность населения – </a:t>
            </a:r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41 803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6357950" y="2714620"/>
            <a:ext cx="247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38 </a:t>
            </a:r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населенных пунктов</a:t>
            </a:r>
          </a:p>
        </p:txBody>
      </p:sp>
      <p:pic>
        <p:nvPicPr>
          <p:cNvPr id="20" name="Picture 4" descr="E:\18 Бюджет для граждан\r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72074"/>
            <a:ext cx="16986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C:\Users\Потылицына НА\Desktop\Видеоряд  о районе\райо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5572164" cy="440039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428696" y="142852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3586" y="898499"/>
          <a:ext cx="4411139" cy="369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17"/>
                <a:gridCol w="1027554"/>
                <a:gridCol w="1122968"/>
              </a:tblGrid>
              <a:tr h="349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15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населения,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41,8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41,72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2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экономически активного населения,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240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начисленная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работников,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25888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26966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72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Ввод в действие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жилых домов,  тыс.кв.м.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4831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</a:t>
                      </a:r>
                    </a:p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055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000636"/>
            <a:ext cx="2000264" cy="1581311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929198"/>
            <a:ext cx="2064075" cy="1722100"/>
          </a:xfrm>
          <a:prstGeom prst="rect">
            <a:avLst/>
          </a:prstGeom>
          <a:noFill/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5416673" y="3331597"/>
            <a:ext cx="30239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руб</a:t>
            </a:r>
            <a:r>
              <a:rPr lang="ru-RU" sz="1100" dirty="0"/>
              <a:t>.</a:t>
            </a: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5431353" y="3721209"/>
            <a:ext cx="34936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редний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назначенной трудовой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пенсии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5446032" y="4126728"/>
            <a:ext cx="3251473" cy="4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еличина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прожиточного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минимума(в среднем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душу населения, руб.)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5172381" y="3411231"/>
            <a:ext cx="215854" cy="111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81425" y="3792188"/>
            <a:ext cx="215854" cy="1208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786315" y="1000108"/>
          <a:ext cx="385765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159785" y="4214191"/>
            <a:ext cx="249548" cy="1192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0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  <p:pic>
        <p:nvPicPr>
          <p:cNvPr id="1026" name="Picture 2" descr="C:\Users\КЕРШМ\Desktop\1f131c4f2478606f.jpg"/>
          <p:cNvPicPr>
            <a:picLocks noChangeAspect="1" noChangeArrowheads="1"/>
          </p:cNvPicPr>
          <p:nvPr/>
        </p:nvPicPr>
        <p:blipFill>
          <a:blip r:embed="rId7" cstate="print"/>
          <a:srcRect l="32480" r="-1181" b="9449"/>
          <a:stretch>
            <a:fillRect/>
          </a:stretch>
        </p:blipFill>
        <p:spPr bwMode="auto">
          <a:xfrm>
            <a:off x="6786578" y="4714884"/>
            <a:ext cx="2214578" cy="2006805"/>
          </a:xfrm>
          <a:prstGeom prst="rect">
            <a:avLst/>
          </a:prstGeom>
          <a:noFill/>
        </p:spPr>
      </p:pic>
      <p:pic>
        <p:nvPicPr>
          <p:cNvPr id="18" name="Picture 3" descr="C:\Users\КЕРШМ\Downloads\дом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5072074"/>
            <a:ext cx="2282965" cy="15195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29322" y="1071546"/>
            <a:ext cx="3214678" cy="5572164"/>
          </a:xfrm>
        </p:spPr>
        <p:txBody>
          <a:bodyPr>
            <a:normAutofit fontScale="92500" lnSpcReduction="20000"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анализа динамики основных показателей социально-экономического развития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Усть-Абаканского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по итогам января-декабря 2017 года были получены следующие результаты:</a:t>
            </a:r>
          </a:p>
          <a:p>
            <a:pPr>
              <a:lnSpc>
                <a:spcPct val="110000"/>
              </a:lnSpc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объем промышленного производства  вырос на 20,0% г/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производство продукции сельского хозяйства увеличилось на 1,5% г/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оборот розничной торговли вырос на 38,2% г/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110000"/>
              </a:lnSpc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среднемесячная заработная плата увеличилась на 4,2% г/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110000"/>
              </a:lnSpc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инвестиции в основной капитал снизились на 20,8%;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регистрируемой безработицы снизился с 1,6% до 1,5%.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ru-RU" sz="17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1429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 социально-экономического развития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Усть-Абаканского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района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0" y="1428736"/>
          <a:ext cx="592932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214290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Промышленное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производство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 useBgFill="1">
        <p:nvSpPr>
          <p:cNvPr id="32" name="TextBox 31"/>
          <p:cNvSpPr txBox="1"/>
          <p:nvPr/>
        </p:nvSpPr>
        <p:spPr>
          <a:xfrm>
            <a:off x="4500562" y="1142984"/>
            <a:ext cx="4500594" cy="8309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темпов развития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производства</a:t>
            </a:r>
          </a:p>
          <a:p>
            <a:pPr algn="ctr"/>
            <a:r>
              <a:rPr lang="ru-RU" sz="1600" b="1" dirty="0" smtClean="0">
                <a:latin typeface="+mn-lt"/>
              </a:rPr>
              <a:t>, млн.руб</a:t>
            </a:r>
            <a:r>
              <a:rPr lang="ru-RU" sz="1400" b="1" dirty="0" smtClean="0">
                <a:latin typeface="+mn-lt"/>
              </a:rPr>
              <a:t>.</a:t>
            </a:r>
            <a:endParaRPr lang="ru-RU" sz="1400" b="1" dirty="0">
              <a:latin typeface="+mn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282" y="1142984"/>
            <a:ext cx="4071966" cy="642942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2017 год</a:t>
            </a:r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714488"/>
          <a:ext cx="442915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214810" y="2285992"/>
          <a:ext cx="4714908" cy="457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3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5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6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14932</TotalTime>
  <Words>5636</Words>
  <Application>Microsoft Office PowerPoint</Application>
  <PresentationFormat>Экран (4:3)</PresentationFormat>
  <Paragraphs>1377</Paragraphs>
  <Slides>54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54</vt:i4>
      </vt:variant>
    </vt:vector>
  </HeadingPairs>
  <TitlesOfParts>
    <vt:vector size="60" baseType="lpstr">
      <vt:lpstr>Тема Office</vt:lpstr>
      <vt:lpstr>Апекс</vt:lpstr>
      <vt:lpstr>1_Апекс</vt:lpstr>
      <vt:lpstr>2_Тема Office</vt:lpstr>
      <vt:lpstr>3_Тема Office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Сеть муниципальных учреждений</vt:lpstr>
      <vt:lpstr>Основные понятия</vt:lpstr>
      <vt:lpstr>Слайд 13</vt:lpstr>
      <vt:lpstr>Слайд 14</vt:lpstr>
      <vt:lpstr>Слайд 15</vt:lpstr>
      <vt:lpstr>Слайд 16</vt:lpstr>
      <vt:lpstr>Поступление в доходы бюджета  муниципального образования Усть-Абаканский район за 2017 год </vt:lpstr>
      <vt:lpstr>Слайд 18</vt:lpstr>
      <vt:lpstr>Слайд 19</vt:lpstr>
      <vt:lpstr>Слайд 20</vt:lpstr>
      <vt:lpstr>Слайд 21</vt:lpstr>
      <vt:lpstr>Слайд 22</vt:lpstr>
      <vt:lpstr>Слайд 23</vt:lpstr>
      <vt:lpstr>Исполнение по подразделам классификации расходов  бюджета  муниципального образования   Усть-Абаканский район за 2017 год</vt:lpstr>
      <vt:lpstr>Исполнение по подразделам классификации расходов  бюджета  муниципального образования   Усть-Абаканский район за 2017 год</vt:lpstr>
      <vt:lpstr>Исполнение по подразделам классификации расходов  бюджета  муниципального образования   Усть-Абаканский район за 2017 год</vt:lpstr>
      <vt:lpstr>Исполнение по подразделам классификации расходов  бюджета  муниципального образования   Усть-Абаканский район за 2017 год</vt:lpstr>
      <vt:lpstr>Исполнение по подразделам классификации расходов  бюджета  муниципального образования   Усть-Абаканский район за 2017 год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ПИНЯСОВАОА</cp:lastModifiedBy>
  <cp:revision>4822</cp:revision>
  <cp:lastPrinted>2016-05-25T12:21:08Z</cp:lastPrinted>
  <dcterms:created xsi:type="dcterms:W3CDTF">2013-11-20T11:05:04Z</dcterms:created>
  <dcterms:modified xsi:type="dcterms:W3CDTF">2018-06-08T08:10:56Z</dcterms:modified>
</cp:coreProperties>
</file>