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722E-2"/>
          <c:y val="0"/>
          <c:w val="0.9441273751864756"/>
          <c:h val="0.829871706934688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44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213996288"/>
        <c:axId val="213997824"/>
      </c:barChart>
      <c:catAx>
        <c:axId val="213996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3997824"/>
        <c:crosses val="autoZero"/>
        <c:auto val="1"/>
        <c:lblAlgn val="ctr"/>
        <c:lblOffset val="100"/>
      </c:catAx>
      <c:valAx>
        <c:axId val="213997824"/>
        <c:scaling>
          <c:orientation val="minMax"/>
        </c:scaling>
        <c:axPos val="l"/>
        <c:majorGridlines/>
        <c:numFmt formatCode="General" sourceLinked="1"/>
        <c:tickLblPos val="none"/>
        <c:crossAx val="21399628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38854765424589"/>
                  <c:y val="-9.99817009661970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0.11851872996668424"/>
                  <c:y val="-6.4669434649119131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15206930189229279"/>
                  <c:y val="8.2562522036946223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107963.9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71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1355579.1</c:v>
                </c:pt>
              </c:numCache>
            </c:numRef>
          </c:val>
        </c:ser>
        <c:shape val="box"/>
        <c:axId val="159021696"/>
        <c:axId val="159031680"/>
        <c:axId val="0"/>
      </c:bar3DChart>
      <c:catAx>
        <c:axId val="159021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9031680"/>
        <c:crossesAt val="0"/>
        <c:auto val="1"/>
        <c:lblAlgn val="ctr"/>
        <c:lblOffset val="100"/>
      </c:catAx>
      <c:valAx>
        <c:axId val="159031680"/>
        <c:scaling>
          <c:orientation val="minMax"/>
        </c:scaling>
        <c:delete val="1"/>
        <c:axPos val="l"/>
        <c:numFmt formatCode="#,##0.00" sourceLinked="1"/>
        <c:tickLblPos val="none"/>
        <c:crossAx val="15902169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405"/>
          <c:y val="0.13613956803855715"/>
          <c:w val="0.29881448911261993"/>
          <c:h val="0.326873221965474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4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1355.6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54313856"/>
        <c:axId val="154315392"/>
        <c:axId val="0"/>
      </c:bar3DChart>
      <c:catAx>
        <c:axId val="1543138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4315392"/>
        <c:crosses val="autoZero"/>
        <c:auto val="1"/>
        <c:lblAlgn val="ctr"/>
        <c:lblOffset val="100"/>
      </c:catAx>
      <c:valAx>
        <c:axId val="15431539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4313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8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833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1833.9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8983296"/>
        <c:axId val="158984832"/>
        <c:axId val="0"/>
      </c:bar3DChart>
      <c:catAx>
        <c:axId val="158983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8984832"/>
        <c:crosses val="autoZero"/>
        <c:auto val="1"/>
        <c:lblAlgn val="ctr"/>
        <c:lblOffset val="100"/>
      </c:catAx>
      <c:valAx>
        <c:axId val="15898483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898329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143"/>
          <c:h val="0.760843619187157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035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997E-4"/>
          <c:y val="2.0914886293832129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11"/>
          <c:w val="0.712860917284302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4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67"/>
          <c:w val="0.639259684388338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14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29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99 829,3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68 164,7</c:v>
                </c:pt>
                <c:pt idx="3">
                  <c:v>Жилищно-коммунальное хозяйство 168 965,6</c:v>
                </c:pt>
                <c:pt idx="4">
                  <c:v>Образование 1 085 360,4</c:v>
                </c:pt>
                <c:pt idx="5">
                  <c:v>Культура 101 484,9</c:v>
                </c:pt>
                <c:pt idx="6">
                  <c:v>Социальная политика 109 630,6</c:v>
                </c:pt>
                <c:pt idx="7">
                  <c:v>Физическая культура и спорт 122 676,8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113 066,0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99829.3</c:v>
                </c:pt>
                <c:pt idx="1">
                  <c:v>965.3</c:v>
                </c:pt>
                <c:pt idx="2">
                  <c:v>68164.7</c:v>
                </c:pt>
                <c:pt idx="3">
                  <c:v>168965.6</c:v>
                </c:pt>
                <c:pt idx="4">
                  <c:v>1085360.4000000004</c:v>
                </c:pt>
                <c:pt idx="5">
                  <c:v>101484.9</c:v>
                </c:pt>
                <c:pt idx="6">
                  <c:v>109630.6</c:v>
                </c:pt>
                <c:pt idx="7">
                  <c:v>122676.8</c:v>
                </c:pt>
                <c:pt idx="8">
                  <c:v>9238.2999999999975</c:v>
                </c:pt>
                <c:pt idx="9">
                  <c:v>20</c:v>
                </c:pt>
                <c:pt idx="10">
                  <c:v>113066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07E-2"/>
          <c:y val="3.0451071367670588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204838.2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757755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68940.5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9648.9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274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11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55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43963.199999999997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227725312"/>
        <c:axId val="227726848"/>
        <c:axId val="0"/>
      </c:bar3DChart>
      <c:catAx>
        <c:axId val="227725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27726848"/>
        <c:crosses val="autoZero"/>
        <c:auto val="1"/>
        <c:lblAlgn val="ctr"/>
        <c:lblOffset val="100"/>
      </c:catAx>
      <c:valAx>
        <c:axId val="227726848"/>
        <c:scaling>
          <c:orientation val="minMax"/>
        </c:scaling>
        <c:delete val="1"/>
        <c:axPos val="l"/>
        <c:numFmt formatCode="#,##0.0" sourceLinked="1"/>
        <c:tickLblPos val="none"/>
        <c:crossAx val="2277253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3999"/>
          <c:w val="0.69893926615099411"/>
          <c:h val="0.34672443802540476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013E-2"/>
          <c:y val="0.23855007139057638"/>
          <c:w val="0.92278499725841712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82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1085360.4000000004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227996800"/>
        <c:axId val="227998336"/>
      </c:lineChart>
      <c:catAx>
        <c:axId val="227996800"/>
        <c:scaling>
          <c:orientation val="minMax"/>
        </c:scaling>
        <c:delete val="1"/>
        <c:axPos val="b"/>
        <c:numFmt formatCode="General" sourceLinked="1"/>
        <c:tickLblPos val="none"/>
        <c:crossAx val="227998336"/>
        <c:crosses val="autoZero"/>
        <c:auto val="1"/>
        <c:lblAlgn val="ctr"/>
        <c:lblOffset val="100"/>
      </c:catAx>
      <c:valAx>
        <c:axId val="227998336"/>
        <c:scaling>
          <c:orientation val="minMax"/>
        </c:scaling>
        <c:delete val="1"/>
        <c:axPos val="l"/>
        <c:numFmt formatCode="#,##0.00" sourceLinked="1"/>
        <c:tickLblPos val="none"/>
        <c:crossAx val="227996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89"/>
          <c:h val="0.765432059742304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214029824"/>
        <c:axId val="214031360"/>
      </c:barChart>
      <c:catAx>
        <c:axId val="214029824"/>
        <c:scaling>
          <c:orientation val="minMax"/>
        </c:scaling>
        <c:axPos val="b"/>
        <c:numFmt formatCode="General" sourceLinked="1"/>
        <c:tickLblPos val="nextTo"/>
        <c:crossAx val="214031360"/>
        <c:crosses val="autoZero"/>
        <c:auto val="1"/>
        <c:lblAlgn val="ctr"/>
        <c:lblOffset val="100"/>
      </c:catAx>
      <c:valAx>
        <c:axId val="214031360"/>
        <c:scaling>
          <c:orientation val="minMax"/>
        </c:scaling>
        <c:axPos val="l"/>
        <c:majorGridlines/>
        <c:numFmt formatCode="General" sourceLinked="1"/>
        <c:tickLblPos val="none"/>
        <c:crossAx val="21402982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2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207991168"/>
        <c:axId val="207992704"/>
        <c:axId val="0"/>
      </c:bar3DChart>
      <c:catAx>
        <c:axId val="207991168"/>
        <c:scaling>
          <c:orientation val="minMax"/>
        </c:scaling>
        <c:delete val="1"/>
        <c:axPos val="b"/>
        <c:tickLblPos val="none"/>
        <c:crossAx val="207992704"/>
        <c:crosses val="autoZero"/>
        <c:auto val="1"/>
        <c:lblAlgn val="ctr"/>
        <c:lblOffset val="100"/>
      </c:catAx>
      <c:valAx>
        <c:axId val="20799270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0799116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3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08165504"/>
        <c:axId val="208171392"/>
        <c:axId val="0"/>
      </c:bar3DChart>
      <c:catAx>
        <c:axId val="208165504"/>
        <c:scaling>
          <c:orientation val="minMax"/>
        </c:scaling>
        <c:delete val="1"/>
        <c:axPos val="b"/>
        <c:tickLblPos val="none"/>
        <c:crossAx val="208171392"/>
        <c:crosses val="autoZero"/>
        <c:auto val="1"/>
        <c:lblAlgn val="ctr"/>
        <c:lblOffset val="100"/>
      </c:catAx>
      <c:valAx>
        <c:axId val="20817139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0816550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88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217793664"/>
        <c:axId val="217795200"/>
        <c:axId val="0"/>
      </c:bar3DChart>
      <c:catAx>
        <c:axId val="21779366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17795200"/>
        <c:crosses val="autoZero"/>
        <c:auto val="1"/>
        <c:lblAlgn val="ctr"/>
        <c:lblOffset val="100"/>
      </c:catAx>
      <c:valAx>
        <c:axId val="21779520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2177936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53"/>
          <c:y val="2.6074396017563848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808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218254720"/>
        <c:axId val="218281088"/>
      </c:lineChart>
      <c:catAx>
        <c:axId val="218254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218281088"/>
        <c:crosses val="autoZero"/>
        <c:auto val="1"/>
        <c:lblAlgn val="ctr"/>
        <c:lblOffset val="100"/>
      </c:catAx>
      <c:valAx>
        <c:axId val="2182810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82547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28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858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858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858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18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858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659E-17"/>
                </c:manualLayout>
              </c:layout>
              <c:showVal val="1"/>
            </c:dLbl>
            <c:dLbl>
              <c:idx val="6"/>
              <c:layout>
                <c:manualLayout>
                  <c:x val="1.6345481740672546E-2"/>
                  <c:y val="-4.55837265378406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218466560"/>
        <c:axId val="218492928"/>
        <c:axId val="0"/>
      </c:bar3DChart>
      <c:catAx>
        <c:axId val="218466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218492928"/>
        <c:crossesAt val="0"/>
        <c:auto val="1"/>
        <c:lblAlgn val="ctr"/>
        <c:lblOffset val="100"/>
      </c:catAx>
      <c:valAx>
        <c:axId val="218492928"/>
        <c:scaling>
          <c:orientation val="minMax"/>
        </c:scaling>
        <c:delete val="1"/>
        <c:axPos val="l"/>
        <c:numFmt formatCode="General" sourceLinked="1"/>
        <c:tickLblPos val="none"/>
        <c:crossAx val="218466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376E-2"/>
          <c:y val="6.1888800375320158E-2"/>
          <c:w val="0.86692471299671559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218905216"/>
        <c:axId val="218460544"/>
      </c:barChart>
      <c:catAx>
        <c:axId val="218905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8460544"/>
        <c:crossesAt val="0"/>
        <c:auto val="1"/>
        <c:lblAlgn val="ctr"/>
        <c:lblOffset val="100"/>
      </c:catAx>
      <c:valAx>
        <c:axId val="21846054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21890521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227919360"/>
        <c:axId val="227920896"/>
        <c:axId val="0"/>
      </c:bar3DChart>
      <c:catAx>
        <c:axId val="227919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27920896"/>
        <c:crosses val="autoZero"/>
        <c:auto val="1"/>
        <c:lblAlgn val="ctr"/>
        <c:lblOffset val="100"/>
      </c:catAx>
      <c:valAx>
        <c:axId val="2279208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27919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8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228269440"/>
        <c:axId val="154088576"/>
      </c:lineChart>
      <c:catAx>
        <c:axId val="2282694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4088576"/>
        <c:crosses val="autoZero"/>
        <c:auto val="1"/>
        <c:lblAlgn val="ctr"/>
        <c:lblOffset val="100"/>
      </c:catAx>
      <c:valAx>
        <c:axId val="15408857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2826944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1 817 942,4 тыс.рублей ( 96,7%)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61 459,6 тыс. рублей ( 3,3%)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1 879 402,0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45 499,4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1 879 402,0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1 833 902,6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79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18.02.2022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292080" y="3573016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1 355 579,1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218 901,0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267 175,2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1 871 114,1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99 829,3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630,0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122 676,8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1 085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101 484,9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68 164,6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168 965,6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35 248,3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15 573,7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7 422,6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34 147,9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9 338,2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11 887,6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157018,0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9 648,9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43 963,2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757755,2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204838,2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68949,2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77 268,2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24 216,7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7 144,0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122676,8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1 879 402,0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1 408 695,8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236 087,7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5 393,6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167 765,1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1 817 942,4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1 060 442,1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98 011,0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120 283,6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126 284,6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3 674,5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5 174,7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17 628,6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168 877,5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137 889,9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25 369,0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4 351,2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1 060 442,1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995 581,6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64 598,4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25 906,4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44 347,7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инфраструктуры- 157 018,0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61 459,6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5 008,8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1 792,5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33 174,5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7 422,6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13658</TotalTime>
  <Words>5053</Words>
  <Application>Microsoft Office PowerPoint</Application>
  <PresentationFormat>Экран (4:3)</PresentationFormat>
  <Paragraphs>1064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79 от 18.02.2022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4429</cp:revision>
  <dcterms:created xsi:type="dcterms:W3CDTF">2013-11-30T21:03:12Z</dcterms:created>
  <dcterms:modified xsi:type="dcterms:W3CDTF">2022-03-14T09:27:17Z</dcterms:modified>
</cp:coreProperties>
</file>