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58E-2"/>
          <c:y val="0"/>
          <c:w val="0.9441273751864756"/>
          <c:h val="0.829871706934686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81845632"/>
        <c:axId val="151024768"/>
      </c:barChart>
      <c:catAx>
        <c:axId val="818456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1024768"/>
        <c:crosses val="autoZero"/>
        <c:auto val="1"/>
        <c:lblAlgn val="ctr"/>
        <c:lblOffset val="100"/>
      </c:catAx>
      <c:valAx>
        <c:axId val="151024768"/>
        <c:scaling>
          <c:orientation val="minMax"/>
        </c:scaling>
        <c:axPos val="l"/>
        <c:majorGridlines/>
        <c:numFmt formatCode="General" sourceLinked="1"/>
        <c:tickLblPos val="none"/>
        <c:crossAx val="8184563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402"/>
                  <c:y val="-6.20929631491542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25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351904.1</c:v>
                </c:pt>
                <c:pt idx="1">
                  <c:v>126087.6</c:v>
                </c:pt>
                <c:pt idx="2">
                  <c:v>1083747.8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22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351904.1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126087.6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1083747.8</c:v>
                </c:pt>
              </c:numCache>
            </c:numRef>
          </c:val>
        </c:ser>
        <c:shape val="box"/>
        <c:axId val="150586496"/>
        <c:axId val="150588032"/>
        <c:axId val="0"/>
      </c:bar3DChart>
      <c:catAx>
        <c:axId val="15058649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0588032"/>
        <c:crossesAt val="0"/>
        <c:auto val="1"/>
        <c:lblAlgn val="ctr"/>
        <c:lblOffset val="100"/>
      </c:catAx>
      <c:valAx>
        <c:axId val="150588032"/>
        <c:scaling>
          <c:orientation val="minMax"/>
        </c:scaling>
        <c:delete val="1"/>
        <c:axPos val="l"/>
        <c:numFmt formatCode="#,##0.00" sourceLinked="1"/>
        <c:tickLblPos val="none"/>
        <c:crossAx val="15058649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05"/>
          <c:y val="0.1388745916308278"/>
          <c:w val="0.29881448911261743"/>
          <c:h val="0.32687322196547219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351.9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126.1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29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1083.7</c:v>
                </c:pt>
                <c:pt idx="1">
                  <c:v>684.9</c:v>
                </c:pt>
                <c:pt idx="2">
                  <c:v>612.1</c:v>
                </c:pt>
              </c:numCache>
            </c:numRef>
          </c:val>
        </c:ser>
        <c:shape val="box"/>
        <c:axId val="150441344"/>
        <c:axId val="150455424"/>
        <c:axId val="0"/>
      </c:bar3DChart>
      <c:catAx>
        <c:axId val="150441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0455424"/>
        <c:crosses val="autoZero"/>
        <c:auto val="1"/>
        <c:lblAlgn val="ctr"/>
        <c:lblOffset val="100"/>
      </c:catAx>
      <c:valAx>
        <c:axId val="15045542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0441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68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34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1561.7</c:v>
                </c:pt>
                <c:pt idx="1">
                  <c:v>1173</c:v>
                </c:pt>
                <c:pt idx="2">
                  <c:v>1122.0999999999999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0626688"/>
        <c:axId val="150628224"/>
        <c:axId val="0"/>
      </c:bar3DChart>
      <c:catAx>
        <c:axId val="150626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0628224"/>
        <c:crosses val="autoZero"/>
        <c:auto val="1"/>
        <c:lblAlgn val="ctr"/>
        <c:lblOffset val="100"/>
      </c:catAx>
      <c:valAx>
        <c:axId val="150628224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062668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73E-3"/>
          <c:y val="4.0444564252437802E-2"/>
          <c:w val="0.72061387504440977"/>
          <c:h val="0.760843619187154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17,4</c:v>
                </c:pt>
                <c:pt idx="3">
                  <c:v>Гос.пошлина 6,3</c:v>
                </c:pt>
                <c:pt idx="4">
                  <c:v>Доходы от использования имущества 99,8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3,5</c:v>
                </c:pt>
                <c:pt idx="8">
                  <c:v>Штрафы, санкции 0,5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17.399999999999999</c:v>
                </c:pt>
                <c:pt idx="3">
                  <c:v>6.3</c:v>
                </c:pt>
                <c:pt idx="4">
                  <c:v>99.8</c:v>
                </c:pt>
                <c:pt idx="5">
                  <c:v>20.6</c:v>
                </c:pt>
                <c:pt idx="6">
                  <c:v>1.6</c:v>
                </c:pt>
                <c:pt idx="7">
                  <c:v>3.5</c:v>
                </c:pt>
                <c:pt idx="8">
                  <c:v>0.5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846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775E-4"/>
          <c:y val="2.0914886293832223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71"/>
          <c:w val="0.71286091728430034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291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25"/>
          <c:w val="0.6392596843883362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2992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7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91 880,3</c:v>
                </c:pt>
                <c:pt idx="1">
                  <c:v>Национальная безопасность и правоохранительная деятельность 3387,9</c:v>
                </c:pt>
                <c:pt idx="2">
                  <c:v>Национальная экономика 60 110,1</c:v>
                </c:pt>
                <c:pt idx="3">
                  <c:v>Жилищно-коммунальное хозяйство 31 712,1</c:v>
                </c:pt>
                <c:pt idx="4">
                  <c:v>Образование 1 087 535,2</c:v>
                </c:pt>
                <c:pt idx="5">
                  <c:v>Культура 114 229,4</c:v>
                </c:pt>
                <c:pt idx="6">
                  <c:v>Социальная политика 96 775,5</c:v>
                </c:pt>
                <c:pt idx="7">
                  <c:v>Физическая культура и спорт 1 920,5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112 525,9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91880.3</c:v>
                </c:pt>
                <c:pt idx="1">
                  <c:v>3387.9</c:v>
                </c:pt>
                <c:pt idx="2">
                  <c:v>60110.1</c:v>
                </c:pt>
                <c:pt idx="3">
                  <c:v>31712.1</c:v>
                </c:pt>
                <c:pt idx="4">
                  <c:v>1087535.2</c:v>
                </c:pt>
                <c:pt idx="5">
                  <c:v>114229.4</c:v>
                </c:pt>
                <c:pt idx="6">
                  <c:v>96775.5</c:v>
                </c:pt>
                <c:pt idx="7">
                  <c:v>1920.5</c:v>
                </c:pt>
                <c:pt idx="8">
                  <c:v>7507.9</c:v>
                </c:pt>
                <c:pt idx="9">
                  <c:v>20</c:v>
                </c:pt>
                <c:pt idx="10">
                  <c:v>112525.9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63E-2"/>
          <c:y val="3.0451071367670487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173486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792290.8</c:v>
                </c:pt>
                <c:pt idx="1">
                  <c:v>424023.1</c:v>
                </c:pt>
                <c:pt idx="2">
                  <c:v>471116.5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76094.7</c:v>
                </c:pt>
                <c:pt idx="1">
                  <c:v>70602.2</c:v>
                </c:pt>
                <c:pt idx="2">
                  <c:v>71599.199999999997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6377.4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67306368"/>
        <c:axId val="167307904"/>
        <c:axId val="0"/>
      </c:bar3DChart>
      <c:catAx>
        <c:axId val="167306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7307904"/>
        <c:crosses val="autoZero"/>
        <c:auto val="1"/>
        <c:lblAlgn val="ctr"/>
        <c:lblOffset val="100"/>
      </c:catAx>
      <c:valAx>
        <c:axId val="167307904"/>
        <c:scaling>
          <c:orientation val="minMax"/>
        </c:scaling>
        <c:delete val="1"/>
        <c:axPos val="l"/>
        <c:numFmt formatCode="#,##0.0" sourceLinked="1"/>
        <c:tickLblPos val="none"/>
        <c:crossAx val="1673063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369"/>
          <c:w val="0.68811556874492141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583E-2"/>
          <c:y val="0.23855007139057638"/>
          <c:w val="0.92278499725841523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54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1057258.3</c:v>
                </c:pt>
                <c:pt idx="1">
                  <c:v>611735.5</c:v>
                </c:pt>
                <c:pt idx="2" formatCode="#,##0">
                  <c:v>604240</c:v>
                </c:pt>
              </c:numCache>
            </c:numRef>
          </c:val>
        </c:ser>
        <c:marker val="1"/>
        <c:axId val="169052416"/>
        <c:axId val="169058304"/>
      </c:lineChart>
      <c:catAx>
        <c:axId val="169052416"/>
        <c:scaling>
          <c:orientation val="minMax"/>
        </c:scaling>
        <c:delete val="1"/>
        <c:axPos val="b"/>
        <c:numFmt formatCode="General" sourceLinked="1"/>
        <c:tickLblPos val="none"/>
        <c:crossAx val="169058304"/>
        <c:crosses val="autoZero"/>
        <c:auto val="1"/>
        <c:lblAlgn val="ctr"/>
        <c:lblOffset val="100"/>
      </c:catAx>
      <c:valAx>
        <c:axId val="169058304"/>
        <c:scaling>
          <c:orientation val="minMax"/>
        </c:scaling>
        <c:delete val="1"/>
        <c:axPos val="l"/>
        <c:numFmt formatCode="#,##0.00" sourceLinked="1"/>
        <c:tickLblPos val="none"/>
        <c:crossAx val="169052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701"/>
          <c:h val="0.765432059742305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51056768"/>
        <c:axId val="151058304"/>
      </c:barChart>
      <c:catAx>
        <c:axId val="151056768"/>
        <c:scaling>
          <c:orientation val="minMax"/>
        </c:scaling>
        <c:axPos val="b"/>
        <c:numFmt formatCode="General" sourceLinked="1"/>
        <c:tickLblPos val="nextTo"/>
        <c:crossAx val="151058304"/>
        <c:crosses val="autoZero"/>
        <c:auto val="1"/>
        <c:lblAlgn val="ctr"/>
        <c:lblOffset val="100"/>
      </c:catAx>
      <c:valAx>
        <c:axId val="151058304"/>
        <c:scaling>
          <c:orientation val="minMax"/>
        </c:scaling>
        <c:axPos val="l"/>
        <c:majorGridlines/>
        <c:numFmt formatCode="General" sourceLinked="1"/>
        <c:tickLblPos val="none"/>
        <c:crossAx val="15105676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5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184861824"/>
        <c:axId val="184863360"/>
        <c:axId val="0"/>
      </c:bar3DChart>
      <c:catAx>
        <c:axId val="184861824"/>
        <c:scaling>
          <c:orientation val="minMax"/>
        </c:scaling>
        <c:delete val="1"/>
        <c:axPos val="b"/>
        <c:tickLblPos val="none"/>
        <c:crossAx val="184863360"/>
        <c:crosses val="autoZero"/>
        <c:auto val="1"/>
        <c:lblAlgn val="ctr"/>
        <c:lblOffset val="100"/>
      </c:catAx>
      <c:valAx>
        <c:axId val="18486336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486182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6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84982912"/>
        <c:axId val="184984704"/>
        <c:axId val="0"/>
      </c:bar3DChart>
      <c:catAx>
        <c:axId val="184982912"/>
        <c:scaling>
          <c:orientation val="minMax"/>
        </c:scaling>
        <c:delete val="1"/>
        <c:axPos val="b"/>
        <c:tickLblPos val="none"/>
        <c:crossAx val="184984704"/>
        <c:crosses val="autoZero"/>
        <c:auto val="1"/>
        <c:lblAlgn val="ctr"/>
        <c:lblOffset val="100"/>
      </c:catAx>
      <c:valAx>
        <c:axId val="18498470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498291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51086208"/>
        <c:axId val="151087744"/>
      </c:barChart>
      <c:catAx>
        <c:axId val="151086208"/>
        <c:scaling>
          <c:orientation val="minMax"/>
        </c:scaling>
        <c:axPos val="b"/>
        <c:numFmt formatCode="General" sourceLinked="1"/>
        <c:tickLblPos val="nextTo"/>
        <c:crossAx val="151087744"/>
        <c:crosses val="autoZero"/>
        <c:auto val="1"/>
        <c:lblAlgn val="ctr"/>
        <c:lblOffset val="100"/>
      </c:catAx>
      <c:valAx>
        <c:axId val="151087744"/>
        <c:scaling>
          <c:orientation val="minMax"/>
        </c:scaling>
        <c:axPos val="l"/>
        <c:majorGridlines/>
        <c:numFmt formatCode="General" sourceLinked="1"/>
        <c:tickLblPos val="none"/>
        <c:crossAx val="151086208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28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27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08"/>
          <c:y val="2.6074396017563674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517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67315328"/>
        <c:axId val="167316864"/>
      </c:lineChart>
      <c:catAx>
        <c:axId val="167315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67316864"/>
        <c:crosses val="autoZero"/>
        <c:auto val="1"/>
        <c:lblAlgn val="ctr"/>
        <c:lblOffset val="100"/>
      </c:catAx>
      <c:valAx>
        <c:axId val="1673168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7315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78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66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66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66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499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66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111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69222912"/>
        <c:axId val="169224448"/>
        <c:axId val="0"/>
      </c:bar3DChart>
      <c:catAx>
        <c:axId val="169222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9224448"/>
        <c:crossesAt val="0"/>
        <c:auto val="1"/>
        <c:lblAlgn val="ctr"/>
        <c:lblOffset val="100"/>
      </c:catAx>
      <c:valAx>
        <c:axId val="169224448"/>
        <c:scaling>
          <c:orientation val="minMax"/>
        </c:scaling>
        <c:delete val="1"/>
        <c:axPos val="l"/>
        <c:numFmt formatCode="General" sourceLinked="1"/>
        <c:tickLblPos val="none"/>
        <c:crossAx val="169222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078E-2"/>
          <c:y val="6.1888800375320158E-2"/>
          <c:w val="0.86692471299671336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74064768"/>
        <c:axId val="174066304"/>
      </c:barChart>
      <c:catAx>
        <c:axId val="1740647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4066304"/>
        <c:crossesAt val="0"/>
        <c:auto val="1"/>
        <c:lblAlgn val="ctr"/>
        <c:lblOffset val="100"/>
      </c:catAx>
      <c:valAx>
        <c:axId val="17406630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406476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74161920"/>
        <c:axId val="174163456"/>
        <c:axId val="0"/>
      </c:bar3DChart>
      <c:catAx>
        <c:axId val="174161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4163456"/>
        <c:crosses val="autoZero"/>
        <c:auto val="1"/>
        <c:lblAlgn val="ctr"/>
        <c:lblOffset val="100"/>
      </c:catAx>
      <c:valAx>
        <c:axId val="1741634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41619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76899968"/>
        <c:axId val="176901504"/>
      </c:lineChart>
      <c:catAx>
        <c:axId val="176899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6901504"/>
        <c:crosses val="autoZero"/>
        <c:auto val="1"/>
        <c:lblAlgn val="ctr"/>
        <c:lblOffset val="100"/>
      </c:catAx>
      <c:valAx>
        <c:axId val="1769015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689996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1 549 268,9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( 96,4%)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58 335,9 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( 3,6%)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607 604,8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1 549 268,9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( 96,4%)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58 335,9 тыс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( 3,6%)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607 604,8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27.07.2021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607 604,8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561 739,5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1 171 173,6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1 172 962,5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1 108 020,5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1 122 139,7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28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24.06.2021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674856443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3442969740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9720644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257386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1 079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684 919,5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612 054,5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137 720,8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144 109,0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170 062,5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749 963,0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555,0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191954784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607 604,8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 t="3866"/>
          <a:stretch>
            <a:fillRect/>
          </a:stretch>
        </p:blipFill>
        <p:spPr bwMode="auto">
          <a:xfrm>
            <a:off x="6215074" y="88589"/>
            <a:ext cx="2571768" cy="3821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6066750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91 880,3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3 387,9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96 775,5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0178566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1 920,5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112 525,9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6878566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1 087 535,2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656 269,5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701 702,5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21769089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114 229,4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475500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60 110,2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993360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31 712,1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1196729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188,0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43623602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5 811,3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46844938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1768108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16528334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</a:t>
            </a:r>
            <a:r>
              <a:rPr lang="ru-RU" sz="1400" b="1" dirty="0" smtClean="0">
                <a:solidFill>
                  <a:srgbClr val="002060"/>
                </a:solidFill>
              </a:rPr>
              <a:t>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14 854,2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9930143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31360599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8390904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084,8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7080260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792290,8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424023,1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471116,5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7868876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173486,0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564070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76 094,7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6657284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92 358,5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8377707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21 870,9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24 305,1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7528402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116787,7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8 108,9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607 604,8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1 171 173,6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1 108 020,5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9547953"/>
              </p:ext>
            </p:extLst>
          </p:nvPr>
        </p:nvGraphicFramePr>
        <p:xfrm>
          <a:off x="1116013" y="2349500"/>
          <a:ext cx="5907087" cy="3022600"/>
        </p:xfrm>
        <a:graphic>
          <a:graphicData uri="http://schemas.openxmlformats.org/presentationml/2006/ole">
            <p:oleObj spid="_x0000_s192561" name="Worksheet" r:id="rId5" imgW="6258082" imgH="3057367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3148351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304893997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1 260 100,7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115 861,6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7 437,9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165 868,7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</a:t>
            </a:r>
            <a:r>
              <a:rPr lang="ru-RU" sz="1600" b="1" dirty="0" smtClean="0"/>
              <a:t>549 268,9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057 258,3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868" y="221455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107 490,2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86 928,6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6 769,1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7 218,9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44 175,0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42 201,7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26 684,5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135 796,7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451,3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057 258,3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989 484,7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67 520,6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002479518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384760772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39 510,9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42 712,8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1 447,0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2 224,7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инфраструктуры- 16 827,9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58 335,9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6 004,4тыс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969,0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469,9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5 811,3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12019</TotalTime>
  <Words>4983</Words>
  <Application>Microsoft Office PowerPoint</Application>
  <PresentationFormat>Экран (4:3)</PresentationFormat>
  <Paragraphs>1107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 Microsoft Office Excel 97-2003</vt:lpstr>
      <vt:lpstr> БЮДЖЕТ  для граждан </vt:lpstr>
      <vt:lpstr> К  Решению Совета депутатов  Усть-Абаканского района № 28 от 24.06.2021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4273</cp:revision>
  <dcterms:created xsi:type="dcterms:W3CDTF">2013-11-30T21:03:12Z</dcterms:created>
  <dcterms:modified xsi:type="dcterms:W3CDTF">2021-07-27T04:18:21Z</dcterms:modified>
</cp:coreProperties>
</file>