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rawings/drawing10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  <p:sldMasterId id="2147483846" r:id="rId7"/>
  </p:sldMasterIdLst>
  <p:notesMasterIdLst>
    <p:notesMasterId r:id="rId60"/>
  </p:notesMasterIdLst>
  <p:sldIdLst>
    <p:sldId id="434" r:id="rId8"/>
    <p:sldId id="435" r:id="rId9"/>
    <p:sldId id="439" r:id="rId10"/>
    <p:sldId id="485" r:id="rId11"/>
    <p:sldId id="479" r:id="rId12"/>
    <p:sldId id="436" r:id="rId13"/>
    <p:sldId id="521" r:id="rId14"/>
    <p:sldId id="522" r:id="rId15"/>
    <p:sldId id="438" r:id="rId16"/>
    <p:sldId id="441" r:id="rId17"/>
    <p:sldId id="440" r:id="rId18"/>
    <p:sldId id="442" r:id="rId19"/>
    <p:sldId id="443" r:id="rId20"/>
    <p:sldId id="505" r:id="rId21"/>
    <p:sldId id="506" r:id="rId22"/>
    <p:sldId id="507" r:id="rId23"/>
    <p:sldId id="510" r:id="rId24"/>
    <p:sldId id="511" r:id="rId25"/>
    <p:sldId id="512" r:id="rId26"/>
    <p:sldId id="513" r:id="rId27"/>
    <p:sldId id="508" r:id="rId28"/>
    <p:sldId id="509" r:id="rId29"/>
    <p:sldId id="448" r:id="rId30"/>
    <p:sldId id="486" r:id="rId31"/>
    <p:sldId id="451" r:id="rId32"/>
    <p:sldId id="452" r:id="rId33"/>
    <p:sldId id="453" r:id="rId34"/>
    <p:sldId id="454" r:id="rId35"/>
    <p:sldId id="455" r:id="rId36"/>
    <p:sldId id="459" r:id="rId37"/>
    <p:sldId id="460" r:id="rId38"/>
    <p:sldId id="461" r:id="rId39"/>
    <p:sldId id="462" r:id="rId40"/>
    <p:sldId id="456" r:id="rId41"/>
    <p:sldId id="463" r:id="rId42"/>
    <p:sldId id="449" r:id="rId43"/>
    <p:sldId id="493" r:id="rId44"/>
    <p:sldId id="492" r:id="rId45"/>
    <p:sldId id="494" r:id="rId46"/>
    <p:sldId id="464" r:id="rId47"/>
    <p:sldId id="457" r:id="rId48"/>
    <p:sldId id="458" r:id="rId49"/>
    <p:sldId id="467" r:id="rId50"/>
    <p:sldId id="465" r:id="rId51"/>
    <p:sldId id="468" r:id="rId52"/>
    <p:sldId id="471" r:id="rId53"/>
    <p:sldId id="504" r:id="rId54"/>
    <p:sldId id="523" r:id="rId55"/>
    <p:sldId id="524" r:id="rId56"/>
    <p:sldId id="473" r:id="rId57"/>
    <p:sldId id="474" r:id="rId58"/>
    <p:sldId id="475" r:id="rId5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E1EB"/>
    <a:srgbClr val="990000"/>
    <a:srgbClr val="9933FF"/>
    <a:srgbClr val="FF9900"/>
    <a:srgbClr val="FFFFCC"/>
    <a:srgbClr val="9999FF"/>
    <a:srgbClr val="663300"/>
    <a:srgbClr val="FFCCFF"/>
    <a:srgbClr val="FF5B5B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762" autoAdjust="0"/>
    <p:restoredTop sz="9528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30.jpe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4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2018г.</c:v>
                </c:pt>
                <c:pt idx="1">
                  <c:v>2019г.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30799</c:v>
                </c:pt>
                <c:pt idx="1">
                  <c:v>32514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2018г.</c:v>
                </c:pt>
                <c:pt idx="1">
                  <c:v>2019г.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13099</c:v>
                </c:pt>
                <c:pt idx="1">
                  <c:v>13850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2018г.</c:v>
                </c:pt>
                <c:pt idx="1">
                  <c:v>2019г.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9876</c:v>
                </c:pt>
                <c:pt idx="1">
                  <c:v>10809</c:v>
                </c:pt>
              </c:numCache>
            </c:numRef>
          </c:val>
        </c:ser>
        <c:axId val="54294016"/>
        <c:axId val="54295552"/>
      </c:barChart>
      <c:catAx>
        <c:axId val="5429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4295552"/>
        <c:crosses val="autoZero"/>
        <c:auto val="1"/>
        <c:lblAlgn val="ctr"/>
        <c:lblOffset val="100"/>
      </c:catAx>
      <c:valAx>
        <c:axId val="5429555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54294016"/>
        <c:crosses val="autoZero"/>
        <c:crossBetween val="between"/>
      </c:valAx>
    </c:plotArea>
    <c:plotVisOnly val="1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67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423"/>
          <c:y val="0.16125258111362173"/>
          <c:w val="0.37602507302369798"/>
          <c:h val="0.72173194311019606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5220639346750957E-2"/>
                  <c:y val="-1.224786752089273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3</a:t>
                    </a:r>
                    <a:r>
                      <a:rPr lang="ru-RU" b="1" baseline="0" dirty="0" smtClean="0"/>
                      <a:t> 315,1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735464489169773E-3"/>
                  <c:y val="-7.348720512535652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4</a:t>
                    </a:r>
                    <a:r>
                      <a:rPr lang="ru-RU" b="1" baseline="0" dirty="0" smtClean="0"/>
                      <a:t> 167,9 </a:t>
                    </a:r>
                    <a:endParaRPr lang="en-US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1470928978339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5</a:t>
                    </a:r>
                    <a:r>
                      <a:rPr lang="ru-RU" b="1" baseline="0" dirty="0" smtClean="0"/>
                      <a:t> 902,3</a:t>
                    </a:r>
                    <a:endParaRPr lang="en-US" b="1" dirty="0"/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13315.1</c:v>
                </c:pt>
                <c:pt idx="1">
                  <c:v>14167.9</c:v>
                </c:pt>
                <c:pt idx="2">
                  <c:v>15902.3</c:v>
                </c:pt>
              </c:numCache>
            </c:numRef>
          </c:val>
        </c:ser>
        <c:shape val="cylinder"/>
        <c:axId val="165024512"/>
        <c:axId val="165026048"/>
        <c:axId val="0"/>
      </c:bar3DChart>
      <c:catAx>
        <c:axId val="1650245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165026048"/>
        <c:crosses val="autoZero"/>
        <c:auto val="1"/>
        <c:lblAlgn val="ctr"/>
        <c:lblOffset val="100"/>
      </c:catAx>
      <c:valAx>
        <c:axId val="165026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6502451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67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423"/>
          <c:y val="0.16125258111362173"/>
          <c:w val="0.37602507302369798"/>
          <c:h val="0.72173194311019606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7.6103196733754664E-3"/>
                  <c:y val="-3.6743602562678369E-2"/>
                </c:manualLayout>
              </c:layout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11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6</a:t>
                    </a:r>
                    <a:r>
                      <a:rPr lang="ru-RU" baseline="0" dirty="0" smtClean="0">
                        <a:solidFill>
                          <a:srgbClr val="FFFF00"/>
                        </a:solidFill>
                      </a:rPr>
                      <a:t> 547,9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5.3832628846489806E-3"/>
                  <c:y val="1.95965880334284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94 822,1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111818.8</c:v>
                </c:pt>
                <c:pt idx="1">
                  <c:v>116547.9</c:v>
                </c:pt>
                <c:pt idx="2">
                  <c:v>94822.1</c:v>
                </c:pt>
              </c:numCache>
            </c:numRef>
          </c:val>
        </c:ser>
        <c:shape val="box"/>
        <c:axId val="165168256"/>
        <c:axId val="165169792"/>
        <c:axId val="0"/>
      </c:bar3DChart>
      <c:catAx>
        <c:axId val="165168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165169792"/>
        <c:crosses val="autoZero"/>
        <c:auto val="1"/>
        <c:lblAlgn val="ctr"/>
        <c:lblOffset val="100"/>
      </c:catAx>
      <c:valAx>
        <c:axId val="16516979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6516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7916"/>
          <c:y val="0.47155910145786351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1600">
                <a:solidFill>
                  <a:srgbClr val="990000"/>
                </a:solidFill>
              </a:defRPr>
            </a:pPr>
            <a:r>
              <a:rPr lang="ru-RU" sz="1600" dirty="0" smtClean="0">
                <a:solidFill>
                  <a:srgbClr val="990000"/>
                </a:solidFill>
              </a:rPr>
              <a:t>2019 </a:t>
            </a:r>
            <a:r>
              <a:rPr lang="ru-RU" sz="1600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432E-2"/>
          <c:y val="3.455495726415965E-2"/>
        </c:manualLayout>
      </c:layout>
    </c:title>
    <c:view3D>
      <c:rotX val="30"/>
      <c:rotY val="50"/>
      <c:perspective val="0"/>
    </c:view3D>
    <c:plotArea>
      <c:layout>
        <c:manualLayout>
          <c:layoutTarget val="inner"/>
          <c:xMode val="edge"/>
          <c:yMode val="edge"/>
          <c:x val="0.11478247583183426"/>
          <c:y val="3.0090263379351594E-2"/>
          <c:w val="0.88240674264895336"/>
          <c:h val="0.6756319342317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gradFill flip="none" rotWithShape="1">
              <a:gsLst>
                <a:gs pos="0">
                  <a:srgbClr val="1AB39F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1AB39F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1AB39F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19"/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146160638999054"/>
                  <c:y val="-0.26950024949647822"/>
                </c:manualLayout>
              </c:layout>
              <c:showVal val="1"/>
            </c:dLbl>
            <c:dLbl>
              <c:idx val="1"/>
              <c:layout>
                <c:manualLayout>
                  <c:x val="4.6702629748958125E-4"/>
                  <c:y val="3.6049198027599628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5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94390.8</c:v>
                </c:pt>
                <c:pt idx="1">
                  <c:v>431.3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39700" h="139700" prst="divot"/>
        </a:sp3d>
      </c:spPr>
    </c:plotArea>
    <c:legend>
      <c:legendPos val="b"/>
      <c:layout>
        <c:manualLayout>
          <c:xMode val="edge"/>
          <c:yMode val="edge"/>
          <c:x val="7.0099721430129366E-2"/>
          <c:y val="0.6570071950502534"/>
          <c:w val="0.84635683483728141"/>
          <c:h val="0.34097401875982142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94"/>
          <c:y val="3.6596628152427507E-2"/>
          <c:w val="0.620756759597893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1.0301954421142404E-2"/>
                  <c:y val="0.225360762384426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017,3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3832628846489927E-3"/>
                  <c:y val="0.230259909392783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ru-RU" baseline="0" dirty="0" smtClean="0"/>
                      <a:t> 212,1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0.3233437025515683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r>
                      <a:rPr lang="ru-RU" baseline="0" dirty="0" smtClean="0"/>
                      <a:t> 472,6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 anchor="b" anchorCtr="1"/>
              <a:lstStyle/>
              <a:p>
                <a:pPr>
                  <a:defRPr sz="1200" b="1">
                    <a:latin typeface="Arial Hak" pitchFamily="34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15017.3</c:v>
                </c:pt>
                <c:pt idx="1">
                  <c:v>20212.099999999977</c:v>
                </c:pt>
                <c:pt idx="2">
                  <c:v>18472.599999999977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8.0748943269734526E-3"/>
                  <c:y val="0.2082137478551771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012,7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3832628846489927E-3"/>
                  <c:y val="0.218011848992087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782,4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3458157211622461E-2"/>
                  <c:y val="0.298847967509784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21 813,4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200" b="1">
                    <a:latin typeface="Arial Hak" pitchFamily="34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15012.7</c:v>
                </c:pt>
                <c:pt idx="1">
                  <c:v>19782.400000000001</c:v>
                </c:pt>
                <c:pt idx="2">
                  <c:v>21813.4</c:v>
                </c:pt>
              </c:numCache>
            </c:numRef>
          </c:val>
        </c:ser>
        <c:shape val="cylinder"/>
        <c:axId val="165351808"/>
        <c:axId val="165353344"/>
        <c:axId val="0"/>
      </c:bar3DChart>
      <c:catAx>
        <c:axId val="165351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165353344"/>
        <c:crosses val="autoZero"/>
        <c:auto val="1"/>
        <c:lblAlgn val="ctr"/>
        <c:lblOffset val="100"/>
      </c:catAx>
      <c:valAx>
        <c:axId val="16535334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6535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8689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367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 dirty="0" smtClean="0">
                <a:solidFill>
                  <a:srgbClr val="990000"/>
                </a:solidFill>
              </a:rPr>
              <a:t>2019 </a:t>
            </a:r>
            <a:r>
              <a:rPr lang="ru-RU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418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089"/>
          <c:y val="6.1462539118749528E-2"/>
          <c:w val="0.77694608006517996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617709143428696E-2"/>
                  <c:y val="-2.3750299743042567E-2"/>
                </c:manualLayout>
              </c:layout>
              <c:showVal val="1"/>
            </c:dLbl>
            <c:dLbl>
              <c:idx val="1"/>
              <c:layout>
                <c:manualLayout>
                  <c:x val="4.6702629748958098E-4"/>
                  <c:y val="3.6049198027599615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69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Плата за выбросы загрязняющих веществ стационарными объектами</c:v>
                </c:pt>
                <c:pt idx="1">
                  <c:v>Плата за сбросы загрязняющих веществ в водные объекты</c:v>
                </c:pt>
                <c:pt idx="2">
                  <c:v>Плата за размещение отходов производства и потребления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428.6</c:v>
                </c:pt>
                <c:pt idx="1">
                  <c:v>2629</c:v>
                </c:pt>
                <c:pt idx="2">
                  <c:v>18755.8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339E-2"/>
          <c:y val="0.6570071950502534"/>
          <c:w val="0.84635683483728141"/>
          <c:h val="0.34097401875982125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2068203248072199E-2"/>
          <c:y val="6.662645173045445E-2"/>
          <c:w val="0.58541643521090003"/>
          <c:h val="0.791546515859902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233</c:v>
                </c:pt>
                <c:pt idx="1">
                  <c:v>241</c:v>
                </c:pt>
                <c:pt idx="2">
                  <c:v>251.4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dLbls>
            <c:dLbl>
              <c:idx val="0"/>
              <c:layout>
                <c:manualLayout>
                  <c:x val="-1.4223330024262541E-3"/>
                  <c:y val="-9.276849494256479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112</c:v>
                </c:pt>
                <c:pt idx="1">
                  <c:v>117</c:v>
                </c:pt>
                <c:pt idx="2">
                  <c:v>94.8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15</c:v>
                </c:pt>
                <c:pt idx="1">
                  <c:v>20</c:v>
                </c:pt>
                <c:pt idx="2">
                  <c:v>21.8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4.5222895461757675E-3"/>
                  <c:y val="-6.3845907877597514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5074298487252604E-3"/>
                  <c:y val="-9.0001875457565248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23</c:v>
                </c:pt>
                <c:pt idx="1">
                  <c:v>21</c:v>
                </c:pt>
                <c:pt idx="2">
                  <c:v>22.3</c:v>
                </c:pt>
              </c:numCache>
            </c:numRef>
          </c:val>
        </c:ser>
        <c:overlap val="100"/>
        <c:axId val="165585664"/>
        <c:axId val="165587200"/>
      </c:barChart>
      <c:catAx>
        <c:axId val="165585664"/>
        <c:scaling>
          <c:orientation val="minMax"/>
        </c:scaling>
        <c:axPos val="b"/>
        <c:tickLblPos val="nextTo"/>
        <c:crossAx val="165587200"/>
        <c:crosses val="autoZero"/>
        <c:auto val="1"/>
        <c:lblAlgn val="ctr"/>
        <c:lblOffset val="100"/>
      </c:catAx>
      <c:valAx>
        <c:axId val="165587200"/>
        <c:scaling>
          <c:orientation val="minMax"/>
          <c:max val="450"/>
          <c:min val="0"/>
        </c:scaling>
        <c:axPos val="l"/>
        <c:majorGridlines/>
        <c:numFmt formatCode="#,##0" sourceLinked="1"/>
        <c:tickLblPos val="nextTo"/>
        <c:crossAx val="165585664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518427879203167"/>
          <c:y val="8.8797244094488748E-2"/>
          <c:w val="0.31835814539125618"/>
          <c:h val="0.8854919261276782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2018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3165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4.8070193196036734E-3"/>
                  <c:y val="1.4623190778925807E-3"/>
                </c:manualLayout>
              </c:layout>
              <c:showVal val="1"/>
            </c:dLbl>
            <c:dLbl>
              <c:idx val="2"/>
              <c:layout>
                <c:manualLayout>
                  <c:x val="0.13179894074269544"/>
                  <c:y val="-0.31893624538615861"/>
                </c:manualLayout>
              </c:layout>
              <c:showVal val="1"/>
            </c:dLbl>
            <c:dLbl>
              <c:idx val="3"/>
              <c:layout>
                <c:manualLayout>
                  <c:x val="-8.2818488917898048E-3"/>
                  <c:y val="0.12591738453096848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19782</c:v>
                </c:pt>
                <c:pt idx="1">
                  <c:v>130112.5</c:v>
                </c:pt>
                <c:pt idx="2">
                  <c:v>631337.6</c:v>
                </c:pt>
                <c:pt idx="3">
                  <c:v>32157.8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379"/>
          <c:y val="0.16125258111362173"/>
          <c:w val="0.37602507302369764"/>
          <c:h val="0.72173194311019551"/>
        </c:manualLayout>
      </c:layout>
      <c:txPr>
        <a:bodyPr/>
        <a:lstStyle/>
        <a:p>
          <a:pPr>
            <a:defRPr sz="105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5.4982686947631807E-3"/>
                  <c:y val="-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07405955747174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1810</c:v>
                </c:pt>
                <c:pt idx="1">
                  <c:v>1880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745671736907789E-2"/>
                  <c:y val="-1.7777653349758105E-2"/>
                </c:manualLayout>
              </c:layout>
              <c:showVal val="1"/>
            </c:dLbl>
            <c:dLbl>
              <c:idx val="1"/>
              <c:layout>
                <c:manualLayout>
                  <c:x val="3.5738746515959888E-2"/>
                  <c:y val="-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1937</c:v>
                </c:pt>
                <c:pt idx="1">
                  <c:v>2030</c:v>
                </c:pt>
              </c:numCache>
            </c:numRef>
          </c:val>
        </c:ser>
        <c:shape val="box"/>
        <c:axId val="96383360"/>
        <c:axId val="96384896"/>
        <c:axId val="0"/>
      </c:bar3DChart>
      <c:catAx>
        <c:axId val="96383360"/>
        <c:scaling>
          <c:orientation val="minMax"/>
        </c:scaling>
        <c:axPos val="b"/>
        <c:tickLblPos val="nextTo"/>
        <c:txPr>
          <a:bodyPr anchor="b" anchorCtr="0"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384896"/>
        <c:crosses val="autoZero"/>
        <c:auto val="1"/>
        <c:lblAlgn val="ctr"/>
        <c:lblOffset val="100"/>
      </c:catAx>
      <c:valAx>
        <c:axId val="96384896"/>
        <c:scaling>
          <c:orientation val="minMax"/>
        </c:scaling>
        <c:delete val="1"/>
        <c:axPos val="l"/>
        <c:majorGridlines>
          <c:spPr>
            <a:ln w="3175">
              <a:solidFill>
                <a:schemeClr val="tx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one"/>
        <c:crossAx val="96383360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32515163392450364"/>
          <c:y val="0.91663500417944865"/>
          <c:w val="0.34969673215100527"/>
          <c:h val="8.3364995820553581E-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2019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097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64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3.2928261913252349E-2"/>
                  <c:y val="9.5852091816561125E-2"/>
                </c:manualLayout>
              </c:layout>
              <c:showVal val="1"/>
            </c:dLbl>
            <c:dLbl>
              <c:idx val="2"/>
              <c:layout>
                <c:manualLayout>
                  <c:x val="0.13235343304717972"/>
                  <c:y val="-0.27556622293749194"/>
                </c:manualLayout>
              </c:layout>
              <c:showVal val="1"/>
            </c:dLbl>
            <c:dLbl>
              <c:idx val="3"/>
              <c:layout>
                <c:manualLayout>
                  <c:x val="-6.1989254698432264E-2"/>
                  <c:y val="9.332047697995957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50228</c:v>
                </c:pt>
                <c:pt idx="1">
                  <c:v>92177</c:v>
                </c:pt>
                <c:pt idx="2">
                  <c:v>602289.80000000005</c:v>
                </c:pt>
                <c:pt idx="3">
                  <c:v>833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401"/>
          <c:y val="0.16125258111362173"/>
          <c:w val="0.37602507302369786"/>
          <c:h val="0.72173194311019584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364"/>
          <c:w val="0.71173533011690671"/>
          <c:h val="0.892263706810353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3.3456856422225257E-3"/>
                  <c:y val="1.4930173612953705E-2"/>
                </c:manualLayout>
              </c:layout>
              <c:showVal val="1"/>
            </c:dLbl>
            <c:dLbl>
              <c:idx val="2"/>
              <c:layout>
                <c:manualLayout>
                  <c:x val="0.18918324599334721"/>
                  <c:y val="-0.26047346974917202"/>
                </c:manualLayout>
              </c:layout>
              <c:showVal val="1"/>
            </c:dLbl>
            <c:dLbl>
              <c:idx val="3"/>
              <c:layout>
                <c:manualLayout>
                  <c:x val="-5.0771900556237884E-2"/>
                  <c:y val="0.118910398844572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21178</c:v>
                </c:pt>
                <c:pt idx="1">
                  <c:v>78435</c:v>
                </c:pt>
                <c:pt idx="2">
                  <c:v>515624</c:v>
                </c:pt>
                <c:pt idx="3">
                  <c:v>236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401"/>
          <c:y val="0.16125258111362173"/>
          <c:w val="0.37602507302369786"/>
          <c:h val="0.72173194311019584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2019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62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8.5970691163604576E-2"/>
                  <c:y val="-0.23176233237212707"/>
                </c:manualLayout>
              </c:layout>
              <c:showVal val="1"/>
            </c:dLbl>
            <c:dLbl>
              <c:idx val="5"/>
              <c:layout>
                <c:manualLayout>
                  <c:x val="6.0189648716369365E-2"/>
                  <c:y val="-0.11002635152159985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70539</c:v>
                </c:pt>
                <c:pt idx="1">
                  <c:v>Национальная безопасность и правоохранительная деятельность  900,4</c:v>
                </c:pt>
                <c:pt idx="2">
                  <c:v>Национальная экономика 42 489,6</c:v>
                </c:pt>
                <c:pt idx="3">
                  <c:v>Жилищно-коммунальное хозяйство 21766,9</c:v>
                </c:pt>
                <c:pt idx="4">
                  <c:v>Социально-культурная сфера 913686,3</c:v>
                </c:pt>
                <c:pt idx="5">
                  <c:v>Средства массовой информации 6 251,9</c:v>
                </c:pt>
                <c:pt idx="6">
                  <c:v>Обслуживание государственного долга </c:v>
                </c:pt>
                <c:pt idx="7">
                  <c:v>Межбюджетные трансферты 89276,5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70539</c:v>
                </c:pt>
                <c:pt idx="1">
                  <c:v>900.4</c:v>
                </c:pt>
                <c:pt idx="2">
                  <c:v>42489.599999999999</c:v>
                </c:pt>
                <c:pt idx="3">
                  <c:v>21766.9</c:v>
                </c:pt>
                <c:pt idx="4">
                  <c:v>913686.3</c:v>
                </c:pt>
                <c:pt idx="5">
                  <c:v>6251.9</c:v>
                </c:pt>
                <c:pt idx="6">
                  <c:v>0</c:v>
                </c:pt>
                <c:pt idx="7">
                  <c:v>89276.5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226"/>
          <c:y val="1.2473888321179639E-2"/>
          <c:w val="0.35997232740278506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2018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0.10959918915703129"/>
          <c:y val="1.246255494274763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0"/>
              <c:layout>
                <c:manualLayout>
                  <c:x val="-3.1972582897746023E-2"/>
                  <c:y val="-0.10791875472437638"/>
                </c:manualLayout>
              </c:layout>
              <c:showVal val="1"/>
            </c:dLbl>
            <c:dLbl>
              <c:idx val="3"/>
              <c:layout>
                <c:manualLayout>
                  <c:x val="-3.1676946631671157E-2"/>
                  <c:y val="-1.2698423808057345E-2"/>
                </c:manualLayout>
              </c:layout>
              <c:showVal val="1"/>
            </c:dLbl>
            <c:dLbl>
              <c:idx val="5"/>
              <c:layout>
                <c:manualLayout>
                  <c:x val="-2.5921478565179387E-2"/>
                  <c:y val="-0.21447006495142648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64 079,3</c:v>
                </c:pt>
                <c:pt idx="1">
                  <c:v>Национальная оборона 2 120</c:v>
                </c:pt>
                <c:pt idx="2">
                  <c:v>Национальная безопасность и правоохранительная деятельность  2 514,4</c:v>
                </c:pt>
                <c:pt idx="3">
                  <c:v>Национальная экономика 81 367,5</c:v>
                </c:pt>
                <c:pt idx="4">
                  <c:v>Жилищно-коммунальное хозяйство 45 103,1</c:v>
                </c:pt>
                <c:pt idx="5">
                  <c:v>Социально-культурная сфера 938 743,4</c:v>
                </c:pt>
                <c:pt idx="6">
                  <c:v>Средства массовой информации 5 951,7</c:v>
                </c:pt>
                <c:pt idx="7">
                  <c:v>Обслуживание государственного долга 20,3</c:v>
                </c:pt>
                <c:pt idx="8">
                  <c:v>Межбюджетные трансферты 79 927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64079.3</c:v>
                </c:pt>
                <c:pt idx="1">
                  <c:v>2120</c:v>
                </c:pt>
                <c:pt idx="2">
                  <c:v>2514.4</c:v>
                </c:pt>
                <c:pt idx="3">
                  <c:v>81367.5</c:v>
                </c:pt>
                <c:pt idx="4">
                  <c:v>45103.1</c:v>
                </c:pt>
                <c:pt idx="5">
                  <c:v>938743.4</c:v>
                </c:pt>
                <c:pt idx="6">
                  <c:v>5951.7</c:v>
                </c:pt>
                <c:pt idx="7">
                  <c:v>20.3</c:v>
                </c:pt>
                <c:pt idx="8">
                  <c:v>79927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271"/>
          <c:y val="1.2473888321179639E-2"/>
          <c:w val="0.35997232740278517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3532206248775235E-3"/>
          <c:y val="0.16457958458574404"/>
          <c:w val="0.63904277135418386"/>
          <c:h val="0.74361340666668585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explosion val="19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explosion val="0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0.76000000000001422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0842"/>
          <c:w val="0.35921992671967395"/>
          <c:h val="0.2844882657307439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3811E-4"/>
                  <c:y val="-0.34645197374583775"/>
                </c:manualLayout>
              </c:layout>
              <c:showVal val="1"/>
            </c:dLbl>
            <c:dLbl>
              <c:idx val="1"/>
              <c:layout>
                <c:manualLayout>
                  <c:x val="7.1711308171146099E-3"/>
                  <c:y val="-0.37853528257208896"/>
                </c:manualLayout>
              </c:layout>
              <c:showVal val="1"/>
            </c:dLbl>
            <c:dLbl>
              <c:idx val="2"/>
              <c:layout>
                <c:manualLayout>
                  <c:x val="-3.9578935673814167E-3"/>
                  <c:y val="-0.35330034135640825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13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621056.4</c:v>
                </c:pt>
                <c:pt idx="1">
                  <c:v>792801.9</c:v>
                </c:pt>
                <c:pt idx="2">
                  <c:v>779297.7</c:v>
                </c:pt>
              </c:numCache>
            </c:numRef>
          </c:val>
        </c:ser>
        <c:overlap val="100"/>
        <c:axId val="172704128"/>
        <c:axId val="172705664"/>
      </c:barChart>
      <c:catAx>
        <c:axId val="17270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705664"/>
        <c:crosses val="autoZero"/>
        <c:auto val="1"/>
        <c:lblAlgn val="ctr"/>
        <c:lblOffset val="100"/>
      </c:catAx>
      <c:valAx>
        <c:axId val="172705664"/>
        <c:scaling>
          <c:orientation val="minMax"/>
          <c:max val="700000"/>
        </c:scaling>
        <c:axPos val="l"/>
        <c:majorGridlines/>
        <c:numFmt formatCode="#,##0.0" sourceLinked="1"/>
        <c:tickLblPos val="none"/>
        <c:crossAx val="172704128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6893E-2"/>
          <c:y val="7.2196870013158457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1"/>
              <c:layout>
                <c:manualLayout>
                  <c:x val="8.4516712646389727E-2"/>
                  <c:y val="3.2323006090469995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9.6969018271406363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287388031993429E-3"/>
                  <c:y val="-3.232300609046879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156863.5</c:v>
                </c:pt>
                <c:pt idx="1">
                  <c:v>526309.19999999902</c:v>
                </c:pt>
                <c:pt idx="2">
                  <c:v>58864.2</c:v>
                </c:pt>
                <c:pt idx="3">
                  <c:v>3743.7</c:v>
                </c:pt>
                <c:pt idx="4">
                  <c:v>33517.1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662"/>
          <c:y val="8.6065573770495382E-2"/>
          <c:w val="0.62073460987831064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2566</c:v>
                </c:pt>
                <c:pt idx="1">
                  <c:v>2490</c:v>
                </c:pt>
                <c:pt idx="2">
                  <c:v>2396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172789120"/>
        <c:axId val="172795008"/>
        <c:axId val="0"/>
      </c:bar3DChart>
      <c:catAx>
        <c:axId val="172789120"/>
        <c:scaling>
          <c:orientation val="minMax"/>
        </c:scaling>
        <c:axPos val="b"/>
        <c:numFmt formatCode="General" sourceLinked="1"/>
        <c:tickLblPos val="nextTo"/>
        <c:crossAx val="172795008"/>
        <c:crosses val="autoZero"/>
        <c:auto val="1"/>
        <c:lblAlgn val="ctr"/>
        <c:lblOffset val="100"/>
      </c:catAx>
      <c:valAx>
        <c:axId val="172795008"/>
        <c:scaling>
          <c:orientation val="minMax"/>
        </c:scaling>
        <c:axPos val="l"/>
        <c:majorGridlines/>
        <c:numFmt formatCode="General" sourceLinked="1"/>
        <c:tickLblPos val="nextTo"/>
        <c:crossAx val="172789120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347"/>
          <c:y val="0.11400260396775859"/>
          <c:w val="0.77630126029924262"/>
          <c:h val="0.7319961375715519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110.5</c:v>
                </c:pt>
                <c:pt idx="1">
                  <c:v>138.30000000000001</c:v>
                </c:pt>
                <c:pt idx="2">
                  <c:v>156.9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3242240"/>
        <c:axId val="3264512"/>
        <c:axId val="0"/>
      </c:bar3DChart>
      <c:catAx>
        <c:axId val="3242240"/>
        <c:scaling>
          <c:orientation val="minMax"/>
        </c:scaling>
        <c:axPos val="b"/>
        <c:numFmt formatCode="General" sourceLinked="1"/>
        <c:tickLblPos val="nextTo"/>
        <c:crossAx val="3264512"/>
        <c:crosses val="autoZero"/>
        <c:auto val="1"/>
        <c:lblAlgn val="ctr"/>
        <c:lblOffset val="100"/>
      </c:catAx>
      <c:valAx>
        <c:axId val="3264512"/>
        <c:scaling>
          <c:orientation val="minMax"/>
        </c:scaling>
        <c:axPos val="l"/>
        <c:majorGridlines/>
        <c:numFmt formatCode="General" sourceLinked="1"/>
        <c:tickLblPos val="nextTo"/>
        <c:crossAx val="3242240"/>
        <c:crosses val="autoZero"/>
        <c:crossBetween val="between"/>
        <c:majorUnit val="25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8233618233618673"/>
          <c:y val="8.6065573770495452E-2"/>
          <c:w val="0.72894647471751162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4382</c:v>
                </c:pt>
                <c:pt idx="1">
                  <c:v>4152</c:v>
                </c:pt>
                <c:pt idx="2">
                  <c:v>4200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3188992"/>
        <c:axId val="3207168"/>
        <c:axId val="0"/>
      </c:bar3DChart>
      <c:catAx>
        <c:axId val="3188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207168"/>
        <c:crosses val="autoZero"/>
        <c:auto val="1"/>
        <c:lblAlgn val="ctr"/>
        <c:lblOffset val="100"/>
      </c:catAx>
      <c:valAx>
        <c:axId val="3207168"/>
        <c:scaling>
          <c:orientation val="minMax"/>
        </c:scaling>
        <c:axPos val="l"/>
        <c:majorGridlines/>
        <c:numFmt formatCode="General" sourceLinked="1"/>
        <c:tickLblPos val="nextTo"/>
        <c:crossAx val="3188992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940094369081861E-2"/>
                  <c:y val="-2.18803018275656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30799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700471845410556E-3"/>
                  <c:y val="-3.00854150129022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30.8</c:v>
                </c:pt>
                <c:pt idx="1">
                  <c:v>29.6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5468459272419754E-2"/>
                  <c:y val="-2.4615339556010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32514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1793278261692792E-2"/>
                  <c:y val="-3.282045274134769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32.5</c:v>
                </c:pt>
                <c:pt idx="1">
                  <c:v>45.2</c:v>
                </c:pt>
              </c:numCache>
            </c:numRef>
          </c:val>
        </c:ser>
        <c:shape val="box"/>
        <c:axId val="83471360"/>
        <c:axId val="83485440"/>
        <c:axId val="0"/>
      </c:bar3DChart>
      <c:catAx>
        <c:axId val="83471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485440"/>
        <c:crosses val="autoZero"/>
        <c:auto val="1"/>
        <c:lblAlgn val="ctr"/>
        <c:lblOffset val="100"/>
      </c:catAx>
      <c:valAx>
        <c:axId val="834854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3471360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18624340693451191"/>
          <c:y val="0.89184928606901115"/>
          <c:w val="0.35221375393832627"/>
          <c:h val="0.10815071393099016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358"/>
          <c:y val="0.11400260396775859"/>
          <c:w val="0.77630126029924262"/>
          <c:h val="0.7319961375715521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48.4</c:v>
                </c:pt>
                <c:pt idx="2">
                  <c:v>58.9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173626496"/>
        <c:axId val="173628032"/>
        <c:axId val="0"/>
      </c:bar3DChart>
      <c:catAx>
        <c:axId val="173626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3628032"/>
        <c:crosses val="autoZero"/>
        <c:auto val="1"/>
        <c:lblAlgn val="ctr"/>
        <c:lblOffset val="100"/>
      </c:catAx>
      <c:valAx>
        <c:axId val="173628032"/>
        <c:scaling>
          <c:orientation val="minMax"/>
          <c:max val="60"/>
        </c:scaling>
        <c:axPos val="l"/>
        <c:majorGridlines/>
        <c:numFmt formatCode="General" sourceLinked="1"/>
        <c:tickLblPos val="nextTo"/>
        <c:crossAx val="173626496"/>
        <c:crosses val="autoZero"/>
        <c:crossBetween val="between"/>
        <c:majorUnit val="10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451E-4"/>
                  <c:y val="-0.33953553091050886"/>
                </c:manualLayout>
              </c:layout>
              <c:showVal val="1"/>
            </c:dLbl>
            <c:dLbl>
              <c:idx val="1"/>
              <c:layout>
                <c:manualLayout>
                  <c:x val="-1.0372833684504381E-3"/>
                  <c:y val="-0.35254310083473128"/>
                </c:manualLayout>
              </c:layout>
              <c:showVal val="1"/>
            </c:dLbl>
            <c:dLbl>
              <c:idx val="2"/>
              <c:layout>
                <c:manualLayout>
                  <c:x val="-3.6705589644775612E-3"/>
                  <c:y val="-0.26753112557349873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1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59070.5</c:v>
                </c:pt>
                <c:pt idx="1">
                  <c:v>71946.399999999994</c:v>
                </c:pt>
                <c:pt idx="2">
                  <c:v>65869.899999999994</c:v>
                </c:pt>
              </c:numCache>
            </c:numRef>
          </c:val>
        </c:ser>
        <c:overlap val="100"/>
        <c:axId val="173599360"/>
        <c:axId val="173740416"/>
      </c:barChart>
      <c:catAx>
        <c:axId val="173599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740416"/>
        <c:crosses val="autoZero"/>
        <c:auto val="1"/>
        <c:lblAlgn val="ctr"/>
        <c:lblOffset val="100"/>
      </c:catAx>
      <c:valAx>
        <c:axId val="173740416"/>
        <c:scaling>
          <c:orientation val="minMax"/>
          <c:max val="75000"/>
        </c:scaling>
        <c:axPos val="l"/>
        <c:majorGridlines/>
        <c:numFmt formatCode="#,##0.0" sourceLinked="1"/>
        <c:tickLblPos val="none"/>
        <c:crossAx val="173599360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1452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454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48493.5</c:v>
                </c:pt>
                <c:pt idx="1">
                  <c:v>17376.400000000001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95">
                <a:latin typeface="+mj-lt"/>
              </a:defRPr>
            </a:pPr>
            <a:r>
              <a:rPr lang="ru-RU" sz="1395" dirty="0" smtClean="0">
                <a:latin typeface="+mj-lt"/>
              </a:rPr>
              <a:t>Расходы  дорожного хозяйства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8.9877891695297224E-2"/>
          <c:y val="3.9891205802357256E-2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2"/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5" b="1">
                    <a:latin typeface="+mj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35.700000000000003</c:v>
                </c:pt>
                <c:pt idx="1">
                  <c:v>70.099999999999994</c:v>
                </c:pt>
                <c:pt idx="2">
                  <c:v>30.4</c:v>
                </c:pt>
              </c:numCache>
            </c:numRef>
          </c:val>
        </c:ser>
        <c:shape val="cylinder"/>
        <c:axId val="173821312"/>
        <c:axId val="176034944"/>
        <c:axId val="0"/>
      </c:bar3DChart>
      <c:catAx>
        <c:axId val="17382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95" b="1">
                <a:latin typeface="+mj-lt"/>
              </a:defRPr>
            </a:pPr>
            <a:endParaRPr lang="ru-RU"/>
          </a:p>
        </c:txPr>
        <c:crossAx val="176034944"/>
        <c:crosses val="autoZero"/>
        <c:auto val="1"/>
        <c:lblAlgn val="ctr"/>
        <c:lblOffset val="100"/>
      </c:catAx>
      <c:valAx>
        <c:axId val="176034944"/>
        <c:scaling>
          <c:orientation val="minMax"/>
          <c:max val="70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195">
                <a:latin typeface="+mj-lt"/>
              </a:defRPr>
            </a:pPr>
            <a:endParaRPr lang="ru-RU"/>
          </a:p>
        </c:txPr>
        <c:crossAx val="173821312"/>
        <c:crosses val="autoZero"/>
        <c:crossBetween val="between"/>
        <c:majorUnit val="10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037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prst="relaxedInset"/>
            </a:sp3d>
          </c:spPr>
          <c:explosion val="8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9634702131038834"/>
                  <c:y val="-0.270096183369369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74 567,0   </a:t>
                    </a:r>
                    <a:r>
                      <a:rPr lang="en-US" dirty="0" smtClean="0"/>
                      <a:t>84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6461554889347321"/>
                  <c:y val="0.134060992473583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14 709,5   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16%</a:t>
                    </a:r>
                  </a:p>
                </c:rich>
              </c:tx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74567</c:v>
                </c:pt>
                <c:pt idx="1">
                  <c:v>14709.5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83.523659641675081</c:v>
                </c:pt>
                <c:pt idx="1">
                  <c:v>16.476340358324961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71958101530819"/>
          <c:y val="4.9688396846338162E-2"/>
          <c:w val="0.78910594901219999"/>
          <c:h val="0.832788878158845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9.523631769495321E-3"/>
                  <c:y val="0.25374967895542139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3.5425990435929242E-2"/>
                  <c:y val="0.18985328719217825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1.7007505009338945E-2"/>
                  <c:y val="-1.7107860920795651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Лист1!$A$2:$A$3</c:f>
              <c:strCache>
                <c:ptCount val="2"/>
                <c:pt idx="0">
                  <c:v>на 01.01.2019</c:v>
                </c:pt>
                <c:pt idx="1">
                  <c:v>на 01.01.2020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11321.7</c:v>
                </c:pt>
                <c:pt idx="1">
                  <c:v>0</c:v>
                </c:pt>
              </c:numCache>
            </c:numRef>
          </c:val>
        </c:ser>
        <c:shape val="box"/>
        <c:axId val="138483968"/>
        <c:axId val="138498048"/>
        <c:axId val="0"/>
      </c:bar3DChart>
      <c:catAx>
        <c:axId val="138483968"/>
        <c:scaling>
          <c:orientation val="minMax"/>
        </c:scaling>
        <c:delete val="1"/>
        <c:axPos val="b"/>
        <c:tickLblPos val="nextTo"/>
        <c:crossAx val="138498048"/>
        <c:crosses val="autoZero"/>
        <c:auto val="1"/>
        <c:lblAlgn val="ctr"/>
        <c:lblOffset val="100"/>
      </c:catAx>
      <c:valAx>
        <c:axId val="138498048"/>
        <c:scaling>
          <c:orientation val="minMax"/>
          <c:max val="15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38483968"/>
        <c:crosses val="autoZero"/>
        <c:crossBetween val="between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dLbl>
              <c:idx val="0"/>
              <c:layout>
                <c:manualLayout>
                  <c:x val="-4.6826045099816914E-3"/>
                  <c:y val="1.63114597905336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892,6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1.2242552437225943E-2"/>
                  <c:y val="-5.437090719785202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5303190546532529E-2"/>
                  <c:y val="5.437090719785202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3772871491879297E-2"/>
                  <c:y val="2.174836287914088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1011.9</c:v>
                </c:pt>
                <c:pt idx="1">
                  <c:v>1225.9000000000001</c:v>
                </c:pt>
                <c:pt idx="2">
                  <c:v>1161.8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991.3</c:v>
                </c:pt>
                <c:pt idx="1">
                  <c:v>1219.8</c:v>
                </c:pt>
                <c:pt idx="2">
                  <c:v>1144.9000000000001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201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7.6515358279742865E-3"/>
                  <c:y val="1.470114531138278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</c:v>
                </c:pt>
                <c:pt idx="1">
                  <c:v>6.1</c:v>
                </c:pt>
                <c:pt idx="2">
                  <c:v>16.899999999999999</c:v>
                </c:pt>
              </c:numCache>
            </c:numRef>
          </c:val>
        </c:ser>
        <c:axId val="150159360"/>
        <c:axId val="150160896"/>
      </c:barChart>
      <c:catAx>
        <c:axId val="150159360"/>
        <c:scaling>
          <c:orientation val="minMax"/>
        </c:scaling>
        <c:delete val="1"/>
        <c:axPos val="b"/>
        <c:numFmt formatCode="General" sourceLinked="1"/>
        <c:tickLblPos val="nextTo"/>
        <c:crossAx val="150160896"/>
        <c:crosses val="autoZero"/>
        <c:auto val="1"/>
        <c:lblAlgn val="ctr"/>
        <c:lblOffset val="100"/>
      </c:catAx>
      <c:valAx>
        <c:axId val="150160896"/>
        <c:scaling>
          <c:orientation val="minMax"/>
          <c:max val="1230"/>
          <c:min val="-25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0159360"/>
        <c:crosses val="autoZero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0.75904224256312769"/>
          <c:y val="0.19442710981505276"/>
          <c:w val="0.23165543511752426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492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44"/>
          <c:y val="0.18217054263565724"/>
          <c:w val="0.75718849840255664"/>
          <c:h val="0.3953488372093080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layout>
                <c:manualLayout>
                  <c:x val="0.25020075919373924"/>
                  <c:y val="-9.6343112174282361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-266 027,1 тыс. руб.</c:v>
                </c:pt>
                <c:pt idx="1">
                  <c:v>Неналоговые доходы - 146 435,9 тыс. руб.</c:v>
                </c:pt>
                <c:pt idx="2">
                  <c:v>Безвозмездные поступления -  813 509,0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266027.09999999998</c:v>
                </c:pt>
                <c:pt idx="1">
                  <c:v>146435.9</c:v>
                </c:pt>
                <c:pt idx="2">
                  <c:v>813509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34E-2"/>
          <c:y val="0.68023255813953498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1.5118108736501087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41"/>
          <c:y val="0.18217054263565716"/>
          <c:w val="0.75718849840255664"/>
          <c:h val="0.3953488372093083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0.10723430885165938"/>
                  <c:y val="-3.1658899409175704E-2"/>
                </c:manualLayout>
              </c:layout>
              <c:showPercent val="1"/>
            </c:dLbl>
            <c:dLbl>
              <c:idx val="2"/>
              <c:layout>
                <c:manualLayout>
                  <c:x val="0.23742477458703828"/>
                  <c:y val="-0.13518304723455266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- 279 806,4 тыс. руб.</c:v>
                </c:pt>
                <c:pt idx="1">
                  <c:v>Неналоговые доходы - 126 418,6 тыс. руб.</c:v>
                </c:pt>
                <c:pt idx="2">
                  <c:v>Безвозмездные поступления 755 564,3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232268.9</c:v>
                </c:pt>
                <c:pt idx="1">
                  <c:v>46606.8</c:v>
                </c:pt>
                <c:pt idx="2">
                  <c:v>681453.2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506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741"/>
          <c:y val="0.18217054263565716"/>
          <c:w val="0.75718849840255664"/>
          <c:h val="0.3953488372093083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0.19218884742784839"/>
                  <c:y val="-6.7457315506956425E-2"/>
                </c:manualLayout>
              </c:layout>
              <c:showPercent val="1"/>
            </c:dLbl>
            <c:dLbl>
              <c:idx val="2"/>
              <c:layout>
                <c:manualLayout>
                  <c:x val="0.22268844848846314"/>
                  <c:y val="-6.831925107463184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- 257 639,9 тыс. руб.</c:v>
                </c:pt>
                <c:pt idx="1">
                  <c:v>Неналоговые доходы - 132 444,0 тыс. руб.</c:v>
                </c:pt>
                <c:pt idx="2">
                  <c:v>Безвозмездные поступления - 621 850,0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257639.9</c:v>
                </c:pt>
                <c:pt idx="1">
                  <c:v>132444</c:v>
                </c:pt>
                <c:pt idx="2">
                  <c:v>621850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4"/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251357.3</c:v>
                </c:pt>
                <c:pt idx="1">
                  <c:v>15902.3</c:v>
                </c:pt>
                <c:pt idx="2">
                  <c:v>6672.3</c:v>
                </c:pt>
                <c:pt idx="3">
                  <c:v>5874.4</c:v>
                </c:pt>
                <c:pt idx="4">
                  <c:v>94822.1</c:v>
                </c:pt>
                <c:pt idx="5">
                  <c:v>21813.4</c:v>
                </c:pt>
                <c:pt idx="6">
                  <c:v>5992.4</c:v>
                </c:pt>
                <c:pt idx="7">
                  <c:v>3790.8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4.6473709493937291E-3"/>
                  <c:y val="0.2253607623844264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2</a:t>
                    </a:r>
                    <a:r>
                      <a:rPr lang="ru-RU" sz="1600" b="1" dirty="0" smtClean="0"/>
                      <a:t>67</a:t>
                    </a:r>
                    <a:r>
                      <a:rPr lang="ru-RU" sz="1600" b="1" baseline="0" dirty="0" smtClean="0"/>
                      <a:t> 812,7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7292992484403388E-3"/>
                  <c:y val="0.2131128948635337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2</a:t>
                    </a:r>
                    <a:r>
                      <a:rPr lang="ru-RU" sz="1600" b="1" dirty="0" smtClean="0"/>
                      <a:t>42</a:t>
                    </a:r>
                    <a:r>
                      <a:rPr lang="ru-RU" sz="1600" b="1" baseline="0" dirty="0" smtClean="0"/>
                      <a:t> 827,1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5279460341652155E-3"/>
                  <c:y val="0.1935163068301057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2</a:t>
                    </a:r>
                    <a:r>
                      <a:rPr lang="ru-RU" sz="1600" b="1" dirty="0" smtClean="0"/>
                      <a:t>51</a:t>
                    </a:r>
                    <a:r>
                      <a:rPr lang="ru-RU" sz="1600" b="1" baseline="0" dirty="0" smtClean="0"/>
                      <a:t> 041,8</a:t>
                    </a:r>
                    <a:endParaRPr lang="en-US" sz="1600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267812.7</c:v>
                </c:pt>
                <c:pt idx="1">
                  <c:v>242827.1</c:v>
                </c:pt>
                <c:pt idx="2">
                  <c:v>251041.8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78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2</a:t>
                    </a:r>
                    <a:r>
                      <a:rPr lang="ru-RU" sz="1600" b="1" dirty="0" smtClean="0"/>
                      <a:t>33</a:t>
                    </a:r>
                    <a:r>
                      <a:rPr lang="ru-RU" sz="1600" b="1" baseline="0" dirty="0" smtClean="0"/>
                      <a:t> 230,2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260570421752862E-2"/>
                  <c:y val="0.3675887864311373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2</a:t>
                    </a:r>
                    <a:r>
                      <a:rPr lang="ru-RU" sz="1600" b="1" dirty="0" smtClean="0"/>
                      <a:t>40</a:t>
                    </a:r>
                    <a:r>
                      <a:rPr lang="ru-RU" sz="1600" b="1" baseline="0" dirty="0" smtClean="0"/>
                      <a:t> 878,2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6112701092679894E-3"/>
                  <c:y val="0.3675885935513344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 </a:t>
                    </a:r>
                    <a:r>
                      <a:rPr lang="en-US" sz="1600" b="1" dirty="0" smtClean="0"/>
                      <a:t>2</a:t>
                    </a:r>
                    <a:r>
                      <a:rPr lang="ru-RU" sz="1600" b="1" dirty="0" smtClean="0"/>
                      <a:t>51</a:t>
                    </a:r>
                    <a:r>
                      <a:rPr lang="ru-RU" sz="1600" b="1" baseline="0" dirty="0" smtClean="0"/>
                      <a:t> 357,3</a:t>
                    </a:r>
                    <a:endParaRPr lang="en-US" sz="1600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233230.2</c:v>
                </c:pt>
                <c:pt idx="1">
                  <c:v>240878.2</c:v>
                </c:pt>
                <c:pt idx="2">
                  <c:v>251357.3</c:v>
                </c:pt>
              </c:numCache>
            </c:numRef>
          </c:val>
        </c:ser>
        <c:shape val="cylinder"/>
        <c:axId val="149348736"/>
        <c:axId val="149350272"/>
        <c:axId val="0"/>
      </c:bar3DChart>
      <c:catAx>
        <c:axId val="149348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49350272"/>
        <c:crosses val="autoZero"/>
        <c:auto val="1"/>
        <c:lblAlgn val="ctr"/>
        <c:lblOffset val="100"/>
      </c:catAx>
      <c:valAx>
        <c:axId val="14935027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49348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623"/>
          <c:w val="0.18838106407582292"/>
          <c:h val="0.209296575071905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1 092 747,7 тыс. рублей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52 171,2 тыс.рублей</a:t>
          </a:r>
          <a:endParaRPr lang="ru-RU" sz="14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осуществлялось в рамках 20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CAA634-6996-4A30-847D-42DA96F277C7}" type="presOf" srcId="{E6AE6CB4-C484-43CF-A7ED-C76104F0022B}" destId="{86BEF549-315E-4A3F-B55E-B57D26A55129}" srcOrd="0" destOrd="0" presId="urn:microsoft.com/office/officeart/2009/3/layout/IncreasingArrowsProcess"/>
    <dgm:cxn modelId="{1950FD6A-E5E4-46A7-98CF-2E027278F70D}" type="presOf" srcId="{42F3AADE-91BC-4F53-96CB-8E1EE585A2DA}" destId="{5914EB7D-8A5B-4060-AAF1-418D36193991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2AC4FCAF-C3D0-4850-99BF-E3ACAD789A2A}" type="presOf" srcId="{505BE5B3-CF3A-4814-BE17-528E8859F083}" destId="{86A4337D-FF19-472E-916A-D9FD8841784D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D03AEF87-0163-4025-BB1D-DD2C76444F76}" type="presOf" srcId="{56727721-662E-44E6-9968-5331C400028A}" destId="{B2F430F6-A5FF-4650-892D-A1CC762059F0}" srcOrd="0" destOrd="0" presId="urn:microsoft.com/office/officeart/2009/3/layout/IncreasingArrowsProcess"/>
    <dgm:cxn modelId="{068EAE29-1739-4346-AE49-B6BC8228E856}" type="presParOf" srcId="{86BEF549-315E-4A3F-B55E-B57D26A55129}" destId="{86A4337D-FF19-472E-916A-D9FD8841784D}" srcOrd="0" destOrd="0" presId="urn:microsoft.com/office/officeart/2009/3/layout/IncreasingArrowsProcess"/>
    <dgm:cxn modelId="{DE011C43-10E7-41CA-BBAF-85D2DB449EDE}" type="presParOf" srcId="{86BEF549-315E-4A3F-B55E-B57D26A55129}" destId="{B2F430F6-A5FF-4650-892D-A1CC762059F0}" srcOrd="1" destOrd="0" presId="urn:microsoft.com/office/officeart/2009/3/layout/IncreasingArrowsProcess"/>
    <dgm:cxn modelId="{88493D98-7CB2-408A-8427-C84FA38F42E3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1416" y="367496"/>
          <a:ext cx="4326035" cy="21560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254000" bIns="148661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1 092 747,7 тыс. рублей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16" y="906518"/>
        <a:ext cx="3787013" cy="1078045"/>
      </dsp:txXfrm>
    </dsp:sp>
    <dsp:sp modelId="{B2F430F6-A5FF-4650-892D-A1CC762059F0}">
      <dsp:nvSpPr>
        <dsp:cNvPr id="0" name=""/>
        <dsp:cNvSpPr/>
      </dsp:nvSpPr>
      <dsp:spPr>
        <a:xfrm>
          <a:off x="571498" y="3357578"/>
          <a:ext cx="3156308" cy="79717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2019 году осуществлялось в рамках 20 муниципальных программ</a:t>
          </a:r>
          <a:endParaRPr lang="ru-RU" sz="1600" b="1" kern="1200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498" y="3357578"/>
        <a:ext cx="3156308" cy="797179"/>
      </dsp:txXfrm>
    </dsp:sp>
    <dsp:sp modelId="{5914EB7D-8A5B-4060-AAF1-418D36193991}">
      <dsp:nvSpPr>
        <dsp:cNvPr id="0" name=""/>
        <dsp:cNvSpPr/>
      </dsp:nvSpPr>
      <dsp:spPr>
        <a:xfrm>
          <a:off x="1285878" y="1581949"/>
          <a:ext cx="2918347" cy="14412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14866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52 171,2 тыс.рублей</a:t>
          </a:r>
          <a:endParaRPr lang="ru-RU" sz="1400" b="1" kern="1200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878" y="1942253"/>
        <a:ext cx="2558043" cy="72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Интернет сайт: </a:t>
          </a:r>
          <a:r>
            <a:rPr lang="en-US" sz="1800" b="1" kern="1200" dirty="0" smtClean="0">
              <a:solidFill>
                <a:srgbClr val="7030A0"/>
              </a:solidFill>
            </a:rPr>
            <a:t>ust-abakan.ru</a:t>
          </a:r>
          <a:endParaRPr lang="ru-RU" sz="1800" b="1" kern="1200" dirty="0">
            <a:solidFill>
              <a:srgbClr val="7030A0"/>
            </a:solidFill>
          </a:endParaRPr>
        </a:p>
      </dsp:txBody>
      <dsp:txXfrm>
        <a:off x="200054" y="0"/>
        <a:ext cx="7729562" cy="400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0.32911</cdr:x>
      <cdr:y>0.16319</cdr:y>
    </cdr:from>
    <cdr:to>
      <cdr:x>0.57193</cdr:x>
      <cdr:y>0.23789</cdr:y>
    </cdr:to>
    <cdr:sp macro="" textlink="">
      <cdr:nvSpPr>
        <cdr:cNvPr id="4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1570" y="571504"/>
          <a:ext cx="790612" cy="261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0.516</cdr:x>
      <cdr:y>0.05884</cdr:y>
    </cdr:from>
    <cdr:to>
      <cdr:x>0.59562</cdr:x>
      <cdr:y>0.131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607372" y="322216"/>
          <a:ext cx="710927" cy="3951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b="1" i="1" dirty="0" smtClean="0">
              <a:solidFill>
                <a:schemeClr val="tx1"/>
              </a:solidFill>
            </a:rPr>
            <a:t>406</a:t>
          </a:r>
          <a:endParaRPr lang="ru-RU" sz="22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0.40087</cdr:x>
      <cdr:y>0.0783</cdr:y>
    </cdr:from>
    <cdr:to>
      <cdr:x>0.53329</cdr:x>
      <cdr:y>0.18515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2526194">
          <a:off x="3579380" y="428781"/>
          <a:ext cx="1182377" cy="585087"/>
        </a:xfrm>
        <a:prstGeom xmlns:a="http://schemas.openxmlformats.org/drawingml/2006/main" prst="rightArrow">
          <a:avLst>
            <a:gd name="adj1" fmla="val 50000"/>
            <a:gd name="adj2" fmla="val 104498"/>
          </a:avLst>
        </a:prstGeom>
        <a:gradFill xmlns:a="http://schemas.openxmlformats.org/drawingml/2006/main" flip="none" rotWithShape="1">
          <a:gsLst>
            <a:gs pos="0">
              <a:srgbClr val="1AB39F">
                <a:tint val="50000"/>
                <a:satMod val="300000"/>
              </a:srgbClr>
            </a:gs>
            <a:gs pos="35000">
              <a:srgbClr val="1AB39F">
                <a:tint val="37000"/>
                <a:satMod val="300000"/>
              </a:srgbClr>
            </a:gs>
            <a:gs pos="100000">
              <a:srgbClr val="1AB39F">
                <a:tint val="15000"/>
                <a:satMod val="350000"/>
                <a:alpha val="19000"/>
              </a:srgbClr>
            </a:gs>
          </a:gsLst>
          <a:path path="circle">
            <a:fillToRect l="100000" b="100000"/>
          </a:path>
          <a:tileRect t="-100000" r="-100000"/>
        </a:gra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130000" dist="101600" dir="2700000" algn="tl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i="1" dirty="0" smtClean="0">
              <a:solidFill>
                <a:sysClr val="windowText" lastClr="000000"/>
              </a:solidFill>
            </a:rPr>
            <a:t>- </a:t>
          </a:r>
          <a:r>
            <a:rPr lang="ru-RU" sz="1800" b="1" i="1" dirty="0">
              <a:solidFill>
                <a:sysClr val="windowText" lastClr="000000"/>
              </a:solidFill>
            </a:rPr>
            <a:t>7</a:t>
          </a:r>
        </a:p>
      </cdr:txBody>
    </cdr:sp>
  </cdr:relSizeAnchor>
  <cdr:relSizeAnchor xmlns:cdr="http://schemas.openxmlformats.org/drawingml/2006/chartDrawing">
    <cdr:from>
      <cdr:x>0.20547</cdr:x>
      <cdr:y>0.09276</cdr:y>
    </cdr:from>
    <cdr:to>
      <cdr:x>0.33527</cdr:x>
      <cdr:y>0.18324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19020981">
          <a:off x="1834617" y="507947"/>
          <a:ext cx="1159040" cy="495462"/>
        </a:xfrm>
        <a:prstGeom xmlns:a="http://schemas.openxmlformats.org/drawingml/2006/main" prst="rightArrow">
          <a:avLst>
            <a:gd name="adj1" fmla="val 50000"/>
            <a:gd name="adj2" fmla="val 104498"/>
          </a:avLst>
        </a:prstGeom>
        <a:gradFill xmlns:a="http://schemas.openxmlformats.org/drawingml/2006/main" flip="none" rotWithShape="1">
          <a:gsLst>
            <a:gs pos="0">
              <a:srgbClr val="1AB39F">
                <a:tint val="50000"/>
                <a:satMod val="300000"/>
              </a:srgbClr>
            </a:gs>
            <a:gs pos="35000">
              <a:srgbClr val="1AB39F">
                <a:tint val="37000"/>
                <a:satMod val="300000"/>
              </a:srgbClr>
            </a:gs>
            <a:gs pos="100000">
              <a:srgbClr val="1AB39F">
                <a:tint val="15000"/>
                <a:satMod val="350000"/>
                <a:alpha val="19000"/>
              </a:srgbClr>
            </a:gs>
          </a:gsLst>
          <a:path path="circle">
            <a:fillToRect l="100000" b="100000"/>
          </a:path>
          <a:tileRect t="-100000" r="-100000"/>
        </a:gra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130000" dist="101600" dir="2700000" algn="tl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b="1" i="1" dirty="0" smtClean="0"/>
            <a:t>+</a:t>
          </a:r>
          <a:r>
            <a:rPr lang="ru-RU" b="1" i="1" dirty="0" smtClean="0">
              <a:solidFill>
                <a:sysClr val="windowText" lastClr="000000"/>
              </a:solidFill>
            </a:rPr>
            <a:t> </a:t>
          </a:r>
          <a:r>
            <a:rPr lang="ru-RU" b="1" i="1" dirty="0" smtClean="0"/>
            <a:t>7</a:t>
          </a:r>
          <a:endParaRPr lang="ru-RU" b="1" i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0.4375</cdr:y>
    </cdr:from>
    <cdr:to>
      <cdr:x>0.54688</cdr:x>
      <cdr:y>0.52906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1 144 918,9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0.425</cdr:y>
    </cdr:from>
    <cdr:to>
      <cdr:x>0.54688</cdr:x>
      <cdr:y>0.51656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428892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1 219 826,7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09.07.2020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09.07.2020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chart" Target="../charts/chart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gif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gif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3.jpeg"/><Relationship Id="rId4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10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chart" Target="../charts/char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4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7.jpeg"/><Relationship Id="rId5" Type="http://schemas.openxmlformats.org/officeDocument/2006/relationships/hyperlink" Target="http://images.yandex.ru/yandsearch?source=wiz&amp;fp=3&amp;img_url=http://img.rl0.ru/pgc/432x288/50505c12-a345-8a0f-a345-8a0087402b13.photo.0.jpg&amp;uinfo=ww-1403-wh-1019-fw-1178-fh-598-pd-0.8999999761581421&amp;p=3&amp;text=%D0%BA%D0%B0%D1%80%D1%82%D0%B8%D0%BD%D0%BA%D0%B8%20%D0%BF%D0%BE%20%D0%B4%D0%BE%D1%80%D0%BE%D0%B6%D0%BD%D0%BE%D0%BC%D1%83%20%D1%84%D0%BE%D0%BD%D0%B4%D1%83&amp;noreask=1&amp;pos=119&amp;rpt=simage&amp;lr=46" TargetMode="External"/><Relationship Id="rId4" Type="http://schemas.openxmlformats.org/officeDocument/2006/relationships/chart" Target="../charts/char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4.jpeg"/><Relationship Id="rId7" Type="http://schemas.openxmlformats.org/officeDocument/2006/relationships/image" Target="../media/image1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jpeg"/><Relationship Id="rId3" Type="http://schemas.openxmlformats.org/officeDocument/2006/relationships/image" Target="../media/image4.jpeg"/><Relationship Id="rId7" Type="http://schemas.openxmlformats.org/officeDocument/2006/relationships/image" Target="../media/image124.jpeg"/><Relationship Id="rId12" Type="http://schemas.openxmlformats.org/officeDocument/2006/relationships/image" Target="../media/image129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33.jpeg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3.png"/><Relationship Id="rId11" Type="http://schemas.openxmlformats.org/officeDocument/2006/relationships/image" Target="../media/image128.jpeg"/><Relationship Id="rId5" Type="http://schemas.openxmlformats.org/officeDocument/2006/relationships/image" Target="../media/image122.png"/><Relationship Id="rId15" Type="http://schemas.openxmlformats.org/officeDocument/2006/relationships/image" Target="../media/image13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Relationship Id="rId14" Type="http://schemas.openxmlformats.org/officeDocument/2006/relationships/image" Target="../media/image13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png"/><Relationship Id="rId5" Type="http://schemas.openxmlformats.org/officeDocument/2006/relationships/chart" Target="../charts/chart35.xml"/><Relationship Id="rId4" Type="http://schemas.openxmlformats.org/officeDocument/2006/relationships/image" Target="../media/image1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2019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№  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20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23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июня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2020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2019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3481004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2019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2019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1 303,6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1 161,8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89,1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1 312,8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1 144,9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87,2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-9 221,8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16 870,3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643306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643570" y="607220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6944402"/>
              </p:ext>
            </p:extLst>
          </p:nvPr>
        </p:nvGraphicFramePr>
        <p:xfrm>
          <a:off x="357158" y="3857628"/>
          <a:ext cx="855506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357290" y="6000768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4876" y="1500174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14480" y="1643050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34567522"/>
              </p:ext>
            </p:extLst>
          </p:nvPr>
        </p:nvGraphicFramePr>
        <p:xfrm>
          <a:off x="2928926" y="1357298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4861084"/>
              </p:ext>
            </p:extLst>
          </p:nvPr>
        </p:nvGraphicFramePr>
        <p:xfrm>
          <a:off x="5857884" y="1357298"/>
          <a:ext cx="3133582" cy="509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0351605"/>
              </p:ext>
            </p:extLst>
          </p:nvPr>
        </p:nvGraphicFramePr>
        <p:xfrm>
          <a:off x="0" y="1357298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2017 – 2019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2019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7466713"/>
              </p:ext>
            </p:extLst>
          </p:nvPr>
        </p:nvGraphicFramePr>
        <p:xfrm>
          <a:off x="899592" y="0"/>
          <a:ext cx="7992888" cy="65253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54301"/>
                <a:gridCol w="1196030"/>
                <a:gridCol w="1345534"/>
                <a:gridCol w="897023"/>
              </a:tblGrid>
              <a:tr h="323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01.01.2020 </a:t>
                      </a:r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  <a:r>
                        <a:rPr lang="ru-RU" sz="10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629,3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279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806,3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041,8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251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357,3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(РАБОТЫ,УСЛУГИ), РЕАЛИЗУЕМЫЕ НА ТЕРРИТОРИИ РОССИЙСКОЙ ФЕДЕРАЦИИ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273,3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15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902,3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538,2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6 672,3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776,0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874,4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 , сборам и иным обязательным платежам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70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 в т.ч.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137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407,3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126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438,0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СОБСТВЕНННОСТИ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785,5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822,1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472,6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813,4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430,2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345,3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508,4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992,4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210,6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445,5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888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584,9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755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564,3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СИСИТЕМЫ РОССИЙСКОЙ ФЕДЕРАЦИИ, в </a:t>
                      </a:r>
                      <a:r>
                        <a:rPr lang="ru-RU" sz="10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878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323,4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745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527,9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228,0 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228,0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РОССИЙСКОЙ ФЕДЕРАЦИИ И МУНИЦИПАЛЬНЫХ ОБРАЗОВАНИЙ ( МЕЖБЮДЖЕТНЫЕ СУБСИДИИ)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005,4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177,0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3239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641 257,0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602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289,8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833,0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261,5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242,1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04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ОРГАНИХАЦИЯМИ ОСТАТКОВ СУБСИДИЙ,СУБВЕНЦИЙ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181,6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484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387,4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/>
                </a:tc>
              </a:tr>
              <a:tr h="1638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303 621,5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161 789,2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lang="ru-RU" sz="1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3" marR="3653" marT="365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001024" y="214290"/>
            <a:ext cx="8226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8015570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768" y="1357298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4 553,2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4 524,9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5 874,4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2017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390 083,9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412 463,0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год – 406 224,9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214282" y="1285860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57884" y="600076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2 324,1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3 573,6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3 790,8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4348" y="3500438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233 230,2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240 878,2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251 357,3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6644" y="2500306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111 818,8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116 547,9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94 822,1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8082" y="3929066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15 012,7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19 782,4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21 813,4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43834" y="5357826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3 298,2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6 531,7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5 992,4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573237" y="928670"/>
            <a:ext cx="1143008" cy="357189"/>
          </a:xfrm>
          <a:prstGeom prst="rect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000892" y="4643446"/>
            <a:ext cx="1873250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2066" y="1357298"/>
            <a:ext cx="12586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6 531,7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6 446,8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6 672,3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80136" y="1390621"/>
            <a:ext cx="1364476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13 315,1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2018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14 167,9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2019 год – 15 902,3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5400000">
            <a:off x="4465698" y="1608185"/>
            <a:ext cx="928695" cy="2840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4977686" y="1193932"/>
            <a:ext cx="1713657" cy="1000131"/>
          </a:xfrm>
          <a:prstGeom prst="bentConnector3">
            <a:avLst>
              <a:gd name="adj1" fmla="val 55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3" y="2384327"/>
            <a:ext cx="539194" cy="4080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>
            <a:endCxn id="46" idx="1"/>
          </p:cNvCxnSpPr>
          <p:nvPr/>
        </p:nvCxnSpPr>
        <p:spPr>
          <a:xfrm flipV="1">
            <a:off x="6215073" y="3464719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84168" y="4000505"/>
            <a:ext cx="916724" cy="9644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571604" y="3357562"/>
            <a:ext cx="1428760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>
            <a:off x="3573237" y="1275608"/>
            <a:ext cx="926754" cy="836777"/>
          </a:xfrm>
          <a:prstGeom prst="bentConnector3">
            <a:avLst>
              <a:gd name="adj1" fmla="val -44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909962842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920216442"/>
              </p:ext>
            </p:extLst>
          </p:nvPr>
        </p:nvGraphicFramePr>
        <p:xfrm>
          <a:off x="5580112" y="1556792"/>
          <a:ext cx="2664296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2019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365091807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428604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24796622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714752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6"/>
          <a:srcRect l="28125" t="49229" r="37187" b="24709"/>
          <a:stretch>
            <a:fillRect/>
          </a:stretch>
        </p:blipFill>
        <p:spPr bwMode="auto">
          <a:xfrm rot="16200000">
            <a:off x="4448447" y="4552685"/>
            <a:ext cx="2428860" cy="1181622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338469416"/>
              </p:ext>
            </p:extLst>
          </p:nvPr>
        </p:nvGraphicFramePr>
        <p:xfrm>
          <a:off x="4786314" y="1214422"/>
          <a:ext cx="421484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500034" y="1214422"/>
            <a:ext cx="82296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целях реализации принципа прозрачности, открытости бюджета и бюджетного процесса и информирования жителей о расходовании средств бюджета Усть-Абаканского района разработан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2019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2019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Egorova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42852"/>
            <a:ext cx="1571636" cy="18006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838239728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338469416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="" xmlns:p14="http://schemas.microsoft.com/office/powerpoint/2010/main" val="2557531246"/>
              </p:ext>
            </p:extLst>
          </p:nvPr>
        </p:nvGraphicFramePr>
        <p:xfrm>
          <a:off x="107504" y="1249396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285852" y="1714488"/>
            <a:ext cx="669162" cy="3240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396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2017-2019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3000364" y="1571612"/>
            <a:ext cx="720080" cy="3617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413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30833075"/>
              </p:ext>
            </p:extLst>
          </p:nvPr>
        </p:nvGraphicFramePr>
        <p:xfrm>
          <a:off x="4535488" y="1214422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832890174"/>
              </p:ext>
            </p:extLst>
          </p:nvPr>
        </p:nvGraphicFramePr>
        <p:xfrm>
          <a:off x="2771763" y="3851035"/>
          <a:ext cx="3886722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4127945431"/>
              </p:ext>
            </p:extLst>
          </p:nvPr>
        </p:nvGraphicFramePr>
        <p:xfrm>
          <a:off x="214282" y="1214422"/>
          <a:ext cx="38170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55007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>
            <p:extLst>
              <p:ext uri="{D42A27DB-BD31-4B8C-83A1-F6EECF244321}">
                <p14:modId xmlns="" xmlns:p14="http://schemas.microsoft.com/office/powerpoint/2010/main" val="3668664768"/>
              </p:ext>
            </p:extLst>
          </p:nvPr>
        </p:nvGraphicFramePr>
        <p:xfrm>
          <a:off x="4572000" y="928670"/>
          <a:ext cx="4572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9" name="Объект 1"/>
          <p:cNvGraphicFramePr/>
          <p:nvPr/>
        </p:nvGraphicFramePr>
        <p:xfrm>
          <a:off x="357158" y="1000108"/>
          <a:ext cx="457200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7780051"/>
              </p:ext>
            </p:extLst>
          </p:nvPr>
        </p:nvGraphicFramePr>
        <p:xfrm>
          <a:off x="142845" y="1021020"/>
          <a:ext cx="8749636" cy="53603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6546"/>
                <a:gridCol w="1138164"/>
                <a:gridCol w="1138164"/>
                <a:gridCol w="1209299"/>
                <a:gridCol w="1138164"/>
                <a:gridCol w="1209299"/>
              </a:tblGrid>
              <a:tr h="434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913,3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539,0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94,2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938,3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900,4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3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275,8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489,1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98,2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342,9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766,9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97,4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36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926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545,7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70,6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779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297,1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68,1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84,1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759,4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869,9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90,5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6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75 </a:t>
                      </a:r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844,8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374,5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90,2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4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221,0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144,2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65,2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6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717,4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6 251,9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93,1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9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государствен-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ного и муниципального долга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8,2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99,5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трансферты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276,5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r>
                        <a:rPr lang="ru-RU" sz="1200" b="1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276,5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221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1 312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843,3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144 918,9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91,6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736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age.issuu.com/120718084615-847c72b4e205444d898cc1349615e613/jpg/page_1.jpg"/>
          <p:cNvPicPr/>
          <p:nvPr/>
        </p:nvPicPr>
        <p:blipFill>
          <a:blip r:embed="rId4" cstate="print"/>
          <a:srcRect l="14590" t="29280" r="31797" b="29777"/>
          <a:stretch>
            <a:fillRect/>
          </a:stretch>
        </p:blipFill>
        <p:spPr bwMode="auto">
          <a:xfrm>
            <a:off x="2428860" y="1857364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35743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857496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286124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643314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4000504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2428860" y="4372734"/>
            <a:ext cx="433391" cy="3421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4714884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/>
          <a:srcRect l="14406" r="18102"/>
          <a:stretch>
            <a:fillRect/>
          </a:stretch>
        </p:blipFill>
        <p:spPr bwMode="auto">
          <a:xfrm>
            <a:off x="2428860" y="5072074"/>
            <a:ext cx="4615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428860" y="550070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5857892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2019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3050639"/>
              </p:ext>
            </p:extLst>
          </p:nvPr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1 965,2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1 849,2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0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8712417"/>
              </p:ext>
            </p:extLst>
          </p:nvPr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496,5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4007192"/>
              </p:ext>
            </p:extLst>
          </p:nvPr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356,5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4447493"/>
              </p:ext>
            </p:extLst>
          </p:nvPr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1493,5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1493,4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9722051"/>
              </p:ext>
            </p:extLst>
          </p:nvPr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5933416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159,3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6911369"/>
              </p:ext>
            </p:extLst>
          </p:nvPr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4 700,6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4 445,5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072462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2019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0722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856284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64291" y="1964942"/>
            <a:ext cx="715226" cy="214317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000240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500174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07194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358114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364331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450057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07207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28625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485776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5500702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4572008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855854"/>
              </p:ext>
            </p:extLst>
          </p:nvPr>
        </p:nvGraphicFramePr>
        <p:xfrm>
          <a:off x="7081150" y="1500174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9511192"/>
              </p:ext>
            </p:extLst>
          </p:nvPr>
        </p:nvGraphicFramePr>
        <p:xfrm>
          <a:off x="7081150" y="2214554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2358261"/>
              </p:ext>
            </p:extLst>
          </p:nvPr>
        </p:nvGraphicFramePr>
        <p:xfrm>
          <a:off x="7081151" y="328612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7 639,0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7 632,2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8924267"/>
              </p:ext>
            </p:extLst>
          </p:nvPr>
        </p:nvGraphicFramePr>
        <p:xfrm>
          <a:off x="7081151" y="378619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2 159,0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5279655"/>
              </p:ext>
            </p:extLst>
          </p:nvPr>
        </p:nvGraphicFramePr>
        <p:xfrm>
          <a:off x="7081151" y="4429132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4597591"/>
              </p:ext>
            </p:extLst>
          </p:nvPr>
        </p:nvGraphicFramePr>
        <p:xfrm>
          <a:off x="7081151" y="507207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31 044,7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30 434,4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2664685"/>
              </p:ext>
            </p:extLst>
          </p:nvPr>
        </p:nvGraphicFramePr>
        <p:xfrm>
          <a:off x="7081151" y="578645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402,1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2 402,1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2" y="785794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43900" y="114298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2019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0496" y="250030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9915688"/>
              </p:ext>
            </p:extLst>
          </p:nvPr>
        </p:nvGraphicFramePr>
        <p:xfrm>
          <a:off x="7081150" y="135729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1671155"/>
              </p:ext>
            </p:extLst>
          </p:nvPr>
        </p:nvGraphicFramePr>
        <p:xfrm>
          <a:off x="7081150" y="19288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13 492,5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384,5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2999444"/>
              </p:ext>
            </p:extLst>
          </p:nvPr>
        </p:nvGraphicFramePr>
        <p:xfrm>
          <a:off x="7081150" y="550070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743,6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9115364"/>
              </p:ext>
            </p:extLst>
          </p:nvPr>
        </p:nvGraphicFramePr>
        <p:xfrm>
          <a:off x="7081150" y="614364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137,4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280,2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9318714"/>
              </p:ext>
            </p:extLst>
          </p:nvPr>
        </p:nvGraphicFramePr>
        <p:xfrm>
          <a:off x="7081150" y="257174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0207448"/>
              </p:ext>
            </p:extLst>
          </p:nvPr>
        </p:nvGraphicFramePr>
        <p:xfrm>
          <a:off x="7072330" y="3429000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185 739,9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731031"/>
              </p:ext>
            </p:extLst>
          </p:nvPr>
        </p:nvGraphicFramePr>
        <p:xfrm>
          <a:off x="7072330" y="4071942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649,6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309,2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3436602"/>
              </p:ext>
            </p:extLst>
          </p:nvPr>
        </p:nvGraphicFramePr>
        <p:xfrm>
          <a:off x="7081150" y="471488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072462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2019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286651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357694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1495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35782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4670488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793,3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493,5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2669197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9917646"/>
              </p:ext>
            </p:extLst>
          </p:nvPr>
        </p:nvGraphicFramePr>
        <p:xfrm>
          <a:off x="7081150" y="335756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4 792,6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1905360"/>
              </p:ext>
            </p:extLst>
          </p:nvPr>
        </p:nvGraphicFramePr>
        <p:xfrm>
          <a:off x="7081150" y="400050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6 541,0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251,8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1057934"/>
              </p:ext>
            </p:extLst>
          </p:nvPr>
        </p:nvGraphicFramePr>
        <p:xfrm>
          <a:off x="7081150" y="464344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63 361,0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5964496"/>
              </p:ext>
            </p:extLst>
          </p:nvPr>
        </p:nvGraphicFramePr>
        <p:xfrm>
          <a:off x="7081150" y="535782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1 108,2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2152433"/>
              </p:ext>
            </p:extLst>
          </p:nvPr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6 717,4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251,9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413109"/>
              </p:ext>
            </p:extLst>
          </p:nvPr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144,2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798921"/>
              </p:ext>
            </p:extLst>
          </p:nvPr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7845348"/>
              </p:ext>
            </p:extLst>
          </p:nvPr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567,0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8809731"/>
              </p:ext>
            </p:extLst>
          </p:nvPr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709,5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709,5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1 312 843,3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1 144 918,9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2019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2019 году</a:t>
            </a:r>
          </a:p>
        </p:txBody>
      </p:sp>
      <p:graphicFrame>
        <p:nvGraphicFramePr>
          <p:cNvPr id="22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70233085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6143636" y="1357298"/>
            <a:ext cx="2714646" cy="785818"/>
            <a:chOff x="781856" y="395203"/>
            <a:chExt cx="2414421" cy="135665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144 918,9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445787358"/>
              </p:ext>
            </p:extLst>
          </p:nvPr>
        </p:nvGraphicFramePr>
        <p:xfrm>
          <a:off x="4571968" y="1142984"/>
          <a:ext cx="4572032" cy="402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6357950" y="364331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95,4 %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5214942" y="2714620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,6 %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792808"/>
              </p:ext>
            </p:extLst>
          </p:nvPr>
        </p:nvGraphicFramePr>
        <p:xfrm>
          <a:off x="857224" y="1000108"/>
          <a:ext cx="7858180" cy="55274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2019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агропромышленного комплекса Усть-Абаканского района и социальной сферы на селе  (2014 - 2020 годы)»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357,2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308,9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Усть-Абаканском районе на 2014-2020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районе (2014-2020 годы)"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912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700,2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767 549,4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 (2014-2020 годы)»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839,9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3 534,7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района (2014-2020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640,6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(2014 - 2020 годы)"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1 336,0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граждан (2014-2020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922,7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704,5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(2014-2020 годы)»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 (2014-2020 годы)»</a:t>
                      </a:r>
                      <a:endParaRPr lang="ru-RU" sz="12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районе  (2014-2020 годы)»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786710" y="78579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Picture 2" descr="http://tomsk-novosti.ru/wp-content/uploads/2014/10/Hozyajstv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682995" cy="521274"/>
          </a:xfrm>
          <a:prstGeom prst="rect">
            <a:avLst/>
          </a:prstGeom>
          <a:noFill/>
        </p:spPr>
      </p:pic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00240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18" name="Picture 4" descr="http://magadan.bezformata.ru/content/image1050321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572008"/>
            <a:ext cx="571503" cy="416021"/>
          </a:xfrm>
          <a:prstGeom prst="rect">
            <a:avLst/>
          </a:prstGeom>
          <a:noFill/>
        </p:spPr>
      </p:pic>
      <p:pic>
        <p:nvPicPr>
          <p:cNvPr id="19" name="Picture 2" descr="http://www.xn--h1adoai.xn--p1ai/wp-content/uploads/2015/09/9440c665e5e27d254c499ee304e668dd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5000636"/>
            <a:ext cx="571504" cy="338494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5429264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42844" y="6000768"/>
            <a:ext cx="643276" cy="42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5754340"/>
              </p:ext>
            </p:extLst>
          </p:nvPr>
        </p:nvGraphicFramePr>
        <p:xfrm>
          <a:off x="857224" y="1357298"/>
          <a:ext cx="7858180" cy="47342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районе (2014-2020 годы)»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района (2014-2020 годы)"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075,8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465,5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заболеваний и формирование здорового образа жизни  (2014-2020 годы)"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«Жилище (2014 – 2020 годы)»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892,0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1892,0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"Энергосбережение и повышение энергетической эффективности в Усть-Абаканском районе  (2014 - 2020 годы)"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районе (2014 – 2020 годы)»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533,5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001,4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районе (2016-2020 годы)»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 (2016-2020 годы)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031,2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571,8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39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«Сохранение и развитие малых сел Усть-Абаканского района  (2016 - 2020 годы)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 (2016-2020 годы)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562,3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376,7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1 257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593,8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1 092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747,7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616448" cy="443012"/>
          </a:xfrm>
          <a:prstGeom prst="rect">
            <a:avLst/>
          </a:prstGeom>
          <a:noFill/>
        </p:spPr>
      </p:pic>
      <p:pic>
        <p:nvPicPr>
          <p:cNvPr id="14" name="Picture 6" descr="http://aptekayg.ru/wa-data/public/photos/66/00/66/66.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571504" cy="428628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532754" cy="354558"/>
          </a:xfrm>
          <a:prstGeom prst="rect">
            <a:avLst/>
          </a:prstGeom>
          <a:noFill/>
        </p:spPr>
      </p:pic>
      <p:pic>
        <p:nvPicPr>
          <p:cNvPr id="16" name="Picture 2" descr="http://spaininvestor.com/Imagenes/Textos/675/jenergosberezhenie-v-ispanskom-bytu-590x2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86124"/>
            <a:ext cx="571505" cy="414356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714752"/>
            <a:ext cx="571504" cy="500061"/>
          </a:xfrm>
          <a:prstGeom prst="rect">
            <a:avLst/>
          </a:prstGeom>
          <a:noFill/>
        </p:spPr>
      </p:pic>
      <p:pic>
        <p:nvPicPr>
          <p:cNvPr id="18" name="Picture 4" descr="http://provincialynews.ru/_ph/14/2377483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5143512"/>
            <a:ext cx="588430" cy="428628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10" cstate="print"/>
          <a:srcRect l="35275" t="27130" r="33939" b="28924"/>
          <a:stretch>
            <a:fillRect/>
          </a:stretch>
        </p:blipFill>
        <p:spPr bwMode="auto">
          <a:xfrm>
            <a:off x="214282" y="4286256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5643578"/>
            <a:ext cx="642942" cy="482534"/>
          </a:xfrm>
          <a:prstGeom prst="rect">
            <a:avLst/>
          </a:prstGeom>
          <a:noFill/>
        </p:spPr>
      </p:pic>
      <p:pic>
        <p:nvPicPr>
          <p:cNvPr id="23558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14884"/>
            <a:ext cx="895785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 (2014-2020 годы)« – 767 549,4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709 450,4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57 848,1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250,9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6" name="Picture 2" descr="http://drabiv-rda.gov.ua/upload/image_for_news/big/bl1422403472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572008"/>
            <a:ext cx="1285884" cy="12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072074"/>
            <a:ext cx="1539419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2017-2019 годы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1128089435"/>
              </p:ext>
            </p:extLst>
          </p:nvPr>
        </p:nvGraphicFramePr>
        <p:xfrm>
          <a:off x="285720" y="178592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499961174"/>
              </p:ext>
            </p:extLst>
          </p:nvPr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71472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8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357554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85852" y="285728"/>
            <a:ext cx="450059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7148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развитие дошкольного образования направлено 32 016,5 </a:t>
            </a:r>
          </a:p>
          <a:p>
            <a:r>
              <a:rPr lang="ru-RU" dirty="0" smtClean="0"/>
              <a:t>тыс. руб., в том числе: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3127150" cy="1428760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643182"/>
            <a:ext cx="2784722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44" y="1248722"/>
          <a:ext cx="5572164" cy="5236341"/>
        </p:xfrm>
        <a:graphic>
          <a:graphicData uri="http://schemas.openxmlformats.org/drawingml/2006/table">
            <a:tbl>
              <a:tblPr/>
              <a:tblGrid>
                <a:gridCol w="4703775"/>
                <a:gridCol w="868389"/>
              </a:tblGrid>
              <a:tr h="1209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 в рамках Национального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проекта «Содействие занятости женщин - создание условий дошкольного образования для детей в возрасте до трех лет»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(Строительство д/с в с. Калинино)</a:t>
                      </a:r>
                      <a:endParaRPr lang="ru-RU" sz="11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26 300,0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  <a:tr h="84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муниципальных дошкольных учреждениях 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(ПСД на капитальный ремонт кровли д/с Ласточка; капитальный ремонт кровли д/с Ласточка )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846,5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22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развитию дошкольного образования 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оборудования и инвентаря для пищеблоков д/с Рябинушка, д/с Родничок, д/с Ласточка; Приобретение оборудования для мед. кабинетов д/с Ромашка;  д/с Звездочка; Приобретение огнетушителей и противопожарных знаков, испытание пожарных кранов и лестниц,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огражд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кровли д/с Солнышко; д/с Ромашка; д/с Родничок-1,7; д/с Рябинушка; Огнезащитная обработка дерев .конструкций кровли д/с Ромашка; д/с Радуга;  д/с Рябинушка; д/с Солнышко; д/с Родничок;   Антитеррористическая безопасность: установка систем видеонаблюдения, дооборудование системы видеонаблюдения д/с Ласточка; д/с Родничок; д/с Аленушка; д/с Рябинушка; д/с Солнышко; д/с Ромашка); Монтаж системы оповещения д/с Аленушка; д/с Ласточка, д/с Радуга, д/с Родничок, д/с Рябинушка, д/с Ромашка, д/с Солнышко;                                                                                                                          Обучение по охране во всех ДОУ; Замена окон д/с Солнышко; д/с Родничок; д/с Рябинушка. Ремонт помещений  д/с Солнышко; д/с Рябинушка; д/с Ромашка;                                        Приобретение мебели в группу д/с Родничок; Ремонт канализации д/с Ласточка; Ремонт отопления д/с Рябинушка; д/с Ласточка; д/с Аленушка;                                                                       Ремонт освещения и электрооборудования д/с Солнышко; д/с Радуга; д/с Рябинушка; д/с Родничок; д/с Ласточка.    </a:t>
                      </a:r>
                      <a:endParaRPr lang="ru-RU" sz="10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4 870,0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72008"/>
            <a:ext cx="278608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85852" y="285728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7148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развитие начального общего, основного общего и среднего образования направлено 71 806,2 тыс. руб. ,в том числе: </a:t>
            </a:r>
            <a:endParaRPr lang="ru-RU" dirty="0"/>
          </a:p>
        </p:txBody>
      </p:sp>
      <p:pic>
        <p:nvPicPr>
          <p:cNvPr id="30726" name="Picture 6" descr="http://furniture-good.ru/wp-content/uploads/2013/10/mebe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786058"/>
            <a:ext cx="2507474" cy="12858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44" y="1296504"/>
          <a:ext cx="6072230" cy="5429350"/>
        </p:xfrm>
        <a:graphic>
          <a:graphicData uri="http://schemas.openxmlformats.org/drawingml/2006/table">
            <a:tbl>
              <a:tblPr/>
              <a:tblGrid>
                <a:gridCol w="5286412"/>
                <a:gridCol w="785818"/>
              </a:tblGrid>
              <a:tr h="559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новых мест в общеобразовательных организациях в рамках национального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«Современная школа»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(Строительство школы в д. Чапаево )</a:t>
                      </a:r>
                      <a:endParaRPr lang="ru-RU" sz="105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38 774,5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58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200" b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Спец. оценка условий труда (Чапаевская ООШ);  Обучение кочегаров (Чапаевская ООШ; Весенненская СОШ;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У-Бюрская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Московская СОШ);                                                                          Обучение по охране труда и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пож-тех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минимум (У-Абаканская СОШ; Райковская СОШ; Московская СОШ; Сапоговская СОШ; Росток;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Усть-Бюрская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Чарковская СОШИ; Весенненская СОШ; Чапаевская ООШ); Ремонт освещения, электрооборудования (Усть-Абаканская СОШ; Весенненская СОШ; Опытненская СОШ;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Солнечная СОШ; Росток; Чапаевская ООШ); Установка и ремонт АУПС (Весенненская СОШ, Росток, У-Абаканская СОШ; В-Биджинская СОШ;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У-Бюрская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Московская СОШ); Замена окон (Красноозерная ООШ; Московская СОШ; Расцветская СОШ; Калининская СОШ; У-Абаканская СОШ); Санитарная безопасность: приобретение оборудования и инвентаря для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мед.кабинетов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(Расцветская СОШ; Красноозерная ООШ; Росток; Московская СОШ); Санитарная безопасность: приобретение оборудования и инвентаря для пищеблоков (Сапоговская СОШ; В-Биджинская СОШ); Проверка сметной документации на замену окон  (Расцветская СОШ; Московская СОШ; У-Абаканская СОШ; Райковская СОШ); Ремонт помещений (В-Биджинская СОШ;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Сапоговская СОШ; Московская СОШ; Красноозерная ООШ); Изготовление проекта и монтаж узла учета теплоэнергии (В-Биджинская СОШ); Изготовление и монтаж ограждения  (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Усть-Бюрская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Чапаевская ООШ); Установка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противожарных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дверей, люков (Чарковская СОШИ;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Усть-Бюрская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Весенненская СОШ; В-Биджинская СОШ; Солнечная СОШ); Приобретение мебели в столовую (ОШИ;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Усть-Бюрская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Райковская СОШ; Весенненская СОШ); Приобретение насоса, установка насосной станции, устройство скважины (Красноозерная ООШ; Сапоговская СОШ);   Приобретение огнетушителей  и противопожарных знаков  (Усть-Абаканская СОШ; </a:t>
                      </a:r>
                      <a:r>
                        <a:rPr lang="ru-RU" sz="10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В-Биджинская СОШ; Красноозерная ООШ; Райковская СОШ; Московская СОШ; Расцветская СОШ; Сапоговская СОШ; Приобретение спец.одежды  по все ОУ;  Ремонт кровли  (У-Абаканская СОШ); Ремонт столовой (В-Биджинская СОШ-; У-Абаканская СОШ); Монтаж вентиляции (В-Биджинская СОШ; Сапоговская СОШ); Приобретение игрового оборудования на участок (Райковская СОШ; Чапаевская ООШ, Сапоговская СОШ); Установка системы дублирования сигнала о возникновении пожара (У-Абаканская СОШ; ОШИ); Монтаж системы оповещения и контроля; </a:t>
                      </a:r>
                      <a:r>
                        <a:rPr lang="ru-RU" sz="1000" b="0" i="1" dirty="0" smtClean="0">
                          <a:latin typeface="+mn-lt"/>
                          <a:ea typeface="Calibri"/>
                          <a:cs typeface="Times New Roman"/>
                        </a:rPr>
                        <a:t>                              </a:t>
                      </a:r>
                      <a:r>
                        <a:rPr lang="ru-RU" sz="1050" b="0" i="1" dirty="0" smtClean="0"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                       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20 673,7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4626" name="Picture 2" descr="http://i.siteapi.org/V0jrrtGQpfhp8jvTfDzf5OtYG8A=/fit-in/1024x768/center/top/d1c8076bf517455.ru.s.siteapi.org/img/ce083cd0d57eac49f47a3e04210b44cf38396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14818"/>
            <a:ext cx="2753974" cy="1143007"/>
          </a:xfrm>
          <a:prstGeom prst="rect">
            <a:avLst/>
          </a:prstGeom>
          <a:noFill/>
        </p:spPr>
      </p:pic>
      <p:pic>
        <p:nvPicPr>
          <p:cNvPr id="22532" name="Picture 4" descr="http://ds81nsk.edusite.ru/images/332_0800x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429264"/>
            <a:ext cx="1143008" cy="1254451"/>
          </a:xfrm>
          <a:prstGeom prst="rect">
            <a:avLst/>
          </a:prstGeom>
          <a:noFill/>
        </p:spPr>
      </p:pic>
      <p:pic>
        <p:nvPicPr>
          <p:cNvPr id="15" name="Picture 4" descr="http://vdpo62.ru/d/791121/d/%D1%81%D1%82145_%D1%8D%D0%BB%D0%B5%D0%BA%D1%82%D1%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429264"/>
            <a:ext cx="1285884" cy="1285884"/>
          </a:xfrm>
          <a:prstGeom prst="rect">
            <a:avLst/>
          </a:prstGeom>
          <a:noFill/>
        </p:spPr>
      </p:pic>
      <p:pic>
        <p:nvPicPr>
          <p:cNvPr id="16" name="Picture 2" descr="http://oldgazeta19.ru/files/news/f8/fa/shko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214422"/>
            <a:ext cx="2428892" cy="150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85918" y="571480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1357299"/>
          <a:ext cx="5572164" cy="4426502"/>
        </p:xfrm>
        <a:graphic>
          <a:graphicData uri="http://schemas.openxmlformats.org/drawingml/2006/table">
            <a:tbl>
              <a:tblPr/>
              <a:tblGrid>
                <a:gridCol w="4565214"/>
                <a:gridCol w="1006950"/>
              </a:tblGrid>
              <a:tr h="2288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канализации (Солнечная СОШ; Весенненская СОШ; Ремонт дымовой трубы (Чапаевская ООШ; Московская СОШ);  Обследование технического состояния здания  (В-Биджинская СОШ);  Огнезащитная обработка кровли (У-Абаканская СОШ; Калининская СОШ; Сапоговская СОШ; Расцветская СОШ); Испытание пожарных кранов и лестниц,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огражд.кровли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Усть-Бюрская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Росток; ОШИ; Московская СОШ; Профилактическое испытание электрооборудования (Расцветская СОШ);  Проведение конкурса "Учитель года"; Проведение конкурса "Педагог-дошкольник"; Приобретение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уст-ва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противопожарной безопасности ; Проведение "Августовской конференция"; Проведение "День учителя; Проведение "День дошкольного работника";  Материальная помощь молодым специалистам ;  Проведение конкурса "Наказ учителю от ветеранов«;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034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в муниципальных учреждениях, в том числе проектно-сметная документация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(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ПСД на капитальный ремонт спортивного зала (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СОШ; Солнечная СОШ); 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Гос.экспертиза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ПСД на капитальный ремонт спортивного зала (</a:t>
                      </a:r>
                      <a:r>
                        <a:rPr lang="ru-RU" sz="11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СОШ); Проверка ПСД на капитальный ремонт спортивного зала (Расцветская СОШ; Солнечная СОШ);  Капитальный ремонт кровли Усть-Абаканская СОШ (корпус 1);                                                                                                                                                                                                                                                  Капитальный ремонт здания (часть крыла) В-Биджинская СОШ;                                                                                                                                    ПСД на капитальный ремонт туалетов (В-Биджинская СОШ;  Весенненская СОШ)</a:t>
                      </a:r>
                      <a:endParaRPr lang="ru-RU" sz="11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9" marR="60739" marT="30369" marB="30369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3 433,9</a:t>
                      </a:r>
                      <a:endParaRPr lang="ru-RU" sz="1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39" marR="60739" marT="30369" marB="30369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7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inruza.ru/upload/gallery/197/19697_adddfaf2b05aa2c6dd6348e85734ba3059742b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214554"/>
            <a:ext cx="2251704" cy="1500198"/>
          </a:xfrm>
          <a:prstGeom prst="rect">
            <a:avLst/>
          </a:prstGeom>
          <a:noFill/>
        </p:spPr>
      </p:pic>
      <p:pic>
        <p:nvPicPr>
          <p:cNvPr id="16" name="Picture 2" descr="http://gorodns.ru/uploads/posts/2015-09/1441049392_oblozhka-priemka-shk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928670"/>
            <a:ext cx="2261842" cy="967263"/>
          </a:xfrm>
          <a:prstGeom prst="rect">
            <a:avLst/>
          </a:prstGeom>
          <a:noFill/>
        </p:spPr>
      </p:pic>
      <p:pic>
        <p:nvPicPr>
          <p:cNvPr id="21506" name="Picture 2" descr="http://47school.ru/wp-content/uploads/2017/08/IMG_5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000504"/>
            <a:ext cx="2214578" cy="1476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571480"/>
            <a:ext cx="3071834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28596" y="1500174"/>
          <a:ext cx="5003800" cy="40080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99560"/>
                <a:gridCol w="904240"/>
              </a:tblGrid>
              <a:tr h="1857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Реализация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</a:rPr>
                        <a:t>мероприятий по предоставлению школьного питания 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6 499,9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215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99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990000"/>
                          </a:solidFill>
                        </a:rPr>
                        <a:t>Реализация мероприятий по созданию в общеобразовательных организациях, расположенных в сельской местности условий для занятия физической культурой и спортом в рамках </a:t>
                      </a:r>
                      <a:r>
                        <a:rPr lang="ru-RU" sz="1200" b="1" i="0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Регионального проекта Республики Хакасия «Успех каждого ребенка» </a:t>
                      </a:r>
                      <a:endParaRPr lang="ru-RU" sz="1200" b="1" i="0" dirty="0" smtClean="0">
                        <a:solidFill>
                          <a:srgbClr val="99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(Капитальный ремонт спортивного зала </a:t>
                      </a:r>
                      <a:r>
                        <a:rPr lang="ru-RU" sz="12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Доможаковская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СОШ)</a:t>
                      </a:r>
                      <a:endParaRPr lang="ru-RU" sz="1200" b="0" i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990000"/>
                          </a:solidFill>
                        </a:rPr>
                        <a:t>2 424,2</a:t>
                      </a:r>
                      <a:endParaRPr lang="ru-RU" sz="1300" b="1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565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286016" cy="1474480"/>
          </a:xfrm>
          <a:prstGeom prst="rect">
            <a:avLst/>
          </a:prstGeom>
          <a:noFill/>
        </p:spPr>
      </p:pic>
      <p:pic>
        <p:nvPicPr>
          <p:cNvPr id="155654" name="Picture 6" descr="http://school23coll.weebly.com/uploads/2/5/3/5/25358562/891482.jpg?6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2762269" cy="2071702"/>
          </a:xfrm>
          <a:prstGeom prst="rect">
            <a:avLst/>
          </a:prstGeom>
          <a:noFill/>
        </p:spPr>
      </p:pic>
      <p:pic>
        <p:nvPicPr>
          <p:cNvPr id="20482" name="Picture 2" descr="https://gorodz.info/sites/gorodz/files/news-thumbs/meny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928802"/>
            <a:ext cx="2038296" cy="1146542"/>
          </a:xfrm>
          <a:prstGeom prst="rect">
            <a:avLst/>
          </a:prstGeom>
          <a:noFill/>
        </p:spPr>
      </p:pic>
      <p:pic>
        <p:nvPicPr>
          <p:cNvPr id="20484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2698" y="3143248"/>
            <a:ext cx="2354697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785794"/>
            <a:ext cx="2145235" cy="1428760"/>
          </a:xfrm>
          <a:prstGeom prst="rect">
            <a:avLst/>
          </a:prstGeom>
          <a:noFill/>
        </p:spPr>
      </p:pic>
      <p:pic>
        <p:nvPicPr>
          <p:cNvPr id="1030" name="Picture 6" descr="https://www.tyuiu.ru/wp-content/uploads/2016/10/dekada-spornt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357298"/>
            <a:ext cx="1847805" cy="1385854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42852"/>
            <a:ext cx="2064788" cy="1143008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4214842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i="1" dirty="0">
                <a:ln/>
                <a:solidFill>
                  <a:schemeClr val="accent3"/>
                </a:solidFill>
                <a:cs typeface="Arial" charset="0"/>
              </a:rPr>
              <a:t>Расходы на </a:t>
            </a:r>
            <a:r>
              <a:rPr lang="ru-RU" sz="2400" b="1" i="1" dirty="0" smtClean="0">
                <a:ln/>
                <a:solidFill>
                  <a:schemeClr val="accent3"/>
                </a:solidFill>
                <a:cs typeface="Arial" charset="0"/>
              </a:rPr>
              <a:t>Культуру </a:t>
            </a:r>
          </a:p>
          <a:p>
            <a:pPr algn="ctr"/>
            <a:r>
              <a:rPr lang="ru-RU" sz="2400" b="1" i="1" dirty="0" smtClean="0">
                <a:ln/>
                <a:solidFill>
                  <a:schemeClr val="accent3"/>
                </a:solidFill>
                <a:cs typeface="Arial" charset="0"/>
              </a:rPr>
              <a:t>48 493,5 тыс.рублей </a:t>
            </a:r>
          </a:p>
          <a:p>
            <a:endParaRPr lang="ru-RU" sz="2400" b="1" i="1" dirty="0" smtClean="0">
              <a:ln/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1357298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Обеспечение деятельности учреждений </a:t>
            </a:r>
          </a:p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культуры – 42 939,7 тыс. рублей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2071678"/>
            <a:ext cx="4929222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 по поддержки и развитию культуры, искусства , сохранение </a:t>
            </a:r>
          </a:p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культурных ценностей – 3 786,7 тыс. рублей 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фонда)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5000636"/>
            <a:ext cx="45720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и поддержка народного творчества, гармонизация отношений в Усть-Абаканском районе – 1 468,9 тыс. рублей </a:t>
            </a: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3929066"/>
            <a:ext cx="2071702" cy="1554458"/>
          </a:xfrm>
          <a:prstGeom prst="rect">
            <a:avLst/>
          </a:prstGeom>
          <a:noFill/>
        </p:spPr>
      </p:pic>
      <p:pic>
        <p:nvPicPr>
          <p:cNvPr id="29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71942"/>
            <a:ext cx="1348604" cy="107157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054" name="Picture 6" descr="https://culture19.ru/images/content/news/7/l-621-ansambl-dobro-iz-hakasii-prinyal-uchastie-v-festivale-kazachey-pesni-v-jeleznogors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66"/>
            <a:ext cx="2787170" cy="1857388"/>
          </a:xfrm>
          <a:prstGeom prst="rect">
            <a:avLst/>
          </a:prstGeom>
          <a:noFill/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285992"/>
            <a:ext cx="2915069" cy="1638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929330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Мероприятия в области молодежной политики – 265,2 тыс. рублей </a:t>
            </a:r>
          </a:p>
        </p:txBody>
      </p:sp>
      <p:pic>
        <p:nvPicPr>
          <p:cNvPr id="16386" name="Picture 2" descr="http://www.pravda-tv.ru/wp-content/uploads/2017/03/4-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5500702"/>
            <a:ext cx="1822380" cy="12144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44" y="4286256"/>
            <a:ext cx="457203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Обеспечение безопасности музейного фонда и развитие музеев– 33,0 тыс. рублей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2017-2019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4282" y="1428736"/>
          <a:ext cx="4929222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14612" y="55721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5572140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564357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000628" y="550070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1214414" y="500042"/>
            <a:ext cx="5043494" cy="1357321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хозяйство –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30 434,4 тыс.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14337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2019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2844" y="2071678"/>
            <a:ext cx="5500726" cy="30718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/>
                </a:solidFill>
              </a:rPr>
              <a:t>Мероприятия по обеспечению сохранности существующей сети автомобильных дорог общего пользования местного значения </a:t>
            </a:r>
            <a:r>
              <a:rPr lang="ru-RU" sz="1400" b="1" dirty="0" smtClean="0">
                <a:solidFill>
                  <a:schemeClr val="accent3"/>
                </a:solidFill>
              </a:rPr>
              <a:t>– 6 059,2 тыс.руб.</a:t>
            </a: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/>
                </a:solidFill>
              </a:rPr>
              <a:t>Содержание, капитальный ремонт и строительство дорог общего пользования, в том числе разработка ПСД </a:t>
            </a:r>
            <a:r>
              <a:rPr lang="ru-RU" sz="1400" b="1" dirty="0" smtClean="0">
                <a:solidFill>
                  <a:schemeClr val="accent3"/>
                </a:solidFill>
              </a:rPr>
              <a:t>– 7 603,8 тыс. руб.</a:t>
            </a: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accent5"/>
                </a:solidFill>
              </a:rPr>
              <a:t>Капитальный ремонт, ремонт автомобильных дорог общего пользования местного значения городских округов и поселений, малых и отдаленных сел 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accent5"/>
                </a:solidFill>
              </a:rPr>
              <a:t>Республики  Хакасия </a:t>
            </a:r>
            <a:r>
              <a:rPr lang="ru-RU" sz="1400" b="1" dirty="0" smtClean="0">
                <a:solidFill>
                  <a:schemeClr val="accent3"/>
                </a:solidFill>
              </a:rPr>
              <a:t>- 16 771,4 тыс. руб.</a:t>
            </a: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2786050" y="1857364"/>
            <a:ext cx="428628" cy="500066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8"/>
          <p:cNvGraphicFramePr>
            <a:graphicFrameLocks/>
          </p:cNvGraphicFramePr>
          <p:nvPr/>
        </p:nvGraphicFramePr>
        <p:xfrm>
          <a:off x="5888038" y="2357430"/>
          <a:ext cx="3255962" cy="350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Рисунок 86" descr="http://im1-tub-ru.yandex.net/i?id=246444009-0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286388"/>
            <a:ext cx="1227135" cy="133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71480"/>
            <a:ext cx="2559037" cy="1919278"/>
          </a:xfrm>
          <a:prstGeom prst="rect">
            <a:avLst/>
          </a:prstGeom>
          <a:noFill/>
        </p:spPr>
      </p:pic>
      <p:pic>
        <p:nvPicPr>
          <p:cNvPr id="13314" name="Picture 2" descr="https://www.zr.ru/d/story/47/907591/tass_166777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286388"/>
            <a:ext cx="2143082" cy="133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2019 году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071934" y="1500173"/>
            <a:ext cx="4857784" cy="1453043"/>
            <a:chOff x="4285720" y="2627671"/>
            <a:chExt cx="4500594" cy="303907"/>
          </a:xfrm>
        </p:grpSpPr>
        <p:sp>
          <p:nvSpPr>
            <p:cNvPr id="9" name="TextBox 8"/>
            <p:cNvSpPr txBox="1"/>
            <p:nvPr/>
          </p:nvSpPr>
          <p:spPr>
            <a:xfrm>
              <a:off x="4285720" y="2777085"/>
              <a:ext cx="4500594" cy="1544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Font typeface="Wingdings" pitchFamily="2" charset="2"/>
                <a:buChar char="ü"/>
              </a:pPr>
              <a:r>
                <a:rPr lang="ru-RU" sz="1400" dirty="0" smtClean="0"/>
                <a:t>Капитальный ремонт объектов коммунальной инфраструктуры, в т.ч разработка проектно-сметной документации –  2 922,2 тыс.рублей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85720" y="2627671"/>
              <a:ext cx="4500594" cy="109432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400" dirty="0" smtClean="0"/>
                <a:t>Строительство и реконструкцию объектов коммунальной инфраструктуры – 2 622,6 тыс.рублей</a:t>
              </a:r>
              <a:endParaRPr lang="ru-RU" sz="1400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714876" y="714356"/>
            <a:ext cx="364333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16 036,9 тыс. руб.: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в том числе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4000504"/>
            <a:ext cx="4857784" cy="3077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 Благоустройство территории – 29,9 тыс.рублей.</a:t>
            </a:r>
            <a:endParaRPr lang="ru-RU" sz="1400" dirty="0"/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12302"/>
            <a:ext cx="2071702" cy="1479787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2054" name="Picture 6" descr="http://gztslovo.ru/risunok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214686"/>
            <a:ext cx="2214578" cy="1476385"/>
          </a:xfrm>
          <a:prstGeom prst="rect">
            <a:avLst/>
          </a:prstGeom>
          <a:noFill/>
        </p:spPr>
      </p:pic>
      <p:pic>
        <p:nvPicPr>
          <p:cNvPr id="14340" name="Picture 4" descr="http://egov-buryatia.ru/upload/iblock/be7/be70bc6c676b1680f913c6f3c5957d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5286388"/>
            <a:ext cx="2335310" cy="1431123"/>
          </a:xfrm>
          <a:prstGeom prst="rect">
            <a:avLst/>
          </a:prstGeom>
          <a:noFill/>
        </p:spPr>
      </p:pic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1934" y="3143248"/>
            <a:ext cx="4857784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Мероприятия, направленные на решение вопросов по организации теплоснабжения в период отопительного периода - 176,6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71934" y="4429132"/>
            <a:ext cx="4857784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 Субсидии муниципальным казенным предприятиям на финансовое обеспечение затрат,  связанных с созданием предприятия, для выполнения работ, оказания услуг в рамках осуществления уставной деятельности, возмещение убытков, проведение капитального ремонта– 7 663,0 тыс.рублей.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pbm-ptz.ru/images/proverka-setej-teplosnabzhen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282" y="1928802"/>
            <a:ext cx="2242632" cy="1500198"/>
          </a:xfrm>
          <a:prstGeom prst="rect">
            <a:avLst/>
          </a:prstGeom>
          <a:noFill/>
        </p:spPr>
      </p:pic>
      <p:pic>
        <p:nvPicPr>
          <p:cNvPr id="11268" name="Picture 4" descr="https://cloud.prezentacii.org/18/12/82767/images/screen14.jpg"/>
          <p:cNvPicPr>
            <a:picLocks noChangeAspect="1" noChangeArrowheads="1"/>
          </p:cNvPicPr>
          <p:nvPr/>
        </p:nvPicPr>
        <p:blipFill>
          <a:blip r:embed="rId7"/>
          <a:srcRect l="12451" t="11719" r="17968" b="7551"/>
          <a:stretch>
            <a:fillRect/>
          </a:stretch>
        </p:blipFill>
        <p:spPr bwMode="auto">
          <a:xfrm>
            <a:off x="142844" y="4500570"/>
            <a:ext cx="2141988" cy="139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2019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68  374,5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85720" y="1214425"/>
            <a:ext cx="4143404" cy="3649645"/>
            <a:chOff x="4285720" y="2547905"/>
            <a:chExt cx="3838742" cy="673593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777455"/>
              <a:ext cx="3838742" cy="11928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40 913,2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68265"/>
              <a:ext cx="3838742" cy="8520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специалистов– 5 368,3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3136291"/>
              <a:ext cx="3838742" cy="85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3 953,0 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85207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</a:t>
              </a:r>
            </a:p>
            <a:p>
              <a:r>
                <a:rPr lang="ru-RU" sz="1200" b="1" dirty="0" smtClean="0"/>
                <a:t>   4 792,6 тыс.руб.</a:t>
              </a:r>
              <a:endParaRPr lang="ru-RU" sz="12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5720" y="5929330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Другие вопросы в области социальной политики                     – 1 108,2,0 тыс.руб.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5720" y="5000636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– 11 355,8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00570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5720" y="3143248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 – 676,3 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85720" y="3857628"/>
            <a:ext cx="4143404" cy="461665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 – 207,2 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5429263"/>
            <a:ext cx="1643074" cy="109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64330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2019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6248" y="1214422"/>
            <a:ext cx="4714908" cy="4426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– 89 276,5 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714612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(дотации)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214282" y="2357430"/>
            <a:ext cx="2500330" cy="1015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(целевая финансовая помощь) (иные межбюджетные трансферты)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2714612" y="2714620"/>
            <a:ext cx="1214446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215074" y="3286125"/>
            <a:ext cx="1857388" cy="13835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388" y="1071546"/>
            <a:ext cx="253403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52 171,2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736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2071678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4 445,5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86182" y="1571612"/>
            <a:ext cx="1893185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2071678"/>
            <a:ext cx="153926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1 849,2 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571612"/>
            <a:ext cx="2286000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00024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1 439,1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14678" y="2786058"/>
            <a:ext cx="2162002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328612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1 903,9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21442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214282" y="2500306"/>
            <a:ext cx="2644815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/>
          <a:srcRect l="12569" t="8333" r="66636" b="8333"/>
          <a:stretch>
            <a:fillRect/>
          </a:stretch>
        </p:blipFill>
        <p:spPr bwMode="auto">
          <a:xfrm>
            <a:off x="142844" y="2428868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57158" y="3214686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23 939,3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43636" y="2571744"/>
            <a:ext cx="2794771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00760" y="235743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1428736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072198" y="3357562"/>
            <a:ext cx="138537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862,1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57620" y="3857628"/>
            <a:ext cx="2162002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00364" y="442913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6 251,9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9"/>
          <a:srcRect r="9999"/>
          <a:stretch>
            <a:fillRect/>
          </a:stretch>
        </p:blipFill>
        <p:spPr bwMode="auto">
          <a:xfrm>
            <a:off x="2571736" y="3857628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2500306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Управление финансов и экономики</a:t>
            </a:r>
            <a:endParaRPr lang="ru-RU" sz="11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z="1100" smtClean="0"/>
              <a:pPr>
                <a:defRPr/>
              </a:pPr>
              <a:t>47</a:t>
            </a:fld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71536" y="3714752"/>
            <a:ext cx="171444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282" y="4286256"/>
            <a:ext cx="15716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1 493,4 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8" y="3571876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500034" y="4857760"/>
            <a:ext cx="2357454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органов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самоуправления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5429264"/>
            <a:ext cx="138537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160,0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 descr="http://present5.com/presentation/57d2dd6f2efcb458b912a1739dd84941/image-9.jpg"/>
          <p:cNvPicPr/>
          <p:nvPr/>
        </p:nvPicPr>
        <p:blipFill>
          <a:blip r:embed="rId12" cstate="print"/>
          <a:srcRect l="55743" t="62500"/>
          <a:stretch>
            <a:fillRect/>
          </a:stretch>
        </p:blipFill>
        <p:spPr bwMode="auto">
          <a:xfrm>
            <a:off x="214282" y="4714884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2019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857620" y="4857760"/>
            <a:ext cx="235906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финансовое обеспечение затрат,  связанных с созданием предприятия, для выполнения работ, оказания услуг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4744" y="6000768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3 799,9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643702" y="3929066"/>
            <a:ext cx="2359063" cy="6001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возмещение убытков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4572008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1 463,0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4" descr="http://abcnews.com.ua/media/cache/news/uploads/content/54cfa211d53106f5238b45dd/7eb5d07f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3857628"/>
            <a:ext cx="835071" cy="500066"/>
          </a:xfrm>
          <a:prstGeom prst="rect">
            <a:avLst/>
          </a:prstGeom>
          <a:noFill/>
        </p:spPr>
      </p:pic>
      <p:pic>
        <p:nvPicPr>
          <p:cNvPr id="63" name="Picture 6" descr="https://kirovpravda.ru/wp-content/uploads/2017/01/%D0%B1%D1%8E%D0%B4%D0%B6%D0%B5%D1%82190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68" y="4857760"/>
            <a:ext cx="750750" cy="500066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1071538" y="5857892"/>
            <a:ext cx="23590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муниципальным казенным предприятиям на капитальный ремонт объектов коммунальной инфраструктуры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844" y="6500834"/>
            <a:ext cx="1210588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2 400,2 тыс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929454" y="5214950"/>
            <a:ext cx="200187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72264" y="592933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2 163,7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Рисунок 68" descr="https://www.hibiny.com/images/news/2016/112446/99f855c97a643887a213ab0fbb199266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43702" y="507207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kkoop.ru/wp-content/uploads/2017/12/Kommunalnyie-subsidii-lgotnikam-905x48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472" y="5786454"/>
            <a:ext cx="857256" cy="526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2857496"/>
          <a:ext cx="8643997" cy="34964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525"/>
                <a:gridCol w="6632837"/>
                <a:gridCol w="1571635"/>
              </a:tblGrid>
              <a:tr h="386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 </a:t>
                      </a:r>
                      <a:r>
                        <a:rPr lang="ru-RU" sz="1600" dirty="0" err="1"/>
                        <a:t>п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п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Факт </a:t>
                      </a:r>
                      <a:r>
                        <a:rPr lang="ru-RU" sz="1600" dirty="0" err="1" smtClean="0"/>
                        <a:t>2019г</a:t>
                      </a:r>
                      <a:r>
                        <a:rPr lang="ru-RU" sz="1600" dirty="0" smtClean="0"/>
                        <a:t>. (млн. руб.)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352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Расширение и модернизация производства с целью увеличения объемов выпуска </a:t>
                      </a:r>
                      <a:r>
                        <a:rPr lang="ru-RU" sz="1600" dirty="0" err="1" smtClean="0"/>
                        <a:t>бентонитовых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глинопорошков</a:t>
                      </a:r>
                      <a:r>
                        <a:rPr lang="ru-RU" sz="1600" dirty="0" smtClean="0"/>
                        <a:t> и </a:t>
                      </a:r>
                      <a:r>
                        <a:rPr lang="ru-RU" sz="1600" dirty="0" err="1" smtClean="0"/>
                        <a:t>бентонитовых</a:t>
                      </a:r>
                      <a:r>
                        <a:rPr lang="ru-RU" sz="1600" dirty="0" smtClean="0"/>
                        <a:t> гранул" (ООО "Бентонит Хакасии")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60,0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3305" marR="63305" marT="0" marB="0"/>
                </a:tc>
              </a:tr>
              <a:tr h="520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ООО </a:t>
                      </a:r>
                      <a:r>
                        <a:rPr lang="ru-RU" sz="1600" dirty="0" err="1" smtClean="0"/>
                        <a:t>СПК</a:t>
                      </a:r>
                      <a:r>
                        <a:rPr lang="ru-RU" sz="1600" dirty="0" smtClean="0"/>
                        <a:t> "Сибирь" Новая линия по розливу молока и кисломолочной продукции </a:t>
                      </a:r>
                      <a:endParaRPr lang="ru-RU" sz="1600" dirty="0"/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6,0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3305" marR="63305" marT="0" marB="0"/>
                </a:tc>
              </a:tr>
              <a:tr h="520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на базе ООО "</a:t>
                      </a:r>
                      <a:r>
                        <a:rPr lang="ru-RU" sz="1600" dirty="0" err="1" smtClean="0"/>
                        <a:t>КП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Стройтехнологии</a:t>
                      </a:r>
                      <a:r>
                        <a:rPr lang="ru-RU" sz="1600" dirty="0" smtClean="0"/>
                        <a:t>" современного лесопромышленного предприятия</a:t>
                      </a:r>
                      <a:endParaRPr lang="ru-RU" sz="1600" dirty="0"/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0,6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63305" marR="63305" marT="0" marB="0"/>
                </a:tc>
              </a:tr>
              <a:tr h="306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 убойного цеха (с.Весеннее)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1,93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 птичника для разведения перепелов  (с.Московское)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"Развитие комплекса "Золотая подкова"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КФХ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Ухварин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Э.И.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аал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Сапогов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Итого: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Повышение инвестиционной привлекательности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образования является одной из наиболее важных задач, стоящих перед администрациями района и поселений. 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рамках  Комплексного инвестиционного плана развития муниципального образования Усть-Абаканский район в </a:t>
            </a:r>
            <a:r>
              <a:rPr lang="ru-RU" sz="17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финансировались  14 объектов инфраструктуры на сумму – 130,3 млн. руб.,  6 инвестиционных проектов на общую сумму 69,4 млн. руб., в том числе:</a:t>
            </a: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</a:rPr>
              <a:t>         </a:t>
            </a: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158162" cy="64294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Объекты  инфраструктуры:</a:t>
            </a:r>
            <a:endParaRPr lang="ru-RU" sz="180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021864"/>
              </p:ext>
            </p:extLst>
          </p:nvPr>
        </p:nvGraphicFramePr>
        <p:xfrm>
          <a:off x="285720" y="1550553"/>
          <a:ext cx="8643999" cy="49327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7059020"/>
                <a:gridCol w="1084913"/>
              </a:tblGrid>
              <a:tr h="729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№ </a:t>
                      </a:r>
                      <a:r>
                        <a:rPr lang="ru-RU" sz="1200" b="1" dirty="0" err="1"/>
                        <a:t>п</a:t>
                      </a:r>
                      <a:r>
                        <a:rPr lang="ru-RU" sz="1200" b="1" dirty="0"/>
                        <a:t>/</a:t>
                      </a:r>
                      <a:r>
                        <a:rPr lang="ru-RU" sz="1200" b="1" dirty="0" err="1"/>
                        <a:t>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Наименование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/>
                        <a:t>2019г</a:t>
                      </a:r>
                      <a:r>
                        <a:rPr lang="ru-RU" sz="1200" b="1" dirty="0" smtClean="0"/>
                        <a:t>.              (млн. руб.)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286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водопровода с.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В-Биджа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1,307</a:t>
                      </a:r>
                    </a:p>
                  </a:txBody>
                  <a:tcPr marL="9525" marR="9525" marT="9525" marB="0" anchor="ctr"/>
                </a:tc>
              </a:tr>
              <a:tr h="219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Строительство  водопровода с.Зеленое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ПСД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1,617</a:t>
                      </a:r>
                    </a:p>
                  </a:txBody>
                  <a:tcPr marL="9525" marR="9525" marT="9525" marB="0" anchor="ctr"/>
                </a:tc>
              </a:tr>
              <a:tr h="24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водопровода д. Курганная Солнечного сельсовета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ПСД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0,554</a:t>
                      </a:r>
                    </a:p>
                  </a:txBody>
                  <a:tcPr marL="9525" marR="9525" marT="9525" marB="0" anchor="ctr"/>
                </a:tc>
              </a:tr>
              <a:tr h="29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/>
                        <a:t>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водопровода а.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Чарков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7,950</a:t>
                      </a:r>
                    </a:p>
                  </a:txBody>
                  <a:tcPr marL="9525" marR="9525" marT="9525" marB="0" anchor="ctr"/>
                </a:tc>
              </a:tr>
              <a:tr h="197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/>
                        <a:t>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ПСД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 объекту "Подкачивающая насосная станция водопровода центра р.п. Усть-Абакан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0,600</a:t>
                      </a:r>
                    </a:p>
                  </a:txBody>
                  <a:tcPr marL="9525" marR="9525" marT="9525" marB="0" anchor="ctr"/>
                </a:tc>
              </a:tr>
              <a:tr h="29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Строительство школы на 250 мест в д. Чапаево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38,516</a:t>
                      </a:r>
                    </a:p>
                  </a:txBody>
                  <a:tcPr marL="9525" marR="9525" marT="9525" marB="0" anchor="ctr"/>
                </a:tc>
              </a:tr>
              <a:tr h="29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 детского сада в с. Калинино на 120 мест, в том числе разработка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ПСД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25,946</a:t>
                      </a:r>
                    </a:p>
                  </a:txBody>
                  <a:tcPr marL="9525" marR="9525" marT="9525" marB="0" anchor="ctr"/>
                </a:tc>
              </a:tr>
              <a:tr h="2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Монтаж и поставка модульной врачебной амбулатории в а. Райков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13,322</a:t>
                      </a:r>
                    </a:p>
                  </a:txBody>
                  <a:tcPr marL="9525" marR="9525" marT="9525" marB="0" anchor="ctr"/>
                </a:tc>
              </a:tr>
              <a:tr h="297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Монтаж и поставка модульного фельдшерского  пункта в а. Мохов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5,041</a:t>
                      </a:r>
                    </a:p>
                  </a:txBody>
                  <a:tcPr marL="9525" marR="9525" marT="9525" marB="0" anchor="ctr"/>
                </a:tc>
              </a:tr>
              <a:tr h="2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Строительство, капитальный ремонт в рамках национального проекта "Безопасные и качественные дороги"                                                                                         (Калининский сельсовет)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8,581</a:t>
                      </a:r>
                    </a:p>
                  </a:txBody>
                  <a:tcPr marL="9525" marR="9525" marT="9525" marB="0" anchor="ctr"/>
                </a:tc>
              </a:tr>
              <a:tr h="2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жилья детям-сиротам (9 квартир общей площадью 312,7 кв.м.)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11,356</a:t>
                      </a:r>
                    </a:p>
                  </a:txBody>
                  <a:tcPr marL="9525" marR="9525" marT="9525" marB="0" anchor="ctr"/>
                </a:tc>
              </a:tr>
              <a:tr h="2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Улучшение жилищных условий граждан, молодых семей и молодых специалистов, проживающих в сельской местности (приобретено жилье для 4 семей, площадью 261,9 кв.м.)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3,476</a:t>
                      </a:r>
                    </a:p>
                  </a:txBody>
                  <a:tcPr marL="9525" marR="9525" marT="9525" marB="0" anchor="ctr"/>
                </a:tc>
              </a:tr>
              <a:tr h="290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 муниципального жилья в рамках переселения из аварийного жилищного фонда Райково (переселена 1 семья, 37,3 кв.м.)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0,947</a:t>
                      </a:r>
                    </a:p>
                  </a:txBody>
                  <a:tcPr marL="9525" marR="9525" marT="9525" marB="0" anchor="ctr"/>
                </a:tc>
              </a:tr>
              <a:tr h="372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/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6" name="Скругленный прямоугольник 28"/>
          <p:cNvSpPr>
            <a:spLocks noChangeArrowheads="1"/>
          </p:cNvSpPr>
          <p:nvPr/>
        </p:nvSpPr>
        <p:spPr bwMode="auto">
          <a:xfrm>
            <a:off x="1500166" y="214290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Повышение инвестиционной привлекательности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314327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20,3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8,1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22" name="Диаграмма 15"/>
          <p:cNvGraphicFramePr>
            <a:graphicFrameLocks/>
          </p:cNvGraphicFramePr>
          <p:nvPr/>
        </p:nvGraphicFramePr>
        <p:xfrm>
          <a:off x="357158" y="1357298"/>
          <a:ext cx="450059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214414" y="1000108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643446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1 406,6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36,8 %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63,2 %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41 650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428696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586" y="898499"/>
          <a:ext cx="4411139" cy="369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17"/>
                <a:gridCol w="1027554"/>
                <a:gridCol w="1122968"/>
              </a:tblGrid>
              <a:tr h="349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</a:tr>
              <a:tr h="57515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41,3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62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экономически активного населения,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5240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30799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32514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372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29,57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44,1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24831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1055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безработицы,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1,1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 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72381" y="3411231"/>
            <a:ext cx="215854" cy="111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pic>
        <p:nvPicPr>
          <p:cNvPr id="3" name="Picture 2" descr="C:\Users\КЕРШМ\Desktop\4442bbfe-af7b-4f64-aab6-737fecdeb4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705350"/>
            <a:ext cx="2867025" cy="1938360"/>
          </a:xfrm>
          <a:prstGeom prst="rect">
            <a:avLst/>
          </a:prstGeom>
          <a:noFill/>
        </p:spPr>
      </p:pic>
      <p:graphicFrame>
        <p:nvGraphicFramePr>
          <p:cNvPr id="17" name="Диаграмма 16"/>
          <p:cNvGraphicFramePr/>
          <p:nvPr/>
        </p:nvGraphicFramePr>
        <p:xfrm>
          <a:off x="4786314" y="785794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Усть-Абаканского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района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142844" y="1071546"/>
            <a:ext cx="8858312" cy="1285883"/>
          </a:xfrm>
          <a:prstGeom prst="rect">
            <a:avLst/>
          </a:prstGeom>
          <a:gradFill>
            <a:gsLst>
              <a:gs pos="23000">
                <a:srgbClr val="DBEBED"/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</p:spPr>
        <p:txBody>
          <a:bodyPr>
            <a:normAutofit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промышленного производства за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2019 года вырос на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%;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оборот розничной торговли вырос на 8%;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среднемесячная заработная плата увеличилась на 6%;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 в действие жилых домов на 49%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214554"/>
          <a:ext cx="485775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3438" y="2214554"/>
          <a:ext cx="45005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714488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15074" y="62865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72362" cy="1052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862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01024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2143140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357562"/>
            <a:ext cx="2000264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168370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500438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1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1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71916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143116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7363" y="2120900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9738" y="214153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2 396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4876" y="221455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5 052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377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воспитанника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1 543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2088889" y="3096133"/>
            <a:ext cx="666126" cy="27103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3911748">
            <a:off x="1840648" y="4467533"/>
            <a:ext cx="890671" cy="20894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387380" y="2310999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58016" y="5786454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58016" y="5786454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15074" y="62865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1785926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185736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35743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42886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214414" y="2428868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14414" y="142852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2844" y="4143380"/>
            <a:ext cx="1919287" cy="21431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20" y="4429132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культуры., молодежной политики, спорта и туризма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1472" y="5000636"/>
            <a:ext cx="1919287" cy="42862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и строительства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57224" y="550070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экономики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142976" y="585789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отношений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28728" y="6215082"/>
            <a:ext cx="285752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природных ресурсов, землепользования, охраны окружающей среды, сельского хозяйства и продовольствия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17354</TotalTime>
  <Words>5600</Words>
  <Application>Microsoft Office PowerPoint</Application>
  <PresentationFormat>Экран (4:3)</PresentationFormat>
  <Paragraphs>1176</Paragraphs>
  <Slides>52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Тема Office</vt:lpstr>
      <vt:lpstr>Апекс</vt:lpstr>
      <vt:lpstr>1_Апекс</vt:lpstr>
      <vt:lpstr>2_Тема Office</vt:lpstr>
      <vt:lpstr>3_Тема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Сеть муниципальных учреждений</vt:lpstr>
      <vt:lpstr>Основные понятия</vt:lpstr>
      <vt:lpstr>Слайд 11</vt:lpstr>
      <vt:lpstr>Слайд 12</vt:lpstr>
      <vt:lpstr>Слайд 13</vt:lpstr>
      <vt:lpstr>Слайд 14</vt:lpstr>
      <vt:lpstr>Поступление в доходы бюджета  муниципального образования Усть-Абаканский район за 2019 год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подразделам классификации расходов  бюджета  муниципального образования   Усть-Абаканский район за 2019 год</vt:lpstr>
      <vt:lpstr>Исполнение по подразделам классификации расходов  бюджета  муниципального образования   Усть-Абаканский район за 2019 год</vt:lpstr>
      <vt:lpstr>Исполнение по подразделам классификации расходов  бюджета  муниципального образования   Усть-Абаканский район за 2019 год</vt:lpstr>
      <vt:lpstr>Исполнение по подразделам классификации расходов  бюджета  муниципального образования   Усть-Абаканский район за 2019 год</vt:lpstr>
      <vt:lpstr>Исполнение по подразделам классификации расходов  бюджета  муниципального образования   Усть-Абаканский район за 2019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Объекты  инфраструктуры:</vt:lpstr>
      <vt:lpstr>Слайд 50</vt:lpstr>
      <vt:lpstr>Слайд 51</vt:lpstr>
      <vt:lpstr>Слайд 52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ПИНЯСОВАОА</cp:lastModifiedBy>
  <cp:revision>5985</cp:revision>
  <cp:lastPrinted>2016-05-25T12:21:08Z</cp:lastPrinted>
  <dcterms:created xsi:type="dcterms:W3CDTF">2013-11-20T11:05:04Z</dcterms:created>
  <dcterms:modified xsi:type="dcterms:W3CDTF">2020-07-09T04:19:53Z</dcterms:modified>
</cp:coreProperties>
</file>