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notesSlides/notesSlide13.xml" ContentType="application/vnd.openxmlformats-officedocument.presentationml.notesSlid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drawing19.xml" ContentType="application/vnd.ms-office.drawingml.diagramDrawing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diagrams/quickStyle18.xml" ContentType="application/vnd.openxmlformats-officedocument.drawingml.diagramStyl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diagrams/layout1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27" r:id="rId2"/>
    <p:sldMasterId id="2147484039" r:id="rId3"/>
    <p:sldMasterId id="2147484075" r:id="rId4"/>
    <p:sldMasterId id="2147484087" r:id="rId5"/>
  </p:sldMasterIdLst>
  <p:notesMasterIdLst>
    <p:notesMasterId r:id="rId57"/>
  </p:notesMasterIdLst>
  <p:handoutMasterIdLst>
    <p:handoutMasterId r:id="rId58"/>
  </p:handoutMasterIdLst>
  <p:sldIdLst>
    <p:sldId id="257" r:id="rId6"/>
    <p:sldId id="313" r:id="rId7"/>
    <p:sldId id="314" r:id="rId8"/>
    <p:sldId id="320" r:id="rId9"/>
    <p:sldId id="317" r:id="rId10"/>
    <p:sldId id="383" r:id="rId11"/>
    <p:sldId id="322" r:id="rId12"/>
    <p:sldId id="321" r:id="rId13"/>
    <p:sldId id="319" r:id="rId14"/>
    <p:sldId id="323" r:id="rId15"/>
    <p:sldId id="324" r:id="rId16"/>
    <p:sldId id="325" r:id="rId17"/>
    <p:sldId id="381" r:id="rId18"/>
    <p:sldId id="382" r:id="rId19"/>
    <p:sldId id="379" r:id="rId20"/>
    <p:sldId id="380" r:id="rId21"/>
    <p:sldId id="346" r:id="rId22"/>
    <p:sldId id="328" r:id="rId23"/>
    <p:sldId id="327" r:id="rId24"/>
    <p:sldId id="329" r:id="rId25"/>
    <p:sldId id="330" r:id="rId26"/>
    <p:sldId id="376" r:id="rId27"/>
    <p:sldId id="331" r:id="rId28"/>
    <p:sldId id="332" r:id="rId29"/>
    <p:sldId id="338" r:id="rId30"/>
    <p:sldId id="335" r:id="rId31"/>
    <p:sldId id="384" r:id="rId32"/>
    <p:sldId id="387" r:id="rId33"/>
    <p:sldId id="385" r:id="rId34"/>
    <p:sldId id="372" r:id="rId35"/>
    <p:sldId id="373" r:id="rId36"/>
    <p:sldId id="374" r:id="rId37"/>
    <p:sldId id="336" r:id="rId38"/>
    <p:sldId id="348" r:id="rId39"/>
    <p:sldId id="353" r:id="rId40"/>
    <p:sldId id="354" r:id="rId41"/>
    <p:sldId id="358" r:id="rId42"/>
    <p:sldId id="362" r:id="rId43"/>
    <p:sldId id="361" r:id="rId44"/>
    <p:sldId id="360" r:id="rId45"/>
    <p:sldId id="363" r:id="rId46"/>
    <p:sldId id="364" r:id="rId47"/>
    <p:sldId id="365" r:id="rId48"/>
    <p:sldId id="366" r:id="rId49"/>
    <p:sldId id="367" r:id="rId50"/>
    <p:sldId id="369" r:id="rId51"/>
    <p:sldId id="386" r:id="rId52"/>
    <p:sldId id="368" r:id="rId53"/>
    <p:sldId id="345" r:id="rId54"/>
    <p:sldId id="347" r:id="rId55"/>
    <p:sldId id="351" r:id="rId56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FFFF"/>
    <a:srgbClr val="D3FDE4"/>
    <a:srgbClr val="ADFBD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7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4.xlsx"/><Relationship Id="rId1" Type="http://schemas.openxmlformats.org/officeDocument/2006/relationships/themeOverride" Target="../theme/themeOverride1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>
                <c:manualLayout>
                  <c:x val="3.2323006090468802E-3"/>
                  <c:y val="1.04570314365562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 (Основной текст)"/>
                      </a:rPr>
                      <a:t>617,0</a:t>
                    </a:r>
                    <a:endParaRPr lang="en-US" sz="1400" b="1" dirty="0">
                      <a:latin typeface="Times New Roman (Основной текст)"/>
                    </a:endParaRPr>
                  </a:p>
                </c:rich>
              </c:tx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elete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368.7</c:v>
                </c:pt>
                <c:pt idx="1">
                  <c:v>534.6</c:v>
                </c:pt>
                <c:pt idx="2">
                  <c:v>617</c:v>
                </c:pt>
                <c:pt idx="3">
                  <c:v>526.29999999999995</c:v>
                </c:pt>
                <c:pt idx="4">
                  <c:v>532.29999999999995</c:v>
                </c:pt>
                <c:pt idx="5">
                  <c:v>555.6</c:v>
                </c:pt>
              </c:numCache>
            </c:numRef>
          </c:val>
        </c:ser>
        <c:axId val="90536192"/>
        <c:axId val="90550272"/>
      </c:barChart>
      <c:catAx>
        <c:axId val="905361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0550272"/>
        <c:crosses val="autoZero"/>
        <c:auto val="1"/>
        <c:lblAlgn val="ctr"/>
        <c:lblOffset val="100"/>
      </c:catAx>
      <c:valAx>
        <c:axId val="90550272"/>
        <c:scaling>
          <c:orientation val="minMax"/>
        </c:scaling>
        <c:axPos val="l"/>
        <c:majorGridlines/>
        <c:numFmt formatCode="General" sourceLinked="1"/>
        <c:tickLblPos val="none"/>
        <c:crossAx val="905361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solidFill>
          <a:schemeClr val="accent6"/>
        </a:solidFill>
      </c:spPr>
    </c:sideWall>
    <c:backWall>
      <c:spPr>
        <a:solidFill>
          <a:schemeClr val="accent6"/>
        </a:solidFill>
      </c:spPr>
    </c:backWall>
    <c:plotArea>
      <c:layout>
        <c:manualLayout>
          <c:layoutTarget val="inner"/>
          <c:xMode val="edge"/>
          <c:yMode val="edge"/>
          <c:x val="9.2271457252229933E-2"/>
          <c:y val="6.0064295736067294E-2"/>
          <c:w val="0.59612361238736877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250</c:v>
                </c:pt>
                <c:pt idx="1">
                  <c:v>258.39999999999992</c:v>
                </c:pt>
                <c:pt idx="2">
                  <c:v>267.7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115</c:v>
                </c:pt>
                <c:pt idx="1">
                  <c:v>103.1</c:v>
                </c:pt>
                <c:pt idx="2">
                  <c:v>105.3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2"/>
              <c:layout>
                <c:manualLayout>
                  <c:x val="3.125E-2"/>
                  <c:y val="-2.573720891115402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740.6</c:v>
                </c:pt>
                <c:pt idx="1">
                  <c:v>528.79999999999995</c:v>
                </c:pt>
                <c:pt idx="2">
                  <c:v>127.3</c:v>
                </c:pt>
              </c:numCache>
            </c:numRef>
          </c:val>
        </c:ser>
        <c:shape val="box"/>
        <c:axId val="100996608"/>
        <c:axId val="100998144"/>
        <c:axId val="0"/>
      </c:bar3DChart>
      <c:catAx>
        <c:axId val="10099660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  <c:crossAx val="100998144"/>
        <c:crosses val="autoZero"/>
        <c:auto val="1"/>
        <c:lblAlgn val="ctr"/>
        <c:lblOffset val="100"/>
      </c:catAx>
      <c:valAx>
        <c:axId val="100998144"/>
        <c:scaling>
          <c:orientation val="minMax"/>
          <c:max val="600"/>
          <c:min val="0"/>
        </c:scaling>
        <c:axPos val="l"/>
        <c:majorGridlines>
          <c:spPr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haroni" pitchFamily="2" charset="-79"/>
                <a:cs typeface="Aharoni" pitchFamily="2" charset="-79"/>
              </a:defRPr>
            </a:pPr>
            <a:endParaRPr lang="ru-RU"/>
          </a:p>
        </c:txPr>
        <c:crossAx val="100996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5352745860117"/>
          <c:y val="0.18986663262059528"/>
          <c:w val="0.32546472541399007"/>
          <c:h val="0.25888187026420229"/>
        </c:manualLayout>
      </c:layout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7012680782248117E-2"/>
          <c:y val="6.423548440093077E-2"/>
          <c:w val="0.72061387504440577"/>
          <c:h val="0.760843619187149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28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23533065154016791"/>
                  <c:y val="-0.111180964416464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225,3</c:v>
                </c:pt>
                <c:pt idx="1">
                  <c:v>Акцизы 12,6</c:v>
                </c:pt>
                <c:pt idx="2">
                  <c:v>ЕНВД 6,0</c:v>
                </c:pt>
                <c:pt idx="3">
                  <c:v>Единый сельхоз.налог 1,5</c:v>
                </c:pt>
                <c:pt idx="4">
                  <c:v>Патентная система налогообложения 0,4</c:v>
                </c:pt>
                <c:pt idx="5">
                  <c:v>Гос.пошлина 4,2</c:v>
                </c:pt>
                <c:pt idx="6">
                  <c:v>Доходы от аренды имущества 91,9</c:v>
                </c:pt>
                <c:pt idx="7">
                  <c:v>Платежи при пользовании природными ресурсами 16,2</c:v>
                </c:pt>
                <c:pt idx="8">
                  <c:v>Доходы от оказания платных услуг 1,9</c:v>
                </c:pt>
                <c:pt idx="9">
                  <c:v>Доходы от продажи имущества 3,1</c:v>
                </c:pt>
                <c:pt idx="10">
                  <c:v>Штрафы, санкции 1,8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225.3</c:v>
                </c:pt>
                <c:pt idx="1">
                  <c:v>12.6</c:v>
                </c:pt>
                <c:pt idx="2">
                  <c:v>6</c:v>
                </c:pt>
                <c:pt idx="3">
                  <c:v>1.5</c:v>
                </c:pt>
                <c:pt idx="4">
                  <c:v>0.4</c:v>
                </c:pt>
                <c:pt idx="5">
                  <c:v>4.2</c:v>
                </c:pt>
                <c:pt idx="6">
                  <c:v>91.9</c:v>
                </c:pt>
                <c:pt idx="7">
                  <c:v>16.2</c:v>
                </c:pt>
                <c:pt idx="8">
                  <c:v>1.9000000000000001</c:v>
                </c:pt>
                <c:pt idx="9">
                  <c:v>3.1</c:v>
                </c:pt>
                <c:pt idx="10">
                  <c:v>1.8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5198130764"/>
          <c:y val="3.0805914151013598E-2"/>
          <c:w val="0.35753575315280894"/>
          <c:h val="0.96917022519520468"/>
        </c:manualLayout>
      </c:layout>
      <c:spPr>
        <a:ln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2053396070363217E-4"/>
          <c:y val="2.0914886293832494E-2"/>
          <c:w val="0.8120702982460557"/>
          <c:h val="0.97908509410091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9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explosion val="33"/>
          </c:dPt>
          <c:dLbls>
            <c:dLbl>
              <c:idx val="0"/>
              <c:layout>
                <c:manualLayout>
                  <c:x val="-0.21154612675872594"/>
                  <c:y val="-0.12666594676169421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233,6</c:v>
                </c:pt>
                <c:pt idx="1">
                  <c:v>Акцизы 13,6</c:v>
                </c:pt>
                <c:pt idx="2">
                  <c:v>ЕНВД 6,0</c:v>
                </c:pt>
                <c:pt idx="3">
                  <c:v>Единый сельхоз.налог 0,4</c:v>
                </c:pt>
                <c:pt idx="4">
                  <c:v>Патентная система налогообложения 0,4</c:v>
                </c:pt>
                <c:pt idx="5">
                  <c:v>Гос.пошлина 4,3</c:v>
                </c:pt>
                <c:pt idx="6">
                  <c:v>Доходы от аренды имущества 87,8</c:v>
                </c:pt>
                <c:pt idx="7">
                  <c:v>Платежи при пользовании природными ресурсами 11,1</c:v>
                </c:pt>
                <c:pt idx="8">
                  <c:v>Доходы от оказания платных услуг 0,4</c:v>
                </c:pt>
                <c:pt idx="9">
                  <c:v>Доходы от продажи имущества 2,2</c:v>
                </c:pt>
                <c:pt idx="10">
                  <c:v>Штрафы, санкции 1,7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233.6</c:v>
                </c:pt>
                <c:pt idx="1">
                  <c:v>13.6</c:v>
                </c:pt>
                <c:pt idx="2">
                  <c:v>6</c:v>
                </c:pt>
                <c:pt idx="3">
                  <c:v>0.4</c:v>
                </c:pt>
                <c:pt idx="4">
                  <c:v>0.4</c:v>
                </c:pt>
                <c:pt idx="5">
                  <c:v>4.3</c:v>
                </c:pt>
                <c:pt idx="6">
                  <c:v>87.8</c:v>
                </c:pt>
                <c:pt idx="7">
                  <c:v>11.1</c:v>
                </c:pt>
                <c:pt idx="8">
                  <c:v>0.4</c:v>
                </c:pt>
                <c:pt idx="9">
                  <c:v>2.2000000000000002</c:v>
                </c:pt>
                <c:pt idx="10">
                  <c:v>1.7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8567281134"/>
          <c:y val="0"/>
          <c:w val="0.35753579627154641"/>
          <c:h val="1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146691860555035E-3"/>
          <c:y val="0.10013828174680975"/>
          <c:w val="0.7128609172842959"/>
          <c:h val="0.89915620027045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7"/>
          <c:dPt>
            <c:idx val="0"/>
            <c:explosion val="23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17826584204317891"/>
                  <c:y val="-7.3367315514352105E-2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242,3</c:v>
                </c:pt>
                <c:pt idx="1">
                  <c:v>Акцизы 14,2</c:v>
                </c:pt>
                <c:pt idx="2">
                  <c:v>ЕНВД 6,1</c:v>
                </c:pt>
                <c:pt idx="3">
                  <c:v>Единый сельхоз.налог 0,4</c:v>
                </c:pt>
                <c:pt idx="4">
                  <c:v>Патентная система налогообложения 0,4</c:v>
                </c:pt>
                <c:pt idx="5">
                  <c:v>Гос.пошлина 4,2</c:v>
                </c:pt>
                <c:pt idx="6">
                  <c:v>Доходы от аренды имущества 87,8</c:v>
                </c:pt>
                <c:pt idx="7">
                  <c:v>Платежи при пользовании природными ресурсами 13,4</c:v>
                </c:pt>
                <c:pt idx="8">
                  <c:v>Доходы от оказания платных услуг 0,4</c:v>
                </c:pt>
                <c:pt idx="9">
                  <c:v>Доходы от продажи имущества 2,2</c:v>
                </c:pt>
                <c:pt idx="10">
                  <c:v>Штрафы, санкции 1,7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242.3</c:v>
                </c:pt>
                <c:pt idx="1">
                  <c:v>14.2</c:v>
                </c:pt>
                <c:pt idx="2">
                  <c:v>6.1</c:v>
                </c:pt>
                <c:pt idx="3">
                  <c:v>0.4</c:v>
                </c:pt>
                <c:pt idx="4">
                  <c:v>0.4</c:v>
                </c:pt>
                <c:pt idx="5">
                  <c:v>4.2</c:v>
                </c:pt>
                <c:pt idx="6">
                  <c:v>87.8</c:v>
                </c:pt>
                <c:pt idx="7">
                  <c:v>13.4</c:v>
                </c:pt>
                <c:pt idx="8">
                  <c:v>0.4</c:v>
                </c:pt>
                <c:pt idx="9">
                  <c:v>2.2000000000000002</c:v>
                </c:pt>
                <c:pt idx="10">
                  <c:v>1.7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ayout>
        <c:manualLayout>
          <c:xMode val="edge"/>
          <c:yMode val="edge"/>
          <c:x val="0.53626649640456414"/>
          <c:y val="0"/>
          <c:w val="0.44509736655060039"/>
          <c:h val="1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/>
              <a:t>(тыс. рублей)</a:t>
            </a:r>
            <a:r>
              <a:rPr lang="ru-RU" sz="1800" dirty="0"/>
              <a:t>
</a:t>
            </a:r>
          </a:p>
        </c:rich>
      </c:tx>
      <c:layout>
        <c:manualLayout>
          <c:xMode val="edge"/>
          <c:yMode val="edge"/>
          <c:x val="1.6741790083709001E-2"/>
          <c:y val="0.73608898625381858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7258477436533934"/>
          <c:w val="0.63925968438833158"/>
          <c:h val="0.71492010554606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4"/>
            <c:explosion val="20"/>
          </c:dPt>
          <c:dPt>
            <c:idx val="6"/>
            <c:explosion val="13"/>
          </c:dPt>
          <c:dLbls>
            <c:dLbl>
              <c:idx val="4"/>
              <c:layout>
                <c:manualLayout>
                  <c:x val="-7.6892200229569704E-2"/>
                  <c:y val="-0.19294318150004358"/>
                </c:manualLayout>
              </c:layout>
              <c:showVal val="1"/>
            </c:dLbl>
            <c:dLbl>
              <c:idx val="5"/>
              <c:layout>
                <c:manualLayout>
                  <c:x val="-4.800211372098883E-2"/>
                  <c:y val="-0.19951618886307046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Лист1!$A$2:$A$14</c:f>
              <c:strCache>
                <c:ptCount val="13"/>
                <c:pt idx="0">
                  <c:v>Общегосударственные расходы 63598</c:v>
                </c:pt>
                <c:pt idx="1">
                  <c:v>Национальная оборона 1 770</c:v>
                </c:pt>
                <c:pt idx="2">
                  <c:v>Национальная безопасность и правоохранительная деятельность 2 641</c:v>
                </c:pt>
                <c:pt idx="3">
                  <c:v>Национальная экономика 107 522,9</c:v>
                </c:pt>
                <c:pt idx="4">
                  <c:v>Жилищно-коммунальное хозяйство 48 449,2</c:v>
                </c:pt>
                <c:pt idx="5">
                  <c:v>Образование 698 835,2</c:v>
                </c:pt>
                <c:pt idx="6">
                  <c:v>Культура 69 005,1</c:v>
                </c:pt>
                <c:pt idx="7">
                  <c:v>Здравоохранение 450</c:v>
                </c:pt>
                <c:pt idx="8">
                  <c:v>Социальная политика 75 459,2</c:v>
                </c:pt>
                <c:pt idx="9">
                  <c:v>Физическая культура и спорт 296,1</c:v>
                </c:pt>
                <c:pt idx="10">
                  <c:v>Средства массовой информации 4 691</c:v>
                </c:pt>
                <c:pt idx="11">
                  <c:v>Обслуживание государственного долга 300</c:v>
                </c:pt>
                <c:pt idx="12">
                  <c:v>Межбюджетные трансферты 48 603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63598</c:v>
                </c:pt>
                <c:pt idx="1">
                  <c:v>1770</c:v>
                </c:pt>
                <c:pt idx="2">
                  <c:v>2641</c:v>
                </c:pt>
                <c:pt idx="3">
                  <c:v>107522.9</c:v>
                </c:pt>
                <c:pt idx="4">
                  <c:v>48449.2</c:v>
                </c:pt>
                <c:pt idx="5">
                  <c:v>698835.2</c:v>
                </c:pt>
                <c:pt idx="6">
                  <c:v>69005.100000000006</c:v>
                </c:pt>
                <c:pt idx="7">
                  <c:v>450</c:v>
                </c:pt>
                <c:pt idx="8">
                  <c:v>75459.199999999997</c:v>
                </c:pt>
                <c:pt idx="9">
                  <c:v>296.10000000000002</c:v>
                </c:pt>
                <c:pt idx="10">
                  <c:v>4691</c:v>
                </c:pt>
                <c:pt idx="11">
                  <c:v>300</c:v>
                </c:pt>
                <c:pt idx="12">
                  <c:v>48603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58026344175580391"/>
          <c:y val="0.11401547495730563"/>
          <c:w val="0.41781281262146486"/>
          <c:h val="0.85579733475181274"/>
        </c:manualLayout>
      </c:layout>
      <c:txPr>
        <a:bodyPr/>
        <a:lstStyle/>
        <a:p>
          <a:pPr>
            <a:defRPr sz="1200" b="1" i="0" u="none" strike="noStrike" baseline="0">
              <a:solidFill>
                <a:schemeClr val="accent6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gradFill>
          <a:gsLst>
            <a:gs pos="0">
              <a:srgbClr val="D6ECFF">
                <a:lumMod val="75000"/>
              </a:srgbClr>
            </a:gs>
            <a:gs pos="50000">
              <a:srgbClr val="00ADDC">
                <a:lumMod val="40000"/>
                <a:lumOff val="60000"/>
              </a:srgbClr>
            </a:gs>
          </a:gsLst>
          <a:lin ang="5400000" scaled="0"/>
        </a:gra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829150996512941E-2"/>
          <c:y val="3.3144689417125971E-2"/>
          <c:w val="0.95853928899480778"/>
          <c:h val="0.549231501441809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(8 организаций)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124844.1</c:v>
                </c:pt>
                <c:pt idx="1">
                  <c:v>100619.4</c:v>
                </c:pt>
                <c:pt idx="2">
                  <c:v>38089.9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(20 общеобразовательных организаций)</c:v>
                </c:pt>
              </c:strCache>
            </c:strRef>
          </c:tx>
          <c:spPr>
            <a:gradFill flip="none" rotWithShape="1">
              <a:gsLst>
                <a:gs pos="0">
                  <a:srgbClr val="CC9099">
                    <a:shade val="30000"/>
                    <a:satMod val="115000"/>
                  </a:srgbClr>
                </a:gs>
                <a:gs pos="50000">
                  <a:srgbClr val="CC9099">
                    <a:shade val="67500"/>
                    <a:satMod val="115000"/>
                  </a:srgbClr>
                </a:gs>
                <a:gs pos="100000">
                  <a:srgbClr val="CC90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440103.6</c:v>
                </c:pt>
                <c:pt idx="1">
                  <c:v>445333.8</c:v>
                </c:pt>
                <c:pt idx="2">
                  <c:v>283377.3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(3 учреждения)</c:v>
                </c:pt>
              </c:strCache>
            </c:strRef>
          </c:tx>
          <c:spPr>
            <a:solidFill>
              <a:srgbClr val="DA7326"/>
            </a:solidFill>
          </c:spPr>
          <c:dLbls>
            <c:dLbl>
              <c:idx val="0"/>
              <c:layout>
                <c:manualLayout>
                  <c:x val="0"/>
                  <c:y val="1.146945377403742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49305.4</c:v>
                </c:pt>
                <c:pt idx="1">
                  <c:v>46875.5</c:v>
                </c:pt>
                <c:pt idx="2">
                  <c:v>46702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(1 организация)</c:v>
                </c:pt>
              </c:strCache>
            </c:strRef>
          </c:tx>
          <c:dLbls>
            <c:dLbl>
              <c:idx val="0"/>
              <c:layout>
                <c:manualLayout>
                  <c:x val="9.8763185481738625E-3"/>
                  <c:y val="-4.8745178539658367E-2"/>
                </c:manualLayout>
              </c:layout>
              <c:showVal val="1"/>
            </c:dLbl>
            <c:dLbl>
              <c:idx val="1"/>
              <c:layout>
                <c:manualLayout>
                  <c:x val="5.9258844499192774E-3"/>
                  <c:y val="-4.5877815096149244E-2"/>
                </c:manualLayout>
              </c:layout>
              <c:showVal val="1"/>
            </c:dLbl>
            <c:dLbl>
              <c:idx val="2"/>
              <c:layout>
                <c:manualLayout>
                  <c:x val="1.7777653349757845E-2"/>
                  <c:y val="-4.301045165263993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4294.8</c:v>
                </c:pt>
                <c:pt idx="1">
                  <c:v>2556.8000000000002</c:v>
                </c:pt>
                <c:pt idx="2">
                  <c:v>2571.8000000000002</c:v>
                </c:pt>
              </c:numCache>
            </c:numRef>
          </c:val>
        </c:ser>
        <c:shape val="box"/>
        <c:axId val="158879744"/>
        <c:axId val="158881280"/>
        <c:axId val="0"/>
      </c:bar3DChart>
      <c:catAx>
        <c:axId val="1588797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8881280"/>
        <c:crosses val="autoZero"/>
        <c:auto val="1"/>
        <c:lblAlgn val="ctr"/>
        <c:lblOffset val="100"/>
      </c:catAx>
      <c:valAx>
        <c:axId val="158881280"/>
        <c:scaling>
          <c:orientation val="minMax"/>
        </c:scaling>
        <c:delete val="1"/>
        <c:axPos val="l"/>
        <c:numFmt formatCode="#,##0.0" sourceLinked="1"/>
        <c:tickLblPos val="none"/>
        <c:crossAx val="1588797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518472894911212E-2"/>
          <c:y val="0.66216362665934825"/>
          <c:w val="0.77107795104380006"/>
          <c:h val="0.3101796369330863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6036884106907638E-2"/>
          <c:y val="0.18086046444686213"/>
          <c:w val="0.82522470448534935"/>
          <c:h val="9.3023255813953501E-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dLbls>
            <c:dLbl>
              <c:idx val="0"/>
              <c:layout>
                <c:manualLayout>
                  <c:x val="-5.6192509418025123E-2"/>
                  <c:y val="-2.9697572878126591E-2"/>
                </c:manualLayout>
              </c:layout>
              <c:showVal val="1"/>
            </c:dLbl>
            <c:dLbl>
              <c:idx val="1"/>
              <c:layout>
                <c:manualLayout>
                  <c:x val="-3.7105345996767465E-2"/>
                  <c:y val="-2.9876000029967886E-2"/>
                </c:manualLayout>
              </c:layout>
              <c:showVal val="1"/>
            </c:dLbl>
            <c:dLbl>
              <c:idx val="2"/>
              <c:layout>
                <c:manualLayout>
                  <c:x val="-5.515271984098101E-2"/>
                  <c:y val="-3.720945454918260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698835.2</c:v>
                </c:pt>
                <c:pt idx="1">
                  <c:v>624534.30000000005</c:v>
                </c:pt>
                <c:pt idx="2" formatCode="General">
                  <c:v>399924.8</c:v>
                </c:pt>
              </c:numCache>
            </c:numRef>
          </c:val>
        </c:ser>
        <c:marker val="1"/>
        <c:axId val="158938240"/>
        <c:axId val="158939776"/>
      </c:lineChart>
      <c:catAx>
        <c:axId val="158938240"/>
        <c:scaling>
          <c:orientation val="minMax"/>
        </c:scaling>
        <c:delete val="1"/>
        <c:axPos val="b"/>
        <c:numFmt formatCode="General" sourceLinked="1"/>
        <c:tickLblPos val="none"/>
        <c:crossAx val="158939776"/>
        <c:crosses val="autoZero"/>
        <c:auto val="1"/>
        <c:lblAlgn val="ctr"/>
        <c:lblOffset val="100"/>
      </c:catAx>
      <c:valAx>
        <c:axId val="158939776"/>
        <c:scaling>
          <c:orientation val="minMax"/>
        </c:scaling>
        <c:delete val="1"/>
        <c:axPos val="l"/>
        <c:numFmt formatCode="#,##0.00" sourceLinked="1"/>
        <c:tickLblPos val="none"/>
        <c:crossAx val="158938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2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Lbls>
            <c:dLbl>
              <c:idx val="0"/>
              <c:layout>
                <c:manualLayout>
                  <c:x val="-3.174580955313905E-3"/>
                  <c:y val="-2.4540348514396217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7.2545424004031673E-3"/>
                  <c:y val="-6.1349663615446878E-3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4.3091811880831901E-3"/>
                  <c:y val="0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098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  <c:showCatName val="1"/>
          </c:dLbls>
          <c:cat>
            <c:strRef>
              <c:f>Лист1!$A$2:$A$4</c:f>
              <c:strCache>
                <c:ptCount val="3"/>
                <c:pt idx="0">
                  <c:v>на 01.01.2019</c:v>
                </c:pt>
                <c:pt idx="1">
                  <c:v>на 01.01.2020</c:v>
                </c:pt>
                <c:pt idx="2">
                  <c:v>на 01.01.2021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45581.5</c:v>
                </c:pt>
                <c:pt idx="1">
                  <c:v>54156.3</c:v>
                </c:pt>
                <c:pt idx="2">
                  <c:v>62958.1</c:v>
                </c:pt>
              </c:numCache>
            </c:numRef>
          </c:val>
        </c:ser>
        <c:shape val="box"/>
        <c:axId val="162039680"/>
        <c:axId val="162041216"/>
        <c:axId val="0"/>
      </c:bar3DChart>
      <c:catAx>
        <c:axId val="162039680"/>
        <c:scaling>
          <c:orientation val="minMax"/>
        </c:scaling>
        <c:delete val="1"/>
        <c:axPos val="b"/>
        <c:tickLblPos val="nextTo"/>
        <c:crossAx val="162041216"/>
        <c:crosses val="autoZero"/>
        <c:auto val="1"/>
        <c:lblAlgn val="ctr"/>
        <c:lblOffset val="100"/>
      </c:catAx>
      <c:valAx>
        <c:axId val="162041216"/>
        <c:scaling>
          <c:orientation val="minMax"/>
          <c:max val="7000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62039680"/>
        <c:crosses val="autoZero"/>
        <c:crossBetween val="between"/>
        <c:majorUnit val="10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7343304232228868E-2"/>
          <c:y val="9.3101436100631564E-4"/>
          <c:w val="0.69688988150338771"/>
          <c:h val="0.881733179847706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119175752671614"/>
                  <c:y val="2.3726044632696567E-2"/>
                </c:manualLayout>
              </c:layout>
              <c:showVal val="1"/>
            </c:dLbl>
            <c:dLbl>
              <c:idx val="1"/>
              <c:layout>
                <c:manualLayout>
                  <c:x val="1.0730938354846838E-2"/>
                  <c:y val="-0.17106208647125354"/>
                </c:manualLayout>
              </c:layout>
              <c:showVal val="1"/>
            </c:dLbl>
            <c:dLbl>
              <c:idx val="2"/>
              <c:layout>
                <c:manualLayout>
                  <c:x val="0.14613867743651388"/>
                  <c:y val="3.834615399394730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80469.5</c:v>
                </c:pt>
                <c:pt idx="1">
                  <c:v>65478</c:v>
                </c:pt>
                <c:pt idx="2">
                  <c:v>73156.3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0877182921532134"/>
          <c:y val="0.5096927597713965"/>
          <c:w val="0.23436993413643753"/>
          <c:h val="0.2685594913236176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0158659057004475"/>
          <c:w val="0.93481527105089413"/>
          <c:h val="0.696615546747829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427.1</c:v>
                </c:pt>
                <c:pt idx="1">
                  <c:v>392.9</c:v>
                </c:pt>
                <c:pt idx="2">
                  <c:v>492.2</c:v>
                </c:pt>
                <c:pt idx="3">
                  <c:v>523.9</c:v>
                </c:pt>
                <c:pt idx="4">
                  <c:v>559.1</c:v>
                </c:pt>
                <c:pt idx="5">
                  <c:v>564.9</c:v>
                </c:pt>
              </c:numCache>
            </c:numRef>
          </c:val>
        </c:ser>
        <c:axId val="92933120"/>
        <c:axId val="90518272"/>
      </c:barChart>
      <c:catAx>
        <c:axId val="92933120"/>
        <c:scaling>
          <c:orientation val="minMax"/>
        </c:scaling>
        <c:axPos val="b"/>
        <c:numFmt formatCode="General" sourceLinked="1"/>
        <c:tickLblPos val="nextTo"/>
        <c:crossAx val="90518272"/>
        <c:crosses val="autoZero"/>
        <c:auto val="1"/>
        <c:lblAlgn val="ctr"/>
        <c:lblOffset val="100"/>
      </c:catAx>
      <c:valAx>
        <c:axId val="90518272"/>
        <c:scaling>
          <c:orientation val="minMax"/>
        </c:scaling>
        <c:axPos val="l"/>
        <c:majorGridlines/>
        <c:numFmt formatCode="General" sourceLinked="1"/>
        <c:tickLblPos val="none"/>
        <c:crossAx val="92933120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</c:chart>
  <c:txPr>
    <a:bodyPr/>
    <a:lstStyle/>
    <a:p>
      <a:pPr>
        <a:defRPr sz="1200" b="1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162.6</c:v>
                </c:pt>
                <c:pt idx="1">
                  <c:v>195.5</c:v>
                </c:pt>
                <c:pt idx="2">
                  <c:v>230.4</c:v>
                </c:pt>
                <c:pt idx="3">
                  <c:v>240.5</c:v>
                </c:pt>
                <c:pt idx="4">
                  <c:v>259.10000000000002</c:v>
                </c:pt>
                <c:pt idx="5">
                  <c:v>279.10000000000002</c:v>
                </c:pt>
              </c:numCache>
            </c:numRef>
          </c:val>
        </c:ser>
        <c:axId val="92987392"/>
        <c:axId val="92988928"/>
      </c:barChart>
      <c:catAx>
        <c:axId val="929873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2988928"/>
        <c:crosses val="autoZero"/>
        <c:auto val="1"/>
        <c:lblAlgn val="ctr"/>
        <c:lblOffset val="100"/>
      </c:catAx>
      <c:valAx>
        <c:axId val="92988928"/>
        <c:scaling>
          <c:orientation val="minMax"/>
        </c:scaling>
        <c:axPos val="l"/>
        <c:majorGridlines/>
        <c:numFmt formatCode="General" sourceLinked="1"/>
        <c:tickLblPos val="none"/>
        <c:crossAx val="92987392"/>
        <c:crosses val="autoZero"/>
        <c:crossBetween val="between"/>
      </c:valAx>
    </c:plotArea>
    <c:plotVisOnly val="1"/>
    <c:dispBlanksAs val="gap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 w="9525" cap="flat" cmpd="sng" algn="ctr">
      <a:solidFill>
        <a:schemeClr val="accent3">
          <a:shade val="48000"/>
          <a:satMod val="110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1347120485180697E-2"/>
          <c:y val="0"/>
          <c:w val="0.78499513926230713"/>
          <c:h val="0.9951260387117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explosion val="3"/>
          </c:dPt>
          <c:dPt>
            <c:idx val="1"/>
            <c:explosion val="19"/>
          </c:dPt>
          <c:dPt>
            <c:idx val="2"/>
            <c:explosion val="9"/>
          </c:dPt>
          <c:dLbls>
            <c:dLbl>
              <c:idx val="0"/>
              <c:layout>
                <c:manualLayout>
                  <c:x val="-0.19432196575037719"/>
                  <c:y val="5.8593660985587189E-3"/>
                </c:manualLayout>
              </c:layout>
              <c:showVal val="1"/>
            </c:dLbl>
            <c:dLbl>
              <c:idx val="1"/>
              <c:layout>
                <c:manualLayout>
                  <c:x val="0.14558178659863671"/>
                  <c:y val="-0.27569751490477667"/>
                </c:manualLayout>
              </c:layout>
              <c:showVal val="1"/>
            </c:dLbl>
            <c:dLbl>
              <c:idx val="2"/>
              <c:layout>
                <c:manualLayout>
                  <c:x val="0.15689732478392124"/>
                  <c:y val="4.4572395513559654E-2"/>
                </c:manualLayout>
              </c:layout>
              <c:showVal val="1"/>
            </c:dLbl>
            <c:dLbl>
              <c:idx val="3"/>
              <c:layout>
                <c:manualLayout>
                  <c:x val="7.2331252274699734E-2"/>
                  <c:y val="9.834190258978854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водоснабжение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526.29999999999995</c:v>
                </c:pt>
                <c:pt idx="1">
                  <c:v>523.9</c:v>
                </c:pt>
                <c:pt idx="2">
                  <c:v>240.5</c:v>
                </c:pt>
                <c:pt idx="3">
                  <c:v>116.4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81390856406954282"/>
          <c:w val="1"/>
          <c:h val="0.179887650179013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600" b="1" i="0" baseline="0" dirty="0" smtClean="0">
                <a:solidFill>
                  <a:schemeClr val="accent3">
                    <a:lumMod val="75000"/>
                  </a:schemeClr>
                </a:solidFill>
              </a:rPr>
              <a:t>Индекс производства продукции сельского хозяйства, %</a:t>
            </a:r>
            <a:endParaRPr lang="ru-RU" sz="1600" b="1" i="0" baseline="0" dirty="0">
              <a:solidFill>
                <a:schemeClr val="accent3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2929004482519649"/>
          <c:y val="3.0967306254968286E-2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2231670974986859"/>
          <c:w val="0.87218887106902065"/>
          <c:h val="0.5560242048049655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693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91.9</c:v>
                </c:pt>
                <c:pt idx="1">
                  <c:v>97</c:v>
                </c:pt>
                <c:pt idx="2">
                  <c:v>104.5</c:v>
                </c:pt>
                <c:pt idx="3">
                  <c:v>99.4</c:v>
                </c:pt>
                <c:pt idx="4">
                  <c:v>98</c:v>
                </c:pt>
                <c:pt idx="5">
                  <c:v>97.6</c:v>
                </c:pt>
              </c:numCache>
            </c:numRef>
          </c:val>
        </c:ser>
        <c:marker val="1"/>
        <c:axId val="94237056"/>
        <c:axId val="94238592"/>
      </c:lineChart>
      <c:catAx>
        <c:axId val="942370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94238592"/>
        <c:crosses val="autoZero"/>
        <c:auto val="1"/>
        <c:lblAlgn val="ctr"/>
        <c:lblOffset val="100"/>
      </c:catAx>
      <c:valAx>
        <c:axId val="9423859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942370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aseline="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9171979102680193E-2"/>
          <c:y val="0"/>
          <c:w val="0.93052677144044649"/>
          <c:h val="0.64067863042080042"/>
        </c:manualLayout>
      </c:layout>
      <c:bar3DChart>
        <c:barDir val="col"/>
        <c:grouping val="stacked"/>
        <c:ser>
          <c:idx val="0"/>
          <c:order val="0"/>
          <c:tx>
            <c:strRef>
              <c:f>Лист1!$C$1</c:f>
              <c:strCache>
                <c:ptCount val="1"/>
                <c:pt idx="0">
                  <c:v>растениеводство</c:v>
                </c:pt>
              </c:strCache>
            </c:strRef>
          </c:tx>
          <c:dLbls>
            <c:dLbl>
              <c:idx val="0"/>
              <c:layout>
                <c:manualLayout>
                  <c:x val="-4.3895440369772385E-3"/>
                  <c:y val="3.7036777811995172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453.9</c:v>
                </c:pt>
                <c:pt idx="1">
                  <c:v>455.9</c:v>
                </c:pt>
                <c:pt idx="2">
                  <c:v>523.29999999999995</c:v>
                </c:pt>
                <c:pt idx="3">
                  <c:v>544.20000000000005</c:v>
                </c:pt>
                <c:pt idx="4">
                  <c:v>564.29999999999995</c:v>
                </c:pt>
                <c:pt idx="5">
                  <c:v>578.4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4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1258.2</c:v>
                </c:pt>
                <c:pt idx="1">
                  <c:v>1382.5</c:v>
                </c:pt>
                <c:pt idx="2">
                  <c:v>1473</c:v>
                </c:pt>
                <c:pt idx="3">
                  <c:v>1495</c:v>
                </c:pt>
                <c:pt idx="4">
                  <c:v>1523.7</c:v>
                </c:pt>
                <c:pt idx="5">
                  <c:v>1573.8</c:v>
                </c:pt>
              </c:numCache>
            </c:numRef>
          </c:val>
        </c:ser>
        <c:shape val="cylinder"/>
        <c:axId val="94510080"/>
        <c:axId val="94515968"/>
        <c:axId val="0"/>
      </c:bar3DChart>
      <c:catAx>
        <c:axId val="945100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94515968"/>
        <c:crossesAt val="0"/>
        <c:auto val="1"/>
        <c:lblAlgn val="ctr"/>
        <c:lblOffset val="100"/>
      </c:catAx>
      <c:valAx>
        <c:axId val="9451596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94510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71174949182991E-2"/>
          <c:y val="0.71244777911537904"/>
          <c:w val="0.91111122277792356"/>
          <c:h val="0.17967708262509349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1787671086240457E-2"/>
          <c:y val="6.1888800375320158E-2"/>
          <c:w val="0.86692471299671015"/>
          <c:h val="0.727321508712364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solidFill>
                <a:srgbClr val="D3FDE4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2381.8000000000002</c:v>
                </c:pt>
                <c:pt idx="1">
                  <c:v>2421.8000000000002</c:v>
                </c:pt>
                <c:pt idx="2">
                  <c:v>2383.1</c:v>
                </c:pt>
                <c:pt idx="3">
                  <c:v>2517.1999999999998</c:v>
                </c:pt>
                <c:pt idx="4">
                  <c:v>2653.1</c:v>
                </c:pt>
                <c:pt idx="5">
                  <c:v>2885.7</c:v>
                </c:pt>
              </c:numCache>
            </c:numRef>
          </c:val>
        </c:ser>
        <c:axId val="94526848"/>
        <c:axId val="94377088"/>
      </c:barChart>
      <c:catAx>
        <c:axId val="945268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4377088"/>
        <c:crossesAt val="0"/>
        <c:auto val="1"/>
        <c:lblAlgn val="ctr"/>
        <c:lblOffset val="100"/>
      </c:catAx>
      <c:valAx>
        <c:axId val="94377088"/>
        <c:scaling>
          <c:orientation val="minMax"/>
        </c:scaling>
        <c:delete val="1"/>
        <c:axPos val="l"/>
        <c:majorGridlines/>
        <c:minorGridlines>
          <c:spPr>
            <a:ln w="6350">
              <a:solidFill>
                <a:schemeClr val="tx2">
                  <a:lumMod val="20000"/>
                  <a:lumOff val="80000"/>
                  <a:alpha val="0"/>
                </a:schemeClr>
              </a:solidFill>
            </a:ln>
          </c:spPr>
        </c:minorGridlines>
        <c:numFmt formatCode="General" sourceLinked="1"/>
        <c:tickLblPos val="nextTo"/>
        <c:crossAx val="94526848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600" dirty="0"/>
              <a:t>Оборот общественного питания, млн. руб.</a:t>
            </a:r>
          </a:p>
        </c:rich>
      </c:tx>
      <c:layout>
        <c:manualLayout>
          <c:xMode val="edge"/>
          <c:yMode val="edge"/>
          <c:x val="0.14799278848133549"/>
          <c:y val="3.9585301056050091E-3"/>
        </c:manualLayout>
      </c:layout>
    </c:title>
    <c:view3D>
      <c:rotX val="0"/>
      <c:rotY val="0"/>
      <c:depthPercent val="40"/>
      <c:perspective val="120"/>
    </c:view3D>
    <c:sideWall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общественного питания, млн. руб.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6.2</c:v>
                </c:pt>
                <c:pt idx="1">
                  <c:v>6.6</c:v>
                </c:pt>
                <c:pt idx="2">
                  <c:v>11.2</c:v>
                </c:pt>
                <c:pt idx="3">
                  <c:v>12.4</c:v>
                </c:pt>
                <c:pt idx="4">
                  <c:v>12.9</c:v>
                </c:pt>
                <c:pt idx="5">
                  <c:v>12.9</c:v>
                </c:pt>
              </c:numCache>
            </c:numRef>
          </c:val>
        </c:ser>
        <c:shape val="pyramid"/>
        <c:axId val="94401280"/>
        <c:axId val="94402816"/>
        <c:axId val="0"/>
      </c:bar3DChart>
      <c:catAx>
        <c:axId val="94401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4402816"/>
        <c:crosses val="autoZero"/>
        <c:auto val="1"/>
        <c:lblAlgn val="ctr"/>
        <c:lblOffset val="100"/>
      </c:catAx>
      <c:valAx>
        <c:axId val="94402816"/>
        <c:scaling>
          <c:orientation val="minMax"/>
        </c:scaling>
        <c:delete val="1"/>
        <c:axPos val="l"/>
        <c:numFmt formatCode="General" sourceLinked="1"/>
        <c:tickLblPos val="nextTo"/>
        <c:crossAx val="94401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Платные услуги населению, </a:t>
            </a:r>
            <a:endParaRPr lang="ru-RU" sz="1800" dirty="0" smtClean="0"/>
          </a:p>
          <a:p>
            <a:pPr>
              <a:defRPr sz="1800"/>
            </a:pPr>
            <a:r>
              <a:rPr lang="ru-RU" sz="1800" dirty="0" smtClean="0"/>
              <a:t>млн</a:t>
            </a:r>
            <a:r>
              <a:rPr lang="ru-RU" sz="1800" dirty="0"/>
              <a:t>. руб.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населению, млн. руб.</c:v>
                </c:pt>
              </c:strCache>
            </c:strRef>
          </c:tx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179.4</c:v>
                </c:pt>
                <c:pt idx="1">
                  <c:v>242</c:v>
                </c:pt>
                <c:pt idx="2">
                  <c:v>284.39999999999969</c:v>
                </c:pt>
                <c:pt idx="3">
                  <c:v>301</c:v>
                </c:pt>
                <c:pt idx="4">
                  <c:v>319.3</c:v>
                </c:pt>
                <c:pt idx="5">
                  <c:v>339.4</c:v>
                </c:pt>
              </c:numCache>
            </c:numRef>
          </c:val>
        </c:ser>
        <c:shape val="cone"/>
        <c:axId val="94736384"/>
        <c:axId val="94737920"/>
        <c:axId val="0"/>
      </c:bar3DChart>
      <c:catAx>
        <c:axId val="947363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4737920"/>
        <c:crosses val="autoZero"/>
        <c:auto val="1"/>
        <c:lblAlgn val="ctr"/>
        <c:lblOffset val="100"/>
      </c:catAx>
      <c:valAx>
        <c:axId val="9473792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947363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5703-4AD9-406B-AFA4-BEA8FF821509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18DF482-D4DB-4A29-842E-2EECFB4A2E5C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rgbClr val="0070C0"/>
              </a:solidFill>
            </a:rPr>
            <a:t>Бюджет Усть-Абаканского района – социальный бюджет</a:t>
          </a:r>
          <a:endParaRPr lang="ru-RU" dirty="0">
            <a:solidFill>
              <a:srgbClr val="0070C0"/>
            </a:solidFill>
          </a:endParaRPr>
        </a:p>
      </dgm:t>
    </dgm:pt>
    <dgm:pt modelId="{60466B31-AF58-4B39-B68B-A9693E45B3C9}" type="par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14183D1-46D5-4F06-AB76-03681A3C4781}" type="sib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309AC7E-52F1-4EB8-BD98-3A6B880742D2}" type="pres">
      <dgm:prSet presAssocID="{F44F5703-4AD9-406B-AFA4-BEA8FF8215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05621-E2E0-4A04-928F-13AAF10452AE}" type="pres">
      <dgm:prSet presAssocID="{718DF482-D4DB-4A29-842E-2EECFB4A2E5C}" presName="upArrow" presStyleLbl="node1" presStyleIdx="0" presStyleCnt="1" custAng="10800000"/>
      <dgm:spPr/>
    </dgm:pt>
    <dgm:pt modelId="{2392B656-4CEE-4630-8A93-C1D169900F24}" type="pres">
      <dgm:prSet presAssocID="{718DF482-D4DB-4A29-842E-2EECFB4A2E5C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35446-C734-4011-8CF3-31B423360BFA}" srcId="{F44F5703-4AD9-406B-AFA4-BEA8FF821509}" destId="{718DF482-D4DB-4A29-842E-2EECFB4A2E5C}" srcOrd="0" destOrd="0" parTransId="{60466B31-AF58-4B39-B68B-A9693E45B3C9}" sibTransId="{714183D1-46D5-4F06-AB76-03681A3C4781}"/>
    <dgm:cxn modelId="{663048D3-A5B4-4D8C-A993-BA4ECCC9713E}" type="presOf" srcId="{718DF482-D4DB-4A29-842E-2EECFB4A2E5C}" destId="{2392B656-4CEE-4630-8A93-C1D169900F24}" srcOrd="0" destOrd="0" presId="urn:microsoft.com/office/officeart/2005/8/layout/arrow4"/>
    <dgm:cxn modelId="{BF87CBAF-C01D-45F7-8735-15C9F24EC2A2}" type="presOf" srcId="{F44F5703-4AD9-406B-AFA4-BEA8FF821509}" destId="{1309AC7E-52F1-4EB8-BD98-3A6B880742D2}" srcOrd="0" destOrd="0" presId="urn:microsoft.com/office/officeart/2005/8/layout/arrow4"/>
    <dgm:cxn modelId="{BA0C7DE6-61DE-4451-A652-17A9E5CBA761}" type="presParOf" srcId="{1309AC7E-52F1-4EB8-BD98-3A6B880742D2}" destId="{D3705621-E2E0-4A04-928F-13AAF10452AE}" srcOrd="0" destOrd="0" presId="urn:microsoft.com/office/officeart/2005/8/layout/arrow4"/>
    <dgm:cxn modelId="{6D151571-8A64-4DF1-9154-2B81CB67A37C}" type="presParOf" srcId="{1309AC7E-52F1-4EB8-BD98-3A6B880742D2}" destId="{2392B656-4CEE-4630-8A93-C1D169900F24}" srcOrd="1" destOrd="0" presId="urn:microsoft.com/office/officeart/2005/8/layout/arrow4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154670" custLinFactNeighborY="6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898BC46-262D-47F4-A821-D328D4882F4E}" type="presOf" srcId="{F8666547-D28F-4D89-8F79-700D7C81A9BF}" destId="{A58C4849-C275-4184-AB08-641E6033B6D0}" srcOrd="0" destOrd="0" presId="urn:microsoft.com/office/officeart/2005/8/layout/vList2"/>
    <dgm:cxn modelId="{6F429A01-2AE1-4935-8D3B-174F2A4108BC}" type="presOf" srcId="{84057E5B-46AD-4CD3-AD6E-8932A523E451}" destId="{F283F43F-10E6-4B88-9B8C-A6E1D7F295D9}" srcOrd="0" destOrd="0" presId="urn:microsoft.com/office/officeart/2005/8/layout/vList2"/>
    <dgm:cxn modelId="{876E4A3F-D11C-4CAF-BBEC-9CB35BB4AC6C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75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CC47F-8047-4AB0-8550-B3EC030D9DEC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BC676C2-4BC4-4706-B6CB-89B0D5635485}" type="presOf" srcId="{F8666547-D28F-4D89-8F79-700D7C81A9BF}" destId="{A58C4849-C275-4184-AB08-641E6033B6D0}" srcOrd="0" destOrd="0" presId="urn:microsoft.com/office/officeart/2005/8/layout/vList2"/>
    <dgm:cxn modelId="{EC7ACA22-3173-4558-BED1-5382C757BEF3}" type="presOf" srcId="{1566F6CF-C665-436D-B779-88A8A80C1C5D}" destId="{79F34D2B-5F80-456A-B944-5D38073B2182}" srcOrd="0" destOrd="0" presId="urn:microsoft.com/office/officeart/2005/8/layout/vList2"/>
    <dgm:cxn modelId="{3824F719-27C3-41FB-B404-76E605F6BF7C}" type="presParOf" srcId="{F283F43F-10E6-4B88-9B8C-A6E1D7F295D9}" destId="{A58C4849-C275-4184-AB08-641E6033B6D0}" srcOrd="0" destOrd="0" presId="urn:microsoft.com/office/officeart/2005/8/layout/vList2"/>
    <dgm:cxn modelId="{38C37441-73E8-477C-A283-B9E337C64896}" type="presParOf" srcId="{F283F43F-10E6-4B88-9B8C-A6E1D7F295D9}" destId="{4059FFB4-9F16-407A-99E1-3875466703CC}" srcOrd="1" destOrd="0" presId="urn:microsoft.com/office/officeart/2005/8/layout/vList2"/>
    <dgm:cxn modelId="{D54F2826-F534-4A87-AA68-1D49159C3BCA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Предупреждение и борьба с социально-значимыми заболеваниями и заболеваниями, представляющими опасность для окружающих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284E4D61-E7A8-4EF1-83E4-8CF46620BBCF}" type="presOf" srcId="{F8666547-D28F-4D89-8F79-700D7C81A9BF}" destId="{A58C4849-C275-4184-AB08-641E6033B6D0}" srcOrd="0" destOrd="0" presId="urn:microsoft.com/office/officeart/2005/8/layout/vList2"/>
    <dgm:cxn modelId="{3605C421-4194-49BC-B7DC-C93900BC0F95}" type="presOf" srcId="{84057E5B-46AD-4CD3-AD6E-8932A523E451}" destId="{F283F43F-10E6-4B88-9B8C-A6E1D7F295D9}" srcOrd="0" destOrd="0" presId="urn:microsoft.com/office/officeart/2005/8/layout/vList2"/>
    <dgm:cxn modelId="{0C919EB7-4ABA-4625-ADC4-B5DC22F8DCE3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10B64-47A3-4242-94A3-1725668A50D6}" type="presOf" srcId="{F8666547-D28F-4D89-8F79-700D7C81A9BF}" destId="{A58C4849-C275-4184-AB08-641E6033B6D0}" srcOrd="0" destOrd="0" presId="urn:microsoft.com/office/officeart/2005/8/layout/vList2"/>
    <dgm:cxn modelId="{7847E931-2314-4F48-8C6C-8CE3AEADD696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A31DEC9C-10CC-4A4A-B9E2-A9C34B6C9D5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6560B7C9-3A93-4CCF-B5FF-6E0B5672289D}" type="presParOf" srcId="{F283F43F-10E6-4B88-9B8C-A6E1D7F295D9}" destId="{A58C4849-C275-4184-AB08-641E6033B6D0}" srcOrd="0" destOrd="0" presId="urn:microsoft.com/office/officeart/2005/8/layout/vList2"/>
    <dgm:cxn modelId="{AABFC3DB-AB7C-407E-B0B3-49F4CDE95588}" type="presParOf" srcId="{F283F43F-10E6-4B88-9B8C-A6E1D7F295D9}" destId="{4059FFB4-9F16-407A-99E1-3875466703CC}" srcOrd="1" destOrd="0" presId="urn:microsoft.com/office/officeart/2005/8/layout/vList2"/>
    <dgm:cxn modelId="{90282F64-BCC0-4726-A4BF-B114C152DFC0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Мероприятия, направленные на формирование здорового образа жизни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B57050-5386-4A58-8328-E011DCC9CD4C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3D3E496C-47F4-4B28-93C4-2203A00558C5}" type="presOf" srcId="{F8666547-D28F-4D89-8F79-700D7C81A9BF}" destId="{A58C4849-C275-4184-AB08-641E6033B6D0}" srcOrd="0" destOrd="0" presId="urn:microsoft.com/office/officeart/2005/8/layout/vList2"/>
    <dgm:cxn modelId="{EE2DE24A-7F5A-43A7-BAF6-A4459FD11576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2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954AE116-A746-4B1B-82DC-94B0F903EDE1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b="1" dirty="0">
            <a:solidFill>
              <a:srgbClr val="C00000"/>
            </a:solidFill>
          </a:endParaRPr>
        </a:p>
      </dgm:t>
    </dgm:pt>
    <dgm:pt modelId="{38F1365F-13DC-4357-997D-37B96CAAC0B3}" type="parTrans" cxnId="{FD8F6985-B586-4D19-9989-A2C9AA23C5A4}">
      <dgm:prSet/>
      <dgm:spPr/>
      <dgm:t>
        <a:bodyPr/>
        <a:lstStyle/>
        <a:p>
          <a:endParaRPr lang="ru-RU"/>
        </a:p>
      </dgm:t>
    </dgm:pt>
    <dgm:pt modelId="{2B7DF722-B944-4769-8D4E-749080FA0DB7}" type="sibTrans" cxnId="{FD8F6985-B586-4D19-9989-A2C9AA23C5A4}">
      <dgm:prSet/>
      <dgm:spPr/>
      <dgm:t>
        <a:bodyPr/>
        <a:lstStyle/>
        <a:p>
          <a:endParaRPr lang="ru-RU"/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3" custLinFactY="5816" custLinFactNeighborX="4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  <dgm:t>
        <a:bodyPr/>
        <a:lstStyle/>
        <a:p>
          <a:endParaRPr lang="ru-RU"/>
        </a:p>
      </dgm:t>
    </dgm:pt>
    <dgm:pt modelId="{79F34D2B-5F80-456A-B944-5D38073B2182}" type="pres">
      <dgm:prSet presAssocID="{1566F6CF-C665-436D-B779-88A8A80C1C5D}" presName="parentText" presStyleLbl="node1" presStyleIdx="1" presStyleCnt="3" custScaleY="67485" custLinFactY="964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A4A1-3497-4F82-903E-B1522CD08F84}" type="pres">
      <dgm:prSet presAssocID="{40779446-4BFF-47CC-B561-C0BE0F0303A4}" presName="spacer" presStyleCnt="0"/>
      <dgm:spPr/>
    </dgm:pt>
    <dgm:pt modelId="{A6E81EF9-A6B2-4840-AA0D-A22BE60E5C07}" type="pres">
      <dgm:prSet presAssocID="{954AE116-A746-4B1B-82DC-94B0F903EDE1}" presName="parentText" presStyleLbl="node1" presStyleIdx="2" presStyleCnt="3" custScaleY="92158" custLinFactY="50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0D219-F1A4-4F66-AA84-663D55E7176B}" type="presOf" srcId="{F8666547-D28F-4D89-8F79-700D7C81A9BF}" destId="{A58C4849-C275-4184-AB08-641E6033B6D0}" srcOrd="0" destOrd="0" presId="urn:microsoft.com/office/officeart/2005/8/layout/vList2"/>
    <dgm:cxn modelId="{32964A01-4D79-4FB7-81C5-2F163C0E0DC3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D8F6985-B586-4D19-9989-A2C9AA23C5A4}" srcId="{84057E5B-46AD-4CD3-AD6E-8932A523E451}" destId="{954AE116-A746-4B1B-82DC-94B0F903EDE1}" srcOrd="2" destOrd="0" parTransId="{38F1365F-13DC-4357-997D-37B96CAAC0B3}" sibTransId="{2B7DF722-B944-4769-8D4E-749080FA0DB7}"/>
    <dgm:cxn modelId="{CEF400BD-8964-4FDC-931C-EC2D240FAE2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51824F66-1675-468B-A4C6-21D6A3F8DDB1}" type="presOf" srcId="{954AE116-A746-4B1B-82DC-94B0F903EDE1}" destId="{A6E81EF9-A6B2-4840-AA0D-A22BE60E5C07}" srcOrd="0" destOrd="0" presId="urn:microsoft.com/office/officeart/2005/8/layout/vList2"/>
    <dgm:cxn modelId="{79C23A1F-7446-43DE-B97B-ED9A5A26ECC0}" type="presParOf" srcId="{F283F43F-10E6-4B88-9B8C-A6E1D7F295D9}" destId="{A58C4849-C275-4184-AB08-641E6033B6D0}" srcOrd="0" destOrd="0" presId="urn:microsoft.com/office/officeart/2005/8/layout/vList2"/>
    <dgm:cxn modelId="{849DF989-04FF-4C24-9E18-090A03F76BA5}" type="presParOf" srcId="{F283F43F-10E6-4B88-9B8C-A6E1D7F295D9}" destId="{4059FFB4-9F16-407A-99E1-3875466703CC}" srcOrd="1" destOrd="0" presId="urn:microsoft.com/office/officeart/2005/8/layout/vList2"/>
    <dgm:cxn modelId="{C69174C7-CA60-486E-AEBF-E86E252EEA16}" type="presParOf" srcId="{F283F43F-10E6-4B88-9B8C-A6E1D7F295D9}" destId="{79F34D2B-5F80-456A-B944-5D38073B2182}" srcOrd="2" destOrd="0" presId="urn:microsoft.com/office/officeart/2005/8/layout/vList2"/>
    <dgm:cxn modelId="{42E49201-7ED3-4EB2-846E-B097B5B75610}" type="presParOf" srcId="{F283F43F-10E6-4B88-9B8C-A6E1D7F295D9}" destId="{E397A4A1-3497-4F82-903E-B1522CD08F84}" srcOrd="3" destOrd="0" presId="urn:microsoft.com/office/officeart/2005/8/layout/vList2"/>
    <dgm:cxn modelId="{89ED92CD-CE9E-4C06-B879-D4418FC72AB0}" type="presParOf" srcId="{F283F43F-10E6-4B88-9B8C-A6E1D7F295D9}" destId="{A6E81EF9-A6B2-4840-AA0D-A22BE60E5C07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2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Y="-14176" custLinFactNeighborX="-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3678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1B89691-A458-4228-A59F-38A5FFF79D59}" type="presOf" srcId="{84057E5B-46AD-4CD3-AD6E-8932A523E451}" destId="{F283F43F-10E6-4B88-9B8C-A6E1D7F295D9}" srcOrd="0" destOrd="0" presId="urn:microsoft.com/office/officeart/2005/8/layout/vList2"/>
    <dgm:cxn modelId="{00609744-5175-45E8-A4E9-5EA322428FAC}" type="presOf" srcId="{1566F6CF-C665-436D-B779-88A8A80C1C5D}" destId="{79F34D2B-5F80-456A-B944-5D38073B2182}" srcOrd="0" destOrd="0" presId="urn:microsoft.com/office/officeart/2005/8/layout/vList2"/>
    <dgm:cxn modelId="{17CC0DDD-6E79-48B8-AB36-22FA80AEF1F9}" type="presOf" srcId="{F8666547-D28F-4D89-8F79-700D7C81A9BF}" destId="{A58C4849-C275-4184-AB08-641E6033B6D0}" srcOrd="0" destOrd="0" presId="urn:microsoft.com/office/officeart/2005/8/layout/vList2"/>
    <dgm:cxn modelId="{8648A3EF-92AE-4E32-9342-BB3F7453C6CB}" type="presParOf" srcId="{F283F43F-10E6-4B88-9B8C-A6E1D7F295D9}" destId="{A58C4849-C275-4184-AB08-641E6033B6D0}" srcOrd="0" destOrd="0" presId="urn:microsoft.com/office/officeart/2005/8/layout/vList2"/>
    <dgm:cxn modelId="{FD0F38F1-83D0-441E-8834-BBA2095D7EF2}" type="presParOf" srcId="{F283F43F-10E6-4B88-9B8C-A6E1D7F295D9}" destId="{4059FFB4-9F16-407A-99E1-3875466703CC}" srcOrd="1" destOrd="0" presId="urn:microsoft.com/office/officeart/2005/8/layout/vList2"/>
    <dgm:cxn modelId="{E9FC5FC6-470E-41ED-82EE-8130F926760F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E0D0D-413F-4873-9312-DF550E1779F0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EA6DAE13-2D84-4315-AB61-CFE43C424431}" type="presOf" srcId="{F8666547-D28F-4D89-8F79-700D7C81A9BF}" destId="{A58C4849-C275-4184-AB08-641E6033B6D0}" srcOrd="0" destOrd="0" presId="urn:microsoft.com/office/officeart/2005/8/layout/vList2"/>
    <dgm:cxn modelId="{F95067A3-C89E-4451-851D-90F8AFDDCAD4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Формирование благоприятной среды для жизнедеятельности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в области системы реабилитации и социальной интеграции ветеранов 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77C701-446B-4320-A3AC-E5474B025044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D592416D-72C3-4303-AF5E-EC39F1D4DEB2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74BB1E80-3C0E-4A4C-BCCB-5536E9F57836}" type="presOf" srcId="{1566F6CF-C665-436D-B779-88A8A80C1C5D}" destId="{79F34D2B-5F80-456A-B944-5D38073B2182}" srcOrd="0" destOrd="0" presId="urn:microsoft.com/office/officeart/2005/8/layout/vList2"/>
    <dgm:cxn modelId="{330B30B5-A645-4A1C-BF48-182D3C6E425C}" type="presParOf" srcId="{F283F43F-10E6-4B88-9B8C-A6E1D7F295D9}" destId="{A58C4849-C275-4184-AB08-641E6033B6D0}" srcOrd="0" destOrd="0" presId="urn:microsoft.com/office/officeart/2005/8/layout/vList2"/>
    <dgm:cxn modelId="{D6A1330A-45E6-4139-8387-AD485B1DDAA9}" type="presParOf" srcId="{F283F43F-10E6-4B88-9B8C-A6E1D7F295D9}" destId="{4059FFB4-9F16-407A-99E1-3875466703CC}" srcOrd="1" destOrd="0" presId="urn:microsoft.com/office/officeart/2005/8/layout/vList2"/>
    <dgm:cxn modelId="{D330E6EC-411C-40E5-A7DB-6A3A2C0685ED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46077-82F9-46B5-B6AE-B339A42917E9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84A73B7A-AEED-47C8-9A15-7DBCFD1C5857}" type="presOf" srcId="{84057E5B-46AD-4CD3-AD6E-8932A523E451}" destId="{F283F43F-10E6-4B88-9B8C-A6E1D7F295D9}" srcOrd="0" destOrd="0" presId="urn:microsoft.com/office/officeart/2005/8/layout/vList2"/>
    <dgm:cxn modelId="{E3CE679D-9973-469C-AB4F-0E95E71403EE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2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1 078 183,8 тыс.рублей (96,1 %)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43 436,9 тыс. рублей (3,9 %)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2018 году планируется осуществлять в рамках 20 муниципальных программ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34188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64485" custLinFactNeighborX="-63282" custLinFactNeighborY="1189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B64E5-D652-4AAF-BC70-8BE2B0344965}" type="presOf" srcId="{E6AE6CB4-C484-43CF-A7ED-C76104F0022B}" destId="{86BEF549-315E-4A3F-B55E-B57D26A55129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997C83DA-2F38-4DA3-A957-CCC47CA3DB2D}" type="presOf" srcId="{42F3AADE-91BC-4F53-96CB-8E1EE585A2DA}" destId="{5914EB7D-8A5B-4060-AAF1-418D36193991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F51BB500-F72B-4929-9A36-D044C0E0240C}" type="presOf" srcId="{56727721-662E-44E6-9968-5331C400028A}" destId="{B2F430F6-A5FF-4650-892D-A1CC762059F0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927DA404-E7AD-4D6D-975F-AAC72FF19472}" type="presOf" srcId="{505BE5B3-CF3A-4814-BE17-528E8859F083}" destId="{86A4337D-FF19-472E-916A-D9FD8841784D}" srcOrd="0" destOrd="0" presId="urn:microsoft.com/office/officeart/2009/3/layout/IncreasingArrowsProcess"/>
    <dgm:cxn modelId="{146E9B98-3E29-48EF-B281-D446F0B62C9D}" type="presParOf" srcId="{86BEF549-315E-4A3F-B55E-B57D26A55129}" destId="{86A4337D-FF19-472E-916A-D9FD8841784D}" srcOrd="0" destOrd="0" presId="urn:microsoft.com/office/officeart/2009/3/layout/IncreasingArrowsProcess"/>
    <dgm:cxn modelId="{B5D7F8BE-E2A2-4F6D-942F-48A932F7435A}" type="presParOf" srcId="{86BEF549-315E-4A3F-B55E-B57D26A55129}" destId="{B2F430F6-A5FF-4650-892D-A1CC762059F0}" srcOrd="1" destOrd="0" presId="urn:microsoft.com/office/officeart/2009/3/layout/IncreasingArrowsProcess"/>
    <dgm:cxn modelId="{7B628C89-7F66-40B0-B6D6-592622E41770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E5B700E-7C92-46D6-86F1-4819FCE1306F}">
      <dgm:prSet/>
      <dgm:spPr/>
      <dgm:t>
        <a:bodyPr/>
        <a:lstStyle/>
        <a:p>
          <a:pPr rtl="0"/>
          <a:r>
            <a:rPr lang="ru-RU" dirty="0" smtClean="0"/>
            <a:t>Интернет сайт: </a:t>
          </a:r>
          <a:r>
            <a:rPr lang="ru-RU" b="1" dirty="0" smtClean="0">
              <a:hlinkClick xmlns:r="http://schemas.openxmlformats.org/officeDocument/2006/relationships" r:id="rId1"/>
            </a:rPr>
            <a:t>усть-абакан.рус</a:t>
          </a:r>
          <a:endParaRPr lang="ru-RU" b="1" dirty="0"/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3933EA8A-7B59-4A0F-AB5F-B4A7F7084619}" type="presOf" srcId="{B692653A-1789-410F-8338-88D70A7E5AD4}" destId="{60BB787E-7737-4CB3-8621-B4A051834214}" srcOrd="0" destOrd="0" presId="urn:microsoft.com/office/officeart/2005/8/layout/target3"/>
    <dgm:cxn modelId="{1397B300-C1CF-4D0C-80EA-EE569FE2D5F5}" type="presOf" srcId="{6E5B700E-7C92-46D6-86F1-4819FCE1306F}" destId="{265E3A80-798A-4554-A963-5B38F7305C52}" srcOrd="0" destOrd="0" presId="urn:microsoft.com/office/officeart/2005/8/layout/target3"/>
    <dgm:cxn modelId="{02D20F73-3661-4DDC-BEDF-DFD2C3A8E895}" type="presOf" srcId="{6E5B700E-7C92-46D6-86F1-4819FCE1306F}" destId="{A7D721F9-979E-4FE0-BF12-1F9210289F00}" srcOrd="1" destOrd="0" presId="urn:microsoft.com/office/officeart/2005/8/layout/target3"/>
    <dgm:cxn modelId="{22550DE0-4B28-4AA4-9870-51F348621FEA}" type="presParOf" srcId="{60BB787E-7737-4CB3-8621-B4A051834214}" destId="{1B184D5C-EE7A-4583-A403-BA13A8F99ED8}" srcOrd="0" destOrd="0" presId="urn:microsoft.com/office/officeart/2005/8/layout/target3"/>
    <dgm:cxn modelId="{AB8E9DE1-668A-4970-B5CF-D608467168BF}" type="presParOf" srcId="{60BB787E-7737-4CB3-8621-B4A051834214}" destId="{EBABAC46-8E65-4F94-942D-DCA0A3353F0E}" srcOrd="1" destOrd="0" presId="urn:microsoft.com/office/officeart/2005/8/layout/target3"/>
    <dgm:cxn modelId="{FFFB9450-83D7-4A49-9328-E7254475C5F6}" type="presParOf" srcId="{60BB787E-7737-4CB3-8621-B4A051834214}" destId="{265E3A80-798A-4554-A963-5B38F7305C52}" srcOrd="2" destOrd="0" presId="urn:microsoft.com/office/officeart/2005/8/layout/target3"/>
    <dgm:cxn modelId="{E396332B-4049-49FB-B7D9-A2C17CF60BBF}" type="presParOf" srcId="{60BB787E-7737-4CB3-8621-B4A051834214}" destId="{A7D721F9-979E-4FE0-BF12-1F9210289F00}" srcOrd="3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1 121 620,7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25278" custLinFactNeighborX="2405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4507" custLinFactNeighborY="245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8E2D5E-7E88-405F-9AA8-102BC3E33EE3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99D22747-D7DC-4B99-9246-4BBCBF43A790}" type="presOf" srcId="{899476C3-2A81-4D3E-B134-8CFCB39DDA5F}" destId="{85E56B1B-9BD5-49B1-8FF2-65F4FD596629}" srcOrd="0" destOrd="0" presId="urn:microsoft.com/office/officeart/2008/layout/TitledPictureBlocks"/>
    <dgm:cxn modelId="{207A439B-89A8-4856-8BE0-549CF06087AF}" type="presParOf" srcId="{FF3FBEF2-79DA-4384-AA3F-65AC63EE0747}" destId="{399B798D-E5F6-44C9-AE36-C821D618352D}" srcOrd="0" destOrd="0" presId="urn:microsoft.com/office/officeart/2008/layout/TitledPictureBlocks"/>
    <dgm:cxn modelId="{3A2AEFF8-4A1A-4981-A408-45EDBBCBC2F6}" type="presParOf" srcId="{399B798D-E5F6-44C9-AE36-C821D618352D}" destId="{85E56B1B-9BD5-49B1-8FF2-65F4FD596629}" srcOrd="0" destOrd="0" presId="urn:microsoft.com/office/officeart/2008/layout/TitledPictureBlocks"/>
    <dgm:cxn modelId="{F0BF5ABD-6C98-4A89-A0E1-DAD590DE299E}" type="presParOf" srcId="{399B798D-E5F6-44C9-AE36-C821D618352D}" destId="{495F33CE-3F20-42E5-AD94-FC4397BE5053}" srcOrd="1" destOrd="0" presId="urn:microsoft.com/office/officeart/2008/layout/TitledPictureBlocks"/>
    <dgm:cxn modelId="{29039EA6-747F-4F09-913D-34E058279A2E}" type="presParOf" srcId="{399B798D-E5F6-44C9-AE36-C821D618352D}" destId="{A7BAC3A0-0F57-44F3-B3C7-CC8D2140E7EE}" srcOrd="2" destOrd="0" presId="urn:microsoft.com/office/officeart/2008/layout/TitledPictureBlocks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#1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</a:t>
          </a:r>
        </a:p>
        <a:p>
          <a:pPr algn="l"/>
          <a:r>
            <a:rPr lang="ru-RU" sz="2300" dirty="0" smtClean="0"/>
            <a:t>    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X="-20643" custLinFactNeighborX="-100000" custLinFactNeighborY="40515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C1612-983F-4412-8DBF-F824F3DD8044}" type="presOf" srcId="{1876460D-CCF9-486E-BFB6-D95756C66F95}" destId="{C75F3571-4274-403C-98F7-A93B0E9740BB}" srcOrd="0" destOrd="0" presId="urn:microsoft.com/office/officeart/2005/8/layout/vList3#1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5FE9C03C-BDA1-4248-83E9-5F01DF21CFD9}" type="presOf" srcId="{7F997C4E-2A1A-4117-B60A-5ADE2F7DB7C4}" destId="{3A01653F-C2E2-43B0-A743-EE2969B839FA}" srcOrd="0" destOrd="0" presId="urn:microsoft.com/office/officeart/2005/8/layout/vList3#1"/>
    <dgm:cxn modelId="{1094A0A1-2ED2-4D1C-92CC-6AB8821D3C25}" type="presOf" srcId="{9D40C572-BE28-4F24-A677-C582BBDDCAC6}" destId="{893D8FD9-8655-4223-9B07-DA30975E8426}" srcOrd="0" destOrd="0" presId="urn:microsoft.com/office/officeart/2005/8/layout/vList3#1"/>
    <dgm:cxn modelId="{0D453BA0-160C-41A5-B631-5E6CA130BFAB}" type="presOf" srcId="{6C71AE6A-B050-4515-9CF2-3F71DEF2AA04}" destId="{492C9903-633E-4E2C-A422-40DFE8419994}" srcOrd="0" destOrd="0" presId="urn:microsoft.com/office/officeart/2005/8/layout/vList3#1"/>
    <dgm:cxn modelId="{9D3BE133-6CBD-4EC4-B09E-A43D7F3DB3A6}" type="presOf" srcId="{230436DC-5F0E-4DA4-AB64-0201AF3394AD}" destId="{2A9B699C-309A-4F58-96F8-D3C1CBDD4436}" srcOrd="0" destOrd="0" presId="urn:microsoft.com/office/officeart/2005/8/layout/vList3#1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16AF6DEF-DD4F-4B63-87AC-D100E4069DD7}" type="presParOf" srcId="{C75F3571-4274-403C-98F7-A93B0E9740BB}" destId="{D26D55CB-04A9-45A5-8342-9EA4E30C0C41}" srcOrd="0" destOrd="0" presId="urn:microsoft.com/office/officeart/2005/8/layout/vList3#1"/>
    <dgm:cxn modelId="{7ABB65C2-A615-45A3-A0F8-C6F05BB05C16}" type="presParOf" srcId="{D26D55CB-04A9-45A5-8342-9EA4E30C0C41}" destId="{CDEEEE10-C59F-458A-A330-64FB345920B8}" srcOrd="0" destOrd="0" presId="urn:microsoft.com/office/officeart/2005/8/layout/vList3#1"/>
    <dgm:cxn modelId="{63A89398-4AAB-4A91-AE56-BC84C2BE8E28}" type="presParOf" srcId="{D26D55CB-04A9-45A5-8342-9EA4E30C0C41}" destId="{492C9903-633E-4E2C-A422-40DFE8419994}" srcOrd="1" destOrd="0" presId="urn:microsoft.com/office/officeart/2005/8/layout/vList3#1"/>
    <dgm:cxn modelId="{3B7BCDE0-3E91-484E-A5C4-31E81660634E}" type="presParOf" srcId="{C75F3571-4274-403C-98F7-A93B0E9740BB}" destId="{13B5A84B-BB8F-4D3D-8BF3-0170DF0F2E1D}" srcOrd="1" destOrd="0" presId="urn:microsoft.com/office/officeart/2005/8/layout/vList3#1"/>
    <dgm:cxn modelId="{9D712114-9548-42A6-BA67-68F2BEEC0A78}" type="presParOf" srcId="{C75F3571-4274-403C-98F7-A93B0E9740BB}" destId="{E1F0C841-DEFF-40A1-B091-2DE2B4F5267A}" srcOrd="2" destOrd="0" presId="urn:microsoft.com/office/officeart/2005/8/layout/vList3#1"/>
    <dgm:cxn modelId="{39114192-958D-4D65-9710-49B364A973EE}" type="presParOf" srcId="{E1F0C841-DEFF-40A1-B091-2DE2B4F5267A}" destId="{7EF8BE09-5364-42D7-9760-82274CC4EAA5}" srcOrd="0" destOrd="0" presId="urn:microsoft.com/office/officeart/2005/8/layout/vList3#1"/>
    <dgm:cxn modelId="{2627C2EB-6733-4487-859C-834177D272B6}" type="presParOf" srcId="{E1F0C841-DEFF-40A1-B091-2DE2B4F5267A}" destId="{893D8FD9-8655-4223-9B07-DA30975E8426}" srcOrd="1" destOrd="0" presId="urn:microsoft.com/office/officeart/2005/8/layout/vList3#1"/>
    <dgm:cxn modelId="{EA660FB4-B18A-42BD-93F6-1A073623BADB}" type="presParOf" srcId="{C75F3571-4274-403C-98F7-A93B0E9740BB}" destId="{DE3B119A-2872-4AEC-8843-30F39A2AFA8D}" srcOrd="3" destOrd="0" presId="urn:microsoft.com/office/officeart/2005/8/layout/vList3#1"/>
    <dgm:cxn modelId="{F380C272-5CC1-480D-85F6-9F1320B4A399}" type="presParOf" srcId="{C75F3571-4274-403C-98F7-A93B0E9740BB}" destId="{94F7E482-B7E1-4FDB-8300-528059FF988D}" srcOrd="4" destOrd="0" presId="urn:microsoft.com/office/officeart/2005/8/layout/vList3#1"/>
    <dgm:cxn modelId="{26FFDA09-1503-4DBA-A373-BBF8E7183910}" type="presParOf" srcId="{94F7E482-B7E1-4FDB-8300-528059FF988D}" destId="{3D9C69A5-AD64-4190-A28F-BF140A0F02B3}" srcOrd="0" destOrd="0" presId="urn:microsoft.com/office/officeart/2005/8/layout/vList3#1"/>
    <dgm:cxn modelId="{EA73B314-86BB-415C-8B25-6D15A68E83AA}" type="presParOf" srcId="{94F7E482-B7E1-4FDB-8300-528059FF988D}" destId="{3A01653F-C2E2-43B0-A743-EE2969B839FA}" srcOrd="1" destOrd="0" presId="urn:microsoft.com/office/officeart/2005/8/layout/vList3#1"/>
    <dgm:cxn modelId="{79C7C198-D759-4159-B606-D7CD7C3C17B1}" type="presParOf" srcId="{C75F3571-4274-403C-98F7-A93B0E9740BB}" destId="{70F9B535-8DDF-4342-B506-CD4FB568E289}" srcOrd="5" destOrd="0" presId="urn:microsoft.com/office/officeart/2005/8/layout/vList3#1"/>
    <dgm:cxn modelId="{B3443943-625A-470A-B485-A9728AADBF55}" type="presParOf" srcId="{C75F3571-4274-403C-98F7-A93B0E9740BB}" destId="{F993050E-AEF3-4C89-872C-604DB31BF6BC}" srcOrd="6" destOrd="0" presId="urn:microsoft.com/office/officeart/2005/8/layout/vList3#1"/>
    <dgm:cxn modelId="{2C0B8ECA-9158-42BF-90C8-11FAD812CDC8}" type="presParOf" srcId="{F993050E-AEF3-4C89-872C-604DB31BF6BC}" destId="{8E35D09F-D250-42A6-AE12-DF88E525A59E}" srcOrd="0" destOrd="0" presId="urn:microsoft.com/office/officeart/2005/8/layout/vList3#1"/>
    <dgm:cxn modelId="{60D5E6C7-C45D-4027-9B3B-AD54C94D7E2B}" type="presParOf" srcId="{F993050E-AEF3-4C89-872C-604DB31BF6BC}" destId="{2A9B699C-309A-4F58-96F8-D3C1CBDD4436}" srcOrd="1" destOrd="0" presId="urn:microsoft.com/office/officeart/2005/8/layout/vList3#1"/>
  </dgm:cxnLst>
  <dgm:bg>
    <a:gradFill>
      <a:gsLst>
        <a:gs pos="0">
          <a:schemeClr val="accent3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9094B-998D-4CB8-B20A-F0E540D0D5F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EAD3180D-B26C-4371-A7F1-A808160486F4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2E1E4C4-D855-4924-94C0-9EE4D3835B98}" type="presOf" srcId="{F8666547-D28F-4D89-8F79-700D7C81A9BF}" destId="{A58C4849-C275-4184-AB08-641E6033B6D0}" srcOrd="0" destOrd="0" presId="urn:microsoft.com/office/officeart/2005/8/layout/vList2"/>
    <dgm:cxn modelId="{B990A9A4-F8B5-47F9-A33F-7006106B7F80}" type="presParOf" srcId="{F283F43F-10E6-4B88-9B8C-A6E1D7F295D9}" destId="{A58C4849-C275-4184-AB08-641E6033B6D0}" srcOrd="0" destOrd="0" presId="urn:microsoft.com/office/officeart/2005/8/layout/vList2"/>
    <dgm:cxn modelId="{1A45222A-BCC6-4368-B047-1656DF1A92E5}" type="presParOf" srcId="{F283F43F-10E6-4B88-9B8C-A6E1D7F295D9}" destId="{4059FFB4-9F16-407A-99E1-3875466703CC}" srcOrd="1" destOrd="0" presId="urn:microsoft.com/office/officeart/2005/8/layout/vList2"/>
    <dgm:cxn modelId="{B84990A0-FA0C-4CDB-8847-CDA89FEBFD1E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NeighborY="20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9EA92-B87C-43FD-AC8F-6FFAADFF031E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A9D9E0C-A16E-4FB2-BE9C-9E3F17AEB611}" type="presOf" srcId="{84057E5B-46AD-4CD3-AD6E-8932A523E451}" destId="{F283F43F-10E6-4B88-9B8C-A6E1D7F295D9}" srcOrd="0" destOrd="0" presId="urn:microsoft.com/office/officeart/2005/8/layout/vList2"/>
    <dgm:cxn modelId="{7677DB13-18C3-4AA5-86C5-A027B3B7DACB}" type="presOf" srcId="{1566F6CF-C665-436D-B779-88A8A80C1C5D}" destId="{79F34D2B-5F80-456A-B944-5D38073B2182}" srcOrd="0" destOrd="0" presId="urn:microsoft.com/office/officeart/2005/8/layout/vList2"/>
    <dgm:cxn modelId="{EDD627F2-0648-469E-B18B-DF5B5801C8D9}" type="presParOf" srcId="{F283F43F-10E6-4B88-9B8C-A6E1D7F295D9}" destId="{A58C4849-C275-4184-AB08-641E6033B6D0}" srcOrd="0" destOrd="0" presId="urn:microsoft.com/office/officeart/2005/8/layout/vList2"/>
    <dgm:cxn modelId="{5E639D86-41CF-49DE-82EA-0F53E4FF9357}" type="presParOf" srcId="{F283F43F-10E6-4B88-9B8C-A6E1D7F295D9}" destId="{4059FFB4-9F16-407A-99E1-3875466703CC}" srcOrd="1" destOrd="0" presId="urn:microsoft.com/office/officeart/2005/8/layout/vList2"/>
    <dgm:cxn modelId="{2713994E-F8C4-46B6-9B36-1F75A00E33F9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154670" custLinFactY="-27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87" custLinFactNeighborX="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971A0661-4F4E-442C-A08C-DDDB0E28680E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5B927A25-607D-4282-99BA-9059D2805129}" type="presOf" srcId="{84057E5B-46AD-4CD3-AD6E-8932A523E451}" destId="{F283F43F-10E6-4B88-9B8C-A6E1D7F295D9}" srcOrd="0" destOrd="0" presId="urn:microsoft.com/office/officeart/2005/8/layout/vList2"/>
    <dgm:cxn modelId="{11AB3E9B-6D0A-440E-B442-5E77BDBFA60A}" type="presOf" srcId="{F8666547-D28F-4D89-8F79-700D7C81A9BF}" destId="{A58C4849-C275-4184-AB08-641E6033B6D0}" srcOrd="0" destOrd="0" presId="urn:microsoft.com/office/officeart/2005/8/layout/vList2"/>
    <dgm:cxn modelId="{27937560-8131-49A0-8A10-AB2F7183B871}" type="presParOf" srcId="{F283F43F-10E6-4B88-9B8C-A6E1D7F295D9}" destId="{A58C4849-C275-4184-AB08-641E6033B6D0}" srcOrd="0" destOrd="0" presId="urn:microsoft.com/office/officeart/2005/8/layout/vList2"/>
    <dgm:cxn modelId="{F008AC55-86C3-4FAE-ADE8-B510843FF030}" type="presParOf" srcId="{F283F43F-10E6-4B88-9B8C-A6E1D7F295D9}" destId="{4059FFB4-9F16-407A-99E1-3875466703CC}" srcOrd="1" destOrd="0" presId="urn:microsoft.com/office/officeart/2005/8/layout/vList2"/>
    <dgm:cxn modelId="{5D68473F-F4D3-4B85-BD3E-545B438F2058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216759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65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5C8CDDA-A83A-49FF-827C-A41F22E611BC}" type="presOf" srcId="{F8666547-D28F-4D89-8F79-700D7C81A9BF}" destId="{A58C4849-C275-4184-AB08-641E6033B6D0}" srcOrd="0" destOrd="0" presId="urn:microsoft.com/office/officeart/2005/8/layout/vList2"/>
    <dgm:cxn modelId="{687D038B-CB2D-4EA1-A945-8D4D45EFBE48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009AEE3B-7B05-4B36-A3D2-4D0C57C86789}" type="presOf" srcId="{84057E5B-46AD-4CD3-AD6E-8932A523E451}" destId="{F283F43F-10E6-4B88-9B8C-A6E1D7F295D9}" srcOrd="0" destOrd="0" presId="urn:microsoft.com/office/officeart/2005/8/layout/vList2"/>
    <dgm:cxn modelId="{EB19A745-4595-4636-B897-082CEF599F3A}" type="presParOf" srcId="{F283F43F-10E6-4B88-9B8C-A6E1D7F295D9}" destId="{A58C4849-C275-4184-AB08-641E6033B6D0}" srcOrd="0" destOrd="0" presId="urn:microsoft.com/office/officeart/2005/8/layout/vList2"/>
    <dgm:cxn modelId="{5B7588AA-48B4-48E0-9C6A-DB2DE6BF1D63}" type="presParOf" srcId="{F283F43F-10E6-4B88-9B8C-A6E1D7F295D9}" destId="{4059FFB4-9F16-407A-99E1-3875466703CC}" srcOrd="1" destOrd="0" presId="urn:microsoft.com/office/officeart/2005/8/layout/vList2"/>
    <dgm:cxn modelId="{DB87FB01-726F-4A25-A00A-250365DE03F3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54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1B85F95-2F27-4AC4-BFED-9E6158C39EA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D5262DD-CDAC-43F9-AAA5-801DE55114F2}" type="presOf" srcId="{1566F6CF-C665-436D-B779-88A8A80C1C5D}" destId="{79F34D2B-5F80-456A-B944-5D38073B2182}" srcOrd="0" destOrd="0" presId="urn:microsoft.com/office/officeart/2005/8/layout/vList2"/>
    <dgm:cxn modelId="{CD0A0134-6875-4EBC-B009-F566B154E898}" type="presOf" srcId="{F8666547-D28F-4D89-8F79-700D7C81A9BF}" destId="{A58C4849-C275-4184-AB08-641E6033B6D0}" srcOrd="0" destOrd="0" presId="urn:microsoft.com/office/officeart/2005/8/layout/vList2"/>
    <dgm:cxn modelId="{91AD2CEB-4045-49E3-B70B-4B453EA44ACD}" type="presParOf" srcId="{F283F43F-10E6-4B88-9B8C-A6E1D7F295D9}" destId="{A58C4849-C275-4184-AB08-641E6033B6D0}" srcOrd="0" destOrd="0" presId="urn:microsoft.com/office/officeart/2005/8/layout/vList2"/>
    <dgm:cxn modelId="{11410DF3-F04C-415B-8A5B-2F69F9C9342C}" type="presParOf" srcId="{F283F43F-10E6-4B88-9B8C-A6E1D7F295D9}" destId="{4059FFB4-9F16-407A-99E1-3875466703CC}" srcOrd="1" destOrd="0" presId="urn:microsoft.com/office/officeart/2005/8/layout/vList2"/>
    <dgm:cxn modelId="{81CAC271-28FC-495E-B2FE-133428753165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05621-E2E0-4A04-928F-13AAF10452AE}">
      <dsp:nvSpPr>
        <dsp:cNvPr id="0" name=""/>
        <dsp:cNvSpPr/>
      </dsp:nvSpPr>
      <dsp:spPr>
        <a:xfrm rot="10800000">
          <a:off x="940293" y="0"/>
          <a:ext cx="1286942" cy="965207"/>
        </a:xfrm>
        <a:prstGeom prst="up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2B656-4CEE-4630-8A93-C1D169900F24}">
      <dsp:nvSpPr>
        <dsp:cNvPr id="0" name=""/>
        <dsp:cNvSpPr/>
      </dsp:nvSpPr>
      <dsp:spPr>
        <a:xfrm>
          <a:off x="2265844" y="0"/>
          <a:ext cx="4080538" cy="96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baseline="0" dirty="0" smtClean="0">
              <a:solidFill>
                <a:srgbClr val="0070C0"/>
              </a:solidFill>
            </a:rPr>
            <a:t>Бюджет Усть-Абаканского района – социальный бюджет</a:t>
          </a:r>
          <a:endParaRPr lang="ru-RU" sz="2200" kern="1200" dirty="0">
            <a:solidFill>
              <a:srgbClr val="0070C0"/>
            </a:solidFill>
          </a:endParaRPr>
        </a:p>
      </dsp:txBody>
      <dsp:txXfrm>
        <a:off x="2265844" y="0"/>
        <a:ext cx="4080538" cy="9652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42876"/>
          <a:ext cx="3357585" cy="7817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8163" y="181039"/>
        <a:ext cx="3281259" cy="7054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4723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3059" y="23059"/>
        <a:ext cx="3382905" cy="426255"/>
      </dsp:txXfrm>
    </dsp:sp>
    <dsp:sp modelId="{79F34D2B-5F80-456A-B944-5D38073B2182}">
      <dsp:nvSpPr>
        <dsp:cNvPr id="0" name=""/>
        <dsp:cNvSpPr/>
      </dsp:nvSpPr>
      <dsp:spPr>
        <a:xfrm>
          <a:off x="0" y="599007"/>
          <a:ext cx="3429023" cy="53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6174" y="625181"/>
        <a:ext cx="3376675" cy="4838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357585" cy="6801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Предупреждение и борьба с социально-значимыми заболеваниями и заболеваниями, представляющими опасность для окружающих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3200" y="33200"/>
        <a:ext cx="3291185" cy="6137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80779"/>
          <a:ext cx="3429023" cy="4651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2705" y="103484"/>
        <a:ext cx="3383613" cy="419696"/>
      </dsp:txXfrm>
    </dsp:sp>
    <dsp:sp modelId="{79F34D2B-5F80-456A-B944-5D38073B2182}">
      <dsp:nvSpPr>
        <dsp:cNvPr id="0" name=""/>
        <dsp:cNvSpPr/>
      </dsp:nvSpPr>
      <dsp:spPr>
        <a:xfrm>
          <a:off x="0" y="713831"/>
          <a:ext cx="3429023" cy="5279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5772" y="739603"/>
        <a:ext cx="3377479" cy="4763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3219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Мероприятия, направленные на формирование здорового образа жизни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55581"/>
        <a:ext cx="3310803" cy="4323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07159"/>
          <a:ext cx="3429023" cy="6048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9528" y="136687"/>
        <a:ext cx="3369967" cy="545834"/>
      </dsp:txXfrm>
    </dsp:sp>
    <dsp:sp modelId="{79F34D2B-5F80-456A-B944-5D38073B2182}">
      <dsp:nvSpPr>
        <dsp:cNvPr id="0" name=""/>
        <dsp:cNvSpPr/>
      </dsp:nvSpPr>
      <dsp:spPr>
        <a:xfrm>
          <a:off x="0" y="714379"/>
          <a:ext cx="3429023" cy="408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19927" y="734306"/>
        <a:ext cx="3389169" cy="368356"/>
      </dsp:txXfrm>
    </dsp:sp>
    <dsp:sp modelId="{A6E81EF9-A6B2-4840-AA0D-A22BE60E5C07}">
      <dsp:nvSpPr>
        <dsp:cNvPr id="0" name=""/>
        <dsp:cNvSpPr/>
      </dsp:nvSpPr>
      <dsp:spPr>
        <a:xfrm>
          <a:off x="0" y="1157057"/>
          <a:ext cx="3429023" cy="5574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7213" y="1184270"/>
        <a:ext cx="3374597" cy="50302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32491"/>
        <a:ext cx="3364041" cy="600601"/>
      </dsp:txXfrm>
    </dsp:sp>
    <dsp:sp modelId="{79F34D2B-5F80-456A-B944-5D38073B2182}">
      <dsp:nvSpPr>
        <dsp:cNvPr id="0" name=""/>
        <dsp:cNvSpPr/>
      </dsp:nvSpPr>
      <dsp:spPr>
        <a:xfrm>
          <a:off x="0" y="763176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795667"/>
        <a:ext cx="3364041" cy="60060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23391"/>
        <a:ext cx="3310803" cy="4323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71437"/>
          <a:ext cx="3429023" cy="4723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Формирование благоприятной среды для жизнедеятельности инвалидов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3059" y="94496"/>
        <a:ext cx="3382905" cy="426255"/>
      </dsp:txXfrm>
    </dsp:sp>
    <dsp:sp modelId="{79F34D2B-5F80-456A-B944-5D38073B2182}">
      <dsp:nvSpPr>
        <dsp:cNvPr id="0" name=""/>
        <dsp:cNvSpPr/>
      </dsp:nvSpPr>
      <dsp:spPr>
        <a:xfrm>
          <a:off x="0" y="714380"/>
          <a:ext cx="3429023" cy="53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в области системы реабилитации и социальной интеграции ветеранов и инвалидов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6174" y="740554"/>
        <a:ext cx="3376675" cy="48383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3219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55581"/>
        <a:ext cx="3310803" cy="432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4337D-FF19-472E-916A-D9FD8841784D}">
      <dsp:nvSpPr>
        <dsp:cNvPr id="0" name=""/>
        <dsp:cNvSpPr/>
      </dsp:nvSpPr>
      <dsp:spPr>
        <a:xfrm>
          <a:off x="63819" y="146035"/>
          <a:ext cx="5988992" cy="2984904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254000" bIns="20580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974 565,3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96%)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19" y="892261"/>
        <a:ext cx="5242766" cy="1492452"/>
      </dsp:txXfrm>
    </dsp:sp>
    <dsp:sp modelId="{B2F430F6-A5FF-4650-892D-A1CC762059F0}">
      <dsp:nvSpPr>
        <dsp:cNvPr id="0" name=""/>
        <dsp:cNvSpPr/>
      </dsp:nvSpPr>
      <dsp:spPr>
        <a:xfrm>
          <a:off x="220303" y="3823501"/>
          <a:ext cx="4112230" cy="989291"/>
        </a:xfrm>
        <a:prstGeom prst="rect">
          <a:avLst/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2018 году планируется осуществлять в рамках 20 муниципальных программ</a:t>
          </a:r>
          <a:endParaRPr lang="ru-RU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303" y="3823501"/>
        <a:ext cx="4112230" cy="989291"/>
      </dsp:txXfrm>
    </dsp:sp>
    <dsp:sp modelId="{5914EB7D-8A5B-4060-AAF1-418D36193991}">
      <dsp:nvSpPr>
        <dsp:cNvPr id="0" name=""/>
        <dsp:cNvSpPr/>
      </dsp:nvSpPr>
      <dsp:spPr>
        <a:xfrm>
          <a:off x="2268915" y="1711666"/>
          <a:ext cx="3205939" cy="1995229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254000" bIns="205807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40 409,9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(4%)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8915" y="2210473"/>
        <a:ext cx="2707132" cy="99761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84D5C-EE7A-4583-A403-BA13A8F99ED8}">
      <dsp:nvSpPr>
        <dsp:cNvPr id="0" name=""/>
        <dsp:cNvSpPr/>
      </dsp:nvSpPr>
      <dsp:spPr>
        <a:xfrm>
          <a:off x="0" y="0"/>
          <a:ext cx="400109" cy="4001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E3A80-798A-4554-A963-5B38F7305C52}">
      <dsp:nvSpPr>
        <dsp:cNvPr id="0" name=""/>
        <dsp:cNvSpPr/>
      </dsp:nvSpPr>
      <dsp:spPr>
        <a:xfrm>
          <a:off x="200054" y="0"/>
          <a:ext cx="7729562" cy="4001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Интернет сайт: </a:t>
          </a:r>
          <a:r>
            <a:rPr lang="ru-RU" sz="1900" b="1" kern="1200" dirty="0" smtClean="0">
              <a:hlinkClick xmlns:r="http://schemas.openxmlformats.org/officeDocument/2006/relationships" r:id="rId1"/>
            </a:rPr>
            <a:t>усть-абакан.рус</a:t>
          </a:r>
          <a:endParaRPr lang="ru-RU" sz="1900" b="1" kern="1200" dirty="0"/>
        </a:p>
      </dsp:txBody>
      <dsp:txXfrm>
        <a:off x="200054" y="0"/>
        <a:ext cx="7729562" cy="400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F33CE-3F20-42E5-AD94-FC4397BE5053}">
      <dsp:nvSpPr>
        <dsp:cNvPr id="0" name=""/>
        <dsp:cNvSpPr/>
      </dsp:nvSpPr>
      <dsp:spPr>
        <a:xfrm>
          <a:off x="638976" y="2143129"/>
          <a:ext cx="2607320" cy="220916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56B1B-9BD5-49B1-8FF2-65F4FD596629}">
      <dsp:nvSpPr>
        <dsp:cNvPr id="0" name=""/>
        <dsp:cNvSpPr/>
      </dsp:nvSpPr>
      <dsp:spPr>
        <a:xfrm>
          <a:off x="781857" y="214315"/>
          <a:ext cx="2298040" cy="1356655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1 014 975,2 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1857" y="214315"/>
        <a:ext cx="2298040" cy="1356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C9903-633E-4E2C-A422-40DFE8419994}">
      <dsp:nvSpPr>
        <dsp:cNvPr id="0" name=""/>
        <dsp:cNvSpPr/>
      </dsp:nvSpPr>
      <dsp:spPr>
        <a:xfrm rot="10800000">
          <a:off x="1755066" y="91485"/>
          <a:ext cx="5653246" cy="114203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Социальной направленности </a:t>
          </a:r>
          <a:endParaRPr lang="ru-RU" sz="2300" kern="1200" dirty="0"/>
        </a:p>
      </dsp:txBody>
      <dsp:txXfrm rot="10800000">
        <a:off x="2040574" y="91485"/>
        <a:ext cx="5367738" cy="1142034"/>
      </dsp:txXfrm>
    </dsp:sp>
    <dsp:sp modelId="{CDEEEE10-C59F-458A-A330-64FB345920B8}">
      <dsp:nvSpPr>
        <dsp:cNvPr id="0" name=""/>
        <dsp:cNvSpPr/>
      </dsp:nvSpPr>
      <dsp:spPr>
        <a:xfrm>
          <a:off x="1092809" y="246"/>
          <a:ext cx="1324512" cy="1324512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893D8FD9-8655-4223-9B07-DA30975E8426}">
      <dsp:nvSpPr>
        <dsp:cNvPr id="0" name=""/>
        <dsp:cNvSpPr/>
      </dsp:nvSpPr>
      <dsp:spPr>
        <a:xfrm rot="10800000">
          <a:off x="1755066" y="1435767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</a:t>
          </a:r>
          <a:r>
            <a:rPr lang="ru-RU" sz="2300" kern="1200" dirty="0" smtClean="0"/>
            <a:t>На поддержку отраслей экономики</a:t>
          </a:r>
          <a:endParaRPr lang="ru-RU" sz="2300" kern="1200" dirty="0"/>
        </a:p>
      </dsp:txBody>
      <dsp:txXfrm rot="10800000">
        <a:off x="2040574" y="1435767"/>
        <a:ext cx="5367738" cy="1142034"/>
      </dsp:txXfrm>
    </dsp:sp>
    <dsp:sp modelId="{7EF8BE09-5364-42D7-9760-82274CC4EAA5}">
      <dsp:nvSpPr>
        <dsp:cNvPr id="0" name=""/>
        <dsp:cNvSpPr/>
      </dsp:nvSpPr>
      <dsp:spPr>
        <a:xfrm>
          <a:off x="1092809" y="1344527"/>
          <a:ext cx="1324512" cy="1324512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A01653F-C2E2-43B0-A743-EE2969B839FA}">
      <dsp:nvSpPr>
        <dsp:cNvPr id="0" name=""/>
        <dsp:cNvSpPr/>
      </dsp:nvSpPr>
      <dsp:spPr>
        <a:xfrm rot="10800000">
          <a:off x="1755066" y="2780048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</a:t>
          </a:r>
          <a:r>
            <a:rPr lang="ru-RU" sz="2300" kern="1200" dirty="0" smtClean="0"/>
            <a:t>На обеспечение безопасных условий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    жизнедеятельности</a:t>
          </a:r>
          <a:endParaRPr lang="ru-RU" sz="2300" kern="1200" dirty="0"/>
        </a:p>
      </dsp:txBody>
      <dsp:txXfrm rot="10800000">
        <a:off x="2040574" y="2780048"/>
        <a:ext cx="5367738" cy="1142034"/>
      </dsp:txXfrm>
    </dsp:sp>
    <dsp:sp modelId="{3D9C69A5-AD64-4190-A28F-BF140A0F02B3}">
      <dsp:nvSpPr>
        <dsp:cNvPr id="0" name=""/>
        <dsp:cNvSpPr/>
      </dsp:nvSpPr>
      <dsp:spPr>
        <a:xfrm>
          <a:off x="1012913" y="2715640"/>
          <a:ext cx="1324512" cy="1324512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2A9B699C-309A-4F58-96F8-D3C1CBDD4436}">
      <dsp:nvSpPr>
        <dsp:cNvPr id="0" name=""/>
        <dsp:cNvSpPr/>
      </dsp:nvSpPr>
      <dsp:spPr>
        <a:xfrm rot="10800000">
          <a:off x="1755066" y="4124329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Общего характера</a:t>
          </a:r>
          <a:endParaRPr lang="ru-RU" sz="2300" kern="1200" dirty="0"/>
        </a:p>
      </dsp:txBody>
      <dsp:txXfrm rot="10800000">
        <a:off x="2040574" y="4124329"/>
        <a:ext cx="5367738" cy="1142034"/>
      </dsp:txXfrm>
    </dsp:sp>
    <dsp:sp modelId="{8E35D09F-D250-42A6-AE12-DF88E525A59E}">
      <dsp:nvSpPr>
        <dsp:cNvPr id="0" name=""/>
        <dsp:cNvSpPr/>
      </dsp:nvSpPr>
      <dsp:spPr>
        <a:xfrm>
          <a:off x="1092809" y="4033090"/>
          <a:ext cx="1324512" cy="1324512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3633"/>
          <a:ext cx="3429023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44994"/>
        <a:ext cx="3386301" cy="394858"/>
      </dsp:txXfrm>
    </dsp:sp>
    <dsp:sp modelId="{79F34D2B-5F80-456A-B944-5D38073B2182}">
      <dsp:nvSpPr>
        <dsp:cNvPr id="0" name=""/>
        <dsp:cNvSpPr/>
      </dsp:nvSpPr>
      <dsp:spPr>
        <a:xfrm>
          <a:off x="0" y="492893"/>
          <a:ext cx="3429023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514254"/>
        <a:ext cx="3386301" cy="394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7258"/>
          <a:ext cx="3357585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018" y="48276"/>
        <a:ext cx="3315549" cy="388524"/>
      </dsp:txXfrm>
    </dsp:sp>
    <dsp:sp modelId="{79F34D2B-5F80-456A-B944-5D38073B2182}">
      <dsp:nvSpPr>
        <dsp:cNvPr id="0" name=""/>
        <dsp:cNvSpPr/>
      </dsp:nvSpPr>
      <dsp:spPr>
        <a:xfrm>
          <a:off x="0" y="510173"/>
          <a:ext cx="3357585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1018" y="531191"/>
        <a:ext cx="3315549" cy="3885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28525"/>
          <a:ext cx="3429023" cy="4287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930" y="149455"/>
        <a:ext cx="3387163" cy="386898"/>
      </dsp:txXfrm>
    </dsp:sp>
    <dsp:sp modelId="{79F34D2B-5F80-456A-B944-5D38073B2182}">
      <dsp:nvSpPr>
        <dsp:cNvPr id="0" name=""/>
        <dsp:cNvSpPr/>
      </dsp:nvSpPr>
      <dsp:spPr>
        <a:xfrm>
          <a:off x="0" y="643134"/>
          <a:ext cx="3429023" cy="4176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386" y="663520"/>
        <a:ext cx="3388251" cy="376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382"/>
          <a:ext cx="3429023" cy="443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652" y="23034"/>
        <a:ext cx="3385719" cy="400242"/>
      </dsp:txXfrm>
    </dsp:sp>
    <dsp:sp modelId="{79F34D2B-5F80-456A-B944-5D38073B2182}">
      <dsp:nvSpPr>
        <dsp:cNvPr id="0" name=""/>
        <dsp:cNvSpPr/>
      </dsp:nvSpPr>
      <dsp:spPr>
        <a:xfrm>
          <a:off x="0" y="500605"/>
          <a:ext cx="3429023" cy="3082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15048" y="515653"/>
        <a:ext cx="3398927" cy="2781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18912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148951"/>
        <a:ext cx="3368945" cy="555268"/>
      </dsp:txXfrm>
    </dsp:sp>
    <dsp:sp modelId="{79F34D2B-5F80-456A-B944-5D38073B2182}">
      <dsp:nvSpPr>
        <dsp:cNvPr id="0" name=""/>
        <dsp:cNvSpPr/>
      </dsp:nvSpPr>
      <dsp:spPr>
        <a:xfrm>
          <a:off x="0" y="884851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914890"/>
        <a:ext cx="3368945" cy="555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0.1017</cdr:x>
      <cdr:y>0.67857</cdr:y>
    </cdr:from>
    <cdr:to>
      <cdr:x>0.40472</cdr:x>
      <cdr:y>0.73499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28660" y="4071966"/>
          <a:ext cx="1277181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2019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0.14286</cdr:y>
    </cdr:from>
    <cdr:to>
      <cdr:x>0.41413</cdr:x>
      <cdr:y>0.19928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1504" y="857256"/>
          <a:ext cx="1558594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2020 год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47FF5-9653-4A76-9797-D1C68BE6D639}" type="datetimeFigureOut">
              <a:rPr lang="ru-RU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E38DD-456C-4B3C-B69B-94F4C0F0E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89359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35E2BA-D9D6-4342-8735-26385518F531}" type="datetimeFigureOut">
              <a:rPr lang="ru-RU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2746F-38F1-4777-A106-F4B9CABA1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7162309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41885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B298-784D-4130-82CA-A8F0B92234F1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36772-910F-48DA-827E-351A3D27F0EF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37F6-9C2A-4791-AA5C-5AF0D0A9FA89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958BF61-5899-4288-B1FD-AA33D0D4F90F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5F60A-938E-4B10-9A02-EA5151E9BA51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E7E7DE6-09D3-440C-A7CB-1DFDB1EBCA70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9AEEC-7E7D-4AEF-8901-1BE749221457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714D52-F0C9-411D-B20F-9BAC6F77DAA3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A6B37-DEE2-468D-B74D-C72C8B2A60E3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493004-EF75-4662-9553-9B4077CF3104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5A74333-6D19-4235-B330-30331CFB0834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E99D6-89E4-4C37-A723-3643114E182A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7BBCE007-CB4C-49ED-9093-288053401304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A83184-E102-4111-86DB-0977E16CE64E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81BE2-3022-473B-B9D9-114DFF2EAC36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37273-5944-4900-BF28-DB088A63D8DE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A239A-F786-4251-A676-11ADA4EE9C2F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1FCEB-D7F9-4005-A942-2E8D6E9BA0E8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C59F7-3B12-4C92-92C8-CF25FD7E3C9B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68546-AE5B-48CF-882F-92CCB6BB80A1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51C8-1477-44ED-BCB4-527C8AEAB814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97DF-3373-4FE6-9420-A377DC9DC861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C7F8-BC31-4183-A82F-5E5301EDAAE7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CF2B5-BF3F-44EA-8000-3BB13829EE54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5537-7942-41B3-B738-94C91A8FCD0C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879A-5FA9-4B04-BCF4-BA706B71BF08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3F682-7A59-4C99-A91D-683C770020DE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65F8-62A6-4890-BBCE-3FDD26F7FF47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63572-0F38-4276-98BF-810D712DA72C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54C3-4D64-48F1-8D2D-F2844231BABF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41C40-F59E-473B-B961-BFF8E3F0986A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9DE39-EE11-4D7E-BCFB-E0BCC9D50A29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42AA-E6D4-4964-AFC4-9592EDE06E26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C2432-734D-4907-8398-72838E5CD6E8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36BB-6CB3-4434-A11C-6DF99D000C7F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7E57-7295-4B38-983C-51616B4C9003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F7DFD-0A27-497F-A21B-0CE37B27DBBC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2046-AD06-45A6-BD36-E01E5FE5ECFF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69134-0666-449C-8224-3ECB56580DE1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8E3B-CBE3-40C5-AB60-002152DCCC3E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FD255-CF7C-495B-83E3-75EF72D4F895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2DD90-D2BA-4960-81A7-E86FFD42DB7C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4762-1D48-43DE-846C-E523273B55A6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72D97-AC36-4524-918D-DBDC715B5FC3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DA48EF1-6F39-47AA-B450-9DDB2D295D7D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B014391-7D47-494F-998F-AD8F8DAA58AA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9F8F30-9227-4A73-B6CF-D3FB23807567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666BC-D30B-4B4E-8E2C-1EE214EF2D62}" type="datetime1">
              <a:rPr lang="ru-RU" smtClean="0"/>
              <a:pPr>
                <a:defRPr/>
              </a:pPr>
              <a:t>19.09.2018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chart" Target="../charts/chart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chart" Target="../charts/chart9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1.xls"/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jpeg"/><Relationship Id="rId5" Type="http://schemas.openxmlformats.org/officeDocument/2006/relationships/image" Target="../media/image22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jpeg"/><Relationship Id="rId3" Type="http://schemas.openxmlformats.org/officeDocument/2006/relationships/image" Target="../media/image6.jpeg"/><Relationship Id="rId7" Type="http://schemas.openxmlformats.org/officeDocument/2006/relationships/image" Target="../media/image56.png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5" Type="http://schemas.openxmlformats.org/officeDocument/2006/relationships/image" Target="../media/image64.jpe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microsoft.com/office/2007/relationships/diagramDrawing" Target="../diagrams/drawing1.xml"/><Relationship Id="rId4" Type="http://schemas.openxmlformats.org/officeDocument/2006/relationships/oleObject" Target="../embeddings/_____Microsoft_Office_Excel_97-20032.xls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8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12" Type="http://schemas.openxmlformats.org/officeDocument/2006/relationships/image" Target="../media/image8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2.jpeg"/><Relationship Id="rId11" Type="http://schemas.openxmlformats.org/officeDocument/2006/relationships/image" Target="../media/image86.jpeg"/><Relationship Id="rId5" Type="http://schemas.openxmlformats.org/officeDocument/2006/relationships/image" Target="../media/image81.jpeg"/><Relationship Id="rId10" Type="http://schemas.openxmlformats.org/officeDocument/2006/relationships/image" Target="../media/image6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13" Type="http://schemas.openxmlformats.org/officeDocument/2006/relationships/image" Target="../media/image97.jpeg"/><Relationship Id="rId3" Type="http://schemas.openxmlformats.org/officeDocument/2006/relationships/image" Target="../media/image6.jpeg"/><Relationship Id="rId7" Type="http://schemas.openxmlformats.org/officeDocument/2006/relationships/image" Target="../media/image92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3.jpeg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3&amp;img_url=http://moikompas.ru/img/compas/2008-11-25/proverka_predpriyatiya/50093223.jpg&amp;uinfo=ww-1403-wh-1019-fw-1178-fh-598-pd-0.8999999761581421&amp;p=3&amp;text=%D0%BA%D0%B0%D1%80%D1%82%D0%B8%D0%BD%D0%BA%D0%B8%20%D0%BF%D0%BE%20%D0%B4%D0%BE%D1%80%D0%BE%D0%B6%D0%BD%D0%BE%D0%BC%D1%83%20%D1%84%D0%BE%D0%BD%D0%B4%D1%83&amp;noreask=1&amp;pos=110&amp;rpt=simage&amp;lr=4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hyperlink" Target="http://images.yandex.ru/yandsearch?p=2&amp;text=%D0%BA%D0%B0%D1%80%D1%82%D0%B8%D0%BD%D0%BA%D0%B8%20%D0%BF%D0%BE%20%D0%96%D0%9A%D0%A5&amp;fp=2&amp;img_url=http://newsaltay.ru/up/photos9/9010.jpg&amp;pos=66&amp;uinfo=ww-1403-wh-1019-fw-1178-fh-598-pd-0.8999999761581421&amp;rpt=simage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QuickStyle" Target="../diagrams/quickStyle7.xml"/><Relationship Id="rId26" Type="http://schemas.microsoft.com/office/2007/relationships/diagramDrawing" Target="../diagrams/drawing7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8.xml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Layout" Target="../diagrams/layout7.xml"/><Relationship Id="rId25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6" Type="http://schemas.openxmlformats.org/officeDocument/2006/relationships/diagramData" Target="../diagrams/data7.xml"/><Relationship Id="rId20" Type="http://schemas.openxmlformats.org/officeDocument/2006/relationships/diagramData" Target="../diagrams/data8.xml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24" Type="http://schemas.microsoft.com/office/2007/relationships/diagramDrawing" Target="../diagrams/drawing6.xml"/><Relationship Id="rId5" Type="http://schemas.openxmlformats.org/officeDocument/2006/relationships/diagramData" Target="../diagrams/data5.xml"/><Relationship Id="rId15" Type="http://schemas.openxmlformats.org/officeDocument/2006/relationships/image" Target="../media/image116.jpeg"/><Relationship Id="rId23" Type="http://schemas.openxmlformats.org/officeDocument/2006/relationships/diagramColors" Target="../diagrams/colors8.xml"/><Relationship Id="rId10" Type="http://schemas.openxmlformats.org/officeDocument/2006/relationships/diagramData" Target="../diagrams/data6.xml"/><Relationship Id="rId19" Type="http://schemas.openxmlformats.org/officeDocument/2006/relationships/diagramColors" Target="../diagrams/colors7.xml"/><Relationship Id="rId4" Type="http://schemas.openxmlformats.org/officeDocument/2006/relationships/image" Target="../media/image113.jpeg"/><Relationship Id="rId9" Type="http://schemas.openxmlformats.org/officeDocument/2006/relationships/image" Target="../media/image114.jpeg"/><Relationship Id="rId14" Type="http://schemas.openxmlformats.org/officeDocument/2006/relationships/image" Target="../media/image115.jpeg"/><Relationship Id="rId22" Type="http://schemas.openxmlformats.org/officeDocument/2006/relationships/diagramQuickStyle" Target="../diagrams/quickStyle8.xml"/><Relationship Id="rId27" Type="http://schemas.microsoft.com/office/2007/relationships/diagramDrawing" Target="../diagrams/drawing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Layout" Target="../diagrams/layout11.xml"/><Relationship Id="rId18" Type="http://schemas.openxmlformats.org/officeDocument/2006/relationships/image" Target="../media/image118.jpeg"/><Relationship Id="rId3" Type="http://schemas.openxmlformats.org/officeDocument/2006/relationships/image" Target="../media/image6.jpeg"/><Relationship Id="rId21" Type="http://schemas.openxmlformats.org/officeDocument/2006/relationships/image" Target="../media/image121.jpeg"/><Relationship Id="rId7" Type="http://schemas.openxmlformats.org/officeDocument/2006/relationships/diagramColors" Target="../diagrams/colors9.xml"/><Relationship Id="rId12" Type="http://schemas.openxmlformats.org/officeDocument/2006/relationships/diagramData" Target="../diagrams/data11.xml"/><Relationship Id="rId17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25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17.jpeg"/><Relationship Id="rId20" Type="http://schemas.openxmlformats.org/officeDocument/2006/relationships/image" Target="../media/image120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9.xml"/><Relationship Id="rId11" Type="http://schemas.openxmlformats.org/officeDocument/2006/relationships/diagramColors" Target="../diagrams/colors10.xml"/><Relationship Id="rId24" Type="http://schemas.microsoft.com/office/2007/relationships/diagramDrawing" Target="../diagrams/drawing10.xml"/><Relationship Id="rId5" Type="http://schemas.openxmlformats.org/officeDocument/2006/relationships/diagramLayout" Target="../diagrams/layout9.xml"/><Relationship Id="rId15" Type="http://schemas.openxmlformats.org/officeDocument/2006/relationships/diagramColors" Target="../diagrams/colors11.xml"/><Relationship Id="rId23" Type="http://schemas.microsoft.com/office/2007/relationships/diagramDrawing" Target="../diagrams/drawing9.xml"/><Relationship Id="rId10" Type="http://schemas.openxmlformats.org/officeDocument/2006/relationships/diagramQuickStyle" Target="../diagrams/quickStyle10.xml"/><Relationship Id="rId19" Type="http://schemas.openxmlformats.org/officeDocument/2006/relationships/image" Target="../media/image119.jpeg"/><Relationship Id="rId4" Type="http://schemas.openxmlformats.org/officeDocument/2006/relationships/diagramData" Target="../diagrams/data9.xml"/><Relationship Id="rId9" Type="http://schemas.openxmlformats.org/officeDocument/2006/relationships/diagramLayout" Target="../diagrams/layout10.xml"/><Relationship Id="rId14" Type="http://schemas.openxmlformats.org/officeDocument/2006/relationships/diagramQuickStyle" Target="../diagrams/quickStyle11.xml"/><Relationship Id="rId22" Type="http://schemas.openxmlformats.org/officeDocument/2006/relationships/image" Target="../media/image122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124.jpeg"/><Relationship Id="rId18" Type="http://schemas.openxmlformats.org/officeDocument/2006/relationships/diagramQuickStyle" Target="../diagrams/quickStyle14.xml"/><Relationship Id="rId26" Type="http://schemas.microsoft.com/office/2007/relationships/diagramDrawing" Target="../diagrams/drawing14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15.xml"/><Relationship Id="rId7" Type="http://schemas.openxmlformats.org/officeDocument/2006/relationships/diagramColors" Target="../diagrams/colors12.xml"/><Relationship Id="rId12" Type="http://schemas.openxmlformats.org/officeDocument/2006/relationships/image" Target="../media/image123.jpeg"/><Relationship Id="rId17" Type="http://schemas.openxmlformats.org/officeDocument/2006/relationships/diagramLayout" Target="../diagrams/layout14.xml"/><Relationship Id="rId25" Type="http://schemas.microsoft.com/office/2007/relationships/diagramDrawing" Target="../diagrams/drawing13.xml"/><Relationship Id="rId2" Type="http://schemas.openxmlformats.org/officeDocument/2006/relationships/notesSlide" Target="../notesSlides/notesSlide12.xml"/><Relationship Id="rId16" Type="http://schemas.openxmlformats.org/officeDocument/2006/relationships/diagramData" Target="../diagrams/data14.xml"/><Relationship Id="rId20" Type="http://schemas.openxmlformats.org/officeDocument/2006/relationships/diagramData" Target="../diagrams/data15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2.xml"/><Relationship Id="rId11" Type="http://schemas.openxmlformats.org/officeDocument/2006/relationships/diagramColors" Target="../diagrams/colors13.xml"/><Relationship Id="rId24" Type="http://schemas.microsoft.com/office/2007/relationships/diagramDrawing" Target="../diagrams/drawing12.xml"/><Relationship Id="rId5" Type="http://schemas.openxmlformats.org/officeDocument/2006/relationships/diagramLayout" Target="../diagrams/layout12.xml"/><Relationship Id="rId15" Type="http://schemas.openxmlformats.org/officeDocument/2006/relationships/image" Target="../media/image126.jpeg"/><Relationship Id="rId23" Type="http://schemas.openxmlformats.org/officeDocument/2006/relationships/diagramColors" Target="../diagrams/colors15.xml"/><Relationship Id="rId10" Type="http://schemas.openxmlformats.org/officeDocument/2006/relationships/diagramQuickStyle" Target="../diagrams/quickStyle13.xml"/><Relationship Id="rId19" Type="http://schemas.openxmlformats.org/officeDocument/2006/relationships/diagramColors" Target="../diagrams/colors14.xml"/><Relationship Id="rId4" Type="http://schemas.openxmlformats.org/officeDocument/2006/relationships/diagramData" Target="../diagrams/data12.xml"/><Relationship Id="rId9" Type="http://schemas.openxmlformats.org/officeDocument/2006/relationships/diagramLayout" Target="../diagrams/layout13.xml"/><Relationship Id="rId14" Type="http://schemas.openxmlformats.org/officeDocument/2006/relationships/image" Target="../media/image125.jpeg"/><Relationship Id="rId22" Type="http://schemas.openxmlformats.org/officeDocument/2006/relationships/diagramQuickStyle" Target="../diagrams/quickStyle15.xml"/><Relationship Id="rId27" Type="http://schemas.microsoft.com/office/2007/relationships/diagramDrawing" Target="../diagrams/drawing1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diagramLayout" Target="../diagrams/layout18.xml"/><Relationship Id="rId18" Type="http://schemas.openxmlformats.org/officeDocument/2006/relationships/diagramQuickStyle" Target="../diagrams/quickStyle19.xml"/><Relationship Id="rId26" Type="http://schemas.microsoft.com/office/2007/relationships/diagramDrawing" Target="../diagrams/drawing16.xml"/><Relationship Id="rId3" Type="http://schemas.openxmlformats.org/officeDocument/2006/relationships/image" Target="../media/image6.jpeg"/><Relationship Id="rId21" Type="http://schemas.openxmlformats.org/officeDocument/2006/relationships/image" Target="../media/image128.jpeg"/><Relationship Id="rId7" Type="http://schemas.openxmlformats.org/officeDocument/2006/relationships/diagramColors" Target="../diagrams/colors16.xml"/><Relationship Id="rId12" Type="http://schemas.openxmlformats.org/officeDocument/2006/relationships/diagramData" Target="../diagrams/data18.xml"/><Relationship Id="rId17" Type="http://schemas.openxmlformats.org/officeDocument/2006/relationships/diagramLayout" Target="../diagrams/layout19.xml"/><Relationship Id="rId25" Type="http://schemas.openxmlformats.org/officeDocument/2006/relationships/image" Target="../media/image132.jpeg"/><Relationship Id="rId2" Type="http://schemas.openxmlformats.org/officeDocument/2006/relationships/notesSlide" Target="../notesSlides/notesSlide13.xml"/><Relationship Id="rId16" Type="http://schemas.openxmlformats.org/officeDocument/2006/relationships/diagramData" Target="../diagrams/data19.xml"/><Relationship Id="rId20" Type="http://schemas.openxmlformats.org/officeDocument/2006/relationships/image" Target="../media/image127.jpeg"/><Relationship Id="rId29" Type="http://schemas.microsoft.com/office/2007/relationships/diagramDrawing" Target="../diagrams/drawing19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6.xml"/><Relationship Id="rId11" Type="http://schemas.openxmlformats.org/officeDocument/2006/relationships/diagramColors" Target="../diagrams/colors17.xml"/><Relationship Id="rId24" Type="http://schemas.openxmlformats.org/officeDocument/2006/relationships/image" Target="../media/image131.jpeg"/><Relationship Id="rId5" Type="http://schemas.openxmlformats.org/officeDocument/2006/relationships/diagramLayout" Target="../diagrams/layout16.xml"/><Relationship Id="rId15" Type="http://schemas.openxmlformats.org/officeDocument/2006/relationships/diagramColors" Target="../diagrams/colors18.xml"/><Relationship Id="rId23" Type="http://schemas.openxmlformats.org/officeDocument/2006/relationships/image" Target="../media/image130.jpeg"/><Relationship Id="rId28" Type="http://schemas.microsoft.com/office/2007/relationships/diagramDrawing" Target="../diagrams/drawing18.xml"/><Relationship Id="rId10" Type="http://schemas.openxmlformats.org/officeDocument/2006/relationships/diagramQuickStyle" Target="../diagrams/quickStyle17.xml"/><Relationship Id="rId19" Type="http://schemas.openxmlformats.org/officeDocument/2006/relationships/diagramColors" Target="../diagrams/colors19.xml"/><Relationship Id="rId4" Type="http://schemas.openxmlformats.org/officeDocument/2006/relationships/diagramData" Target="../diagrams/data16.xml"/><Relationship Id="rId9" Type="http://schemas.openxmlformats.org/officeDocument/2006/relationships/diagramLayout" Target="../diagrams/layout17.xml"/><Relationship Id="rId14" Type="http://schemas.openxmlformats.org/officeDocument/2006/relationships/diagramQuickStyle" Target="../diagrams/quickStyle18.xml"/><Relationship Id="rId22" Type="http://schemas.openxmlformats.org/officeDocument/2006/relationships/image" Target="../media/image129.jpeg"/><Relationship Id="rId27" Type="http://schemas.microsoft.com/office/2007/relationships/diagramDrawing" Target="../diagrams/drawing1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13" Type="http://schemas.openxmlformats.org/officeDocument/2006/relationships/image" Target="../media/image143.jpeg"/><Relationship Id="rId3" Type="http://schemas.openxmlformats.org/officeDocument/2006/relationships/image" Target="../media/image133.jpeg"/><Relationship Id="rId7" Type="http://schemas.openxmlformats.org/officeDocument/2006/relationships/image" Target="../media/image137.jpeg"/><Relationship Id="rId12" Type="http://schemas.openxmlformats.org/officeDocument/2006/relationships/image" Target="../media/image14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6.jpeg"/><Relationship Id="rId11" Type="http://schemas.openxmlformats.org/officeDocument/2006/relationships/image" Target="../media/image141.jpeg"/><Relationship Id="rId5" Type="http://schemas.openxmlformats.org/officeDocument/2006/relationships/image" Target="../media/image135.png"/><Relationship Id="rId10" Type="http://schemas.openxmlformats.org/officeDocument/2006/relationships/image" Target="../media/image140.jpeg"/><Relationship Id="rId4" Type="http://schemas.openxmlformats.org/officeDocument/2006/relationships/image" Target="../media/image134.png"/><Relationship Id="rId9" Type="http://schemas.openxmlformats.org/officeDocument/2006/relationships/image" Target="../media/image13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7" Type="http://schemas.openxmlformats.org/officeDocument/2006/relationships/image" Target="../media/image14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5.jpeg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4"/>
          <a:srcRect t="36072"/>
          <a:stretch>
            <a:fillRect/>
          </a:stretch>
        </p:blipFill>
        <p:spPr bwMode="auto">
          <a:xfrm>
            <a:off x="5715008" y="4786322"/>
            <a:ext cx="3121488" cy="1496625"/>
          </a:xfrm>
          <a:prstGeom prst="rect">
            <a:avLst/>
          </a:prstGeom>
          <a:noFill/>
        </p:spPr>
      </p:pic>
      <p:pic>
        <p:nvPicPr>
          <p:cNvPr id="15" name="Рисунок 14" descr="карта"/>
          <p:cNvPicPr/>
          <p:nvPr/>
        </p:nvPicPr>
        <p:blipFill>
          <a:blip r:embed="rId5" cstate="print">
            <a:lum bright="12000" contrast="24000"/>
          </a:blip>
          <a:srcRect/>
          <a:stretch>
            <a:fillRect/>
          </a:stretch>
        </p:blipFill>
        <p:spPr bwMode="auto">
          <a:xfrm>
            <a:off x="7072330" y="1"/>
            <a:ext cx="2071670" cy="1643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928694" cy="120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686800" cy="184138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7200" b="1" i="1" dirty="0" smtClean="0">
                <a:solidFill>
                  <a:srgbClr val="C00000"/>
                </a:solidFill>
              </a:rPr>
              <a:t/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r>
              <a:rPr lang="ru-RU" sz="7200" b="1" i="1" dirty="0" smtClean="0">
                <a:solidFill>
                  <a:srgbClr val="C00000"/>
                </a:solidFill>
              </a:rPr>
              <a:t>БЮДЖЕТ </a:t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r>
              <a:rPr lang="ru-RU" sz="7200" b="1" i="1" dirty="0" smtClean="0">
                <a:solidFill>
                  <a:srgbClr val="C00000"/>
                </a:solidFill>
              </a:rPr>
              <a:t>для граждан</a:t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214686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2018-2020 годы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pic>
        <p:nvPicPr>
          <p:cNvPr id="130050" name="Picture 2" descr="http://naenisee.ru/files/regions/ust-abakanskiy/header.jpg"/>
          <p:cNvPicPr>
            <a:picLocks noChangeAspect="1" noChangeArrowheads="1"/>
          </p:cNvPicPr>
          <p:nvPr/>
        </p:nvPicPr>
        <p:blipFill>
          <a:blip r:embed="rId7" cstate="print"/>
          <a:srcRect l="15229"/>
          <a:stretch>
            <a:fillRect/>
          </a:stretch>
        </p:blipFill>
        <p:spPr bwMode="auto">
          <a:xfrm>
            <a:off x="357158" y="5000636"/>
            <a:ext cx="437422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642910" y="2500306"/>
            <a:ext cx="8072494" cy="116955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- реализация Плана мероприятий по росту доходов, оптимизации расходов и совершенствованию долговой политики муниципального образования Усть-Абаканский район Республики Хакасия;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- реализация  Указов Президента Российской Федерации от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07.05.2012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года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571480"/>
            <a:ext cx="7643866" cy="8617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Цель бюджетной политики – </a:t>
            </a:r>
            <a:r>
              <a:rPr lang="ru-RU" sz="1600" dirty="0" smtClean="0">
                <a:solidFill>
                  <a:schemeClr val="tx1"/>
                </a:solidFill>
              </a:rPr>
              <a:t>повышение эффективности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и результативности управления бюджетными средствами при достижении приоритетных целей социально-экономического развития Усть-Абаканского района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1500174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96875" algn="just">
              <a:tabLst>
                <a:tab pos="630238" algn="l"/>
              </a:tabLst>
            </a:pPr>
            <a:r>
              <a:rPr lang="ru-RU" sz="1600" b="1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Ключевыми факторами, оказавшими влияние на бюджетную политику Усть-Абаканского района Республики Хакасия на очередной финансовый год и плановый период, стали: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3857628"/>
            <a:ext cx="814391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Бюджетная политика муниципального образования Усть-Абаканский район Республики Хакасия в трехлетней перспективе основывается на следующих основных направлениях:</a:t>
            </a:r>
            <a:endParaRPr lang="ru-RU" sz="1600" b="1" dirty="0" smtClean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7224" y="4929198"/>
            <a:ext cx="792961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FFFF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FFFF00"/>
                </a:solidFill>
                <a:latin typeface="Cambria" pitchFamily="18" charset="0"/>
              </a:rPr>
              <a:t>Обеспечение устойчивости и сбалансированности местного бюджета, формирование оптимальной структуры расходов бюджета, ориентированной на социально - экономическую стабильность</a:t>
            </a:r>
            <a:endParaRPr lang="ru-RU" sz="1400" b="1" dirty="0" smtClean="0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57158" y="5000636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928670"/>
            <a:ext cx="7643866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buFontTx/>
              <a:buChar char="-"/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бюджетных расходов, формирование бюджетных параметров исходя из четкого определения приоритетов и необходимости безусловного исполнения действующих расходных обязательств, в том числе с учетом их оптимизации и эффективности исполнения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06498" name="Picture 2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786454"/>
            <a:ext cx="1643074" cy="974891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2143116"/>
            <a:ext cx="771530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Осуществление мероприятий, направленных на повышение эффективности социально-экономической политики муниципального образования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3929066"/>
            <a:ext cx="77153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системы муниципального финансового контроля, внутреннего финансового контроля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4857760"/>
            <a:ext cx="7715304" cy="7848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buFontTx/>
              <a:buChar char="-"/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открытости бюджетных данных, содействие развитию финансового образования и повышение уровня финансовой грамотности населения района.</a:t>
            </a:r>
          </a:p>
          <a:p>
            <a:pPr lvl="0" indent="396875" algn="just" eaLnBrk="0" hangingPunct="0">
              <a:tabLst>
                <a:tab pos="630238" algn="l"/>
              </a:tabLst>
            </a:pP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3000372"/>
            <a:ext cx="7643866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оказания муниципальных услуг за счет повышения доступности и качества предоставления услуг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28596" y="4071942"/>
            <a:ext cx="437374" cy="428628"/>
            <a:chOff x="0" y="60476"/>
            <a:chExt cx="437374" cy="624820"/>
          </a:xfrm>
        </p:grpSpPr>
        <p:sp>
          <p:nvSpPr>
            <p:cNvPr id="16" name="Нашивка 1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28596" y="3143248"/>
            <a:ext cx="437374" cy="428628"/>
            <a:chOff x="0" y="60476"/>
            <a:chExt cx="437374" cy="624820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8" y="2214554"/>
            <a:ext cx="437374" cy="428628"/>
            <a:chOff x="0" y="60476"/>
            <a:chExt cx="437374" cy="624820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8" y="1285860"/>
            <a:ext cx="437374" cy="428628"/>
            <a:chOff x="0" y="60476"/>
            <a:chExt cx="437374" cy="624820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00034" y="5072074"/>
            <a:ext cx="437374" cy="428628"/>
            <a:chOff x="0" y="60476"/>
            <a:chExt cx="437374" cy="624820"/>
          </a:xfrm>
        </p:grpSpPr>
        <p:sp>
          <p:nvSpPr>
            <p:cNvPr id="29" name="Нашивка 28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0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857224" y="2643182"/>
            <a:ext cx="8001056" cy="35548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мониторинг расчетов с бюджетом по крупным и средним предприятиям и организациям муниципального образования в целях предотвращения необоснованного сокращения платежей в бюджет и роста задолженности по налогам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инвентаризация имущества, имеющегося в муниципальной собственности, с целью выявления неиспользуемого (бесхозяйного) имущества и определения направлений его последующего использования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вовлечение в хозяйственный оборот неиспользуемых объектов недвижимости и земельных участков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выполнение мероприятий по привлечению дополнительных средств из вышестоящих бюджетов через участие в целевых программах на условиях софинансирования, конкурсах и проектах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муниципальный земельный контроль для максимального учета при проведении мероприятий по увеличению налоговых поступлений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повышение качества претензионной и исковой работы с неплательщиками с целью осуществления мер, направленных на безусловное взыскание задолженности в бюджет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642918"/>
            <a:ext cx="71438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Основными целями налоговой политики являются получение максимально возможного объема доходов, в первую очередь за счет улучшения качества налогового администрирования, выведения теневой экономики, поддержки и стимулирования предпринимательской инвестиционной активности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1857364"/>
            <a:ext cx="778674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Constantia" pitchFamily="18" charset="0"/>
                <a:ea typeface="Calibri" pitchFamily="34" charset="0"/>
                <a:cs typeface="Arial" pitchFamily="34" charset="0"/>
              </a:rPr>
              <a:t>Для решения основных задач налоговой политики необходима реализация следующих мер:</a:t>
            </a:r>
            <a:endParaRPr lang="ru-RU" b="1" i="1" dirty="0" smtClean="0"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1" name="Picture 2" descr="C:\Users\ПИНЯСОВАОА\Desktop\Бюджет для граждан\slide_1.jpg"/>
          <p:cNvPicPr>
            <a:picLocks noChangeAspect="1" noChangeArrowheads="1"/>
          </p:cNvPicPr>
          <p:nvPr/>
        </p:nvPicPr>
        <p:blipFill>
          <a:blip r:embed="rId3"/>
          <a:srcRect l="9562" t="52333" r="13562" b="32667"/>
          <a:stretch>
            <a:fillRect/>
          </a:stretch>
        </p:blipFill>
        <p:spPr bwMode="auto">
          <a:xfrm>
            <a:off x="5500694" y="6143644"/>
            <a:ext cx="3417118" cy="50006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285720" y="2714620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85720" y="4572008"/>
            <a:ext cx="437374" cy="428628"/>
            <a:chOff x="0" y="60476"/>
            <a:chExt cx="437374" cy="624820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5720" y="5214950"/>
            <a:ext cx="437374" cy="428628"/>
            <a:chOff x="0" y="60476"/>
            <a:chExt cx="437374" cy="624820"/>
          </a:xfrm>
        </p:grpSpPr>
        <p:sp>
          <p:nvSpPr>
            <p:cNvPr id="18" name="Нашивка 17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5720" y="3429000"/>
            <a:ext cx="437374" cy="428628"/>
            <a:chOff x="0" y="60476"/>
            <a:chExt cx="437374" cy="624820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85720" y="4071942"/>
            <a:ext cx="437374" cy="428628"/>
            <a:chOff x="0" y="60476"/>
            <a:chExt cx="437374" cy="624820"/>
          </a:xfrm>
        </p:grpSpPr>
        <p:sp>
          <p:nvSpPr>
            <p:cNvPr id="24" name="Нашивка 23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5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57158" y="5857892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УРОВЕНЬ  ЖИЗНИ  НАСЕЛЕНИЯ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7" y="642919"/>
          <a:ext cx="8929747" cy="4233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590"/>
                <a:gridCol w="1008201"/>
                <a:gridCol w="1008201"/>
                <a:gridCol w="1080216"/>
                <a:gridCol w="1008201"/>
                <a:gridCol w="936187"/>
                <a:gridCol w="936151"/>
              </a:tblGrid>
              <a:tr h="3857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</a:tr>
              <a:tr h="50115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1" dirty="0" smtClean="0"/>
                        <a:t>Численность</a:t>
                      </a:r>
                      <a:r>
                        <a:rPr lang="ru-RU" sz="1200" b="1" baseline="0" dirty="0" smtClean="0"/>
                        <a:t> населения, тыс. человек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41,45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41,72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41,90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42,04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42,20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98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Численность экономически активного населения,</a:t>
                      </a:r>
                      <a:r>
                        <a:rPr lang="ru-RU" sz="1200" b="1" baseline="0" dirty="0" smtClean="0"/>
                        <a:t> тыс. человек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19,85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19,84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19,75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Средняя заработная плата,</a:t>
                      </a:r>
                      <a:r>
                        <a:rPr lang="ru-RU" sz="1200" b="1" baseline="0" dirty="0" smtClean="0"/>
                        <a:t>  </a:t>
                      </a:r>
                      <a:r>
                        <a:rPr lang="ru-RU" sz="1200" b="1" dirty="0" smtClean="0"/>
                        <a:t>рублей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28 426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27 610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30,465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33,049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34,813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36,097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Ввод в действие</a:t>
                      </a:r>
                      <a:r>
                        <a:rPr lang="ru-RU" sz="1200" b="1" baseline="0" dirty="0" smtClean="0"/>
                        <a:t> жилых домов,  тыс.кв.м.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39,34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23,33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9,68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11,0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13,0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7149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200" b="1" dirty="0" smtClean="0"/>
                        <a:t>Численность безработных, тыс. чел.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340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67512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Уровень безработицы, %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1,67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1,7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1,74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89744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Индекс потребительских цен,%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107,8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115,5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106,8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103,8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103,7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675072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Величина прожиточного минимума на душу населения,  рублей в месяц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7 923,0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9 075,5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9 157,5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9 340,6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10 411,6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11 879,5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КЕРШМ\Desktop\Новая папка\KVR_000366_00022_1_t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929198"/>
            <a:ext cx="2214578" cy="1780086"/>
          </a:xfrm>
          <a:prstGeom prst="rect">
            <a:avLst/>
          </a:prstGeom>
          <a:noFill/>
        </p:spPr>
      </p:pic>
      <p:pic>
        <p:nvPicPr>
          <p:cNvPr id="3076" name="Picture 4" descr="C:\Users\КЕРШМ\Desktop\Новая папка\р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929198"/>
            <a:ext cx="2143140" cy="1785950"/>
          </a:xfrm>
          <a:prstGeom prst="rect">
            <a:avLst/>
          </a:prstGeom>
          <a:noFill/>
        </p:spPr>
      </p:pic>
      <p:pic>
        <p:nvPicPr>
          <p:cNvPr id="3077" name="Picture 5" descr="C:\Users\КЕРШМ\Desktop\Новая папка\DSC_11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929198"/>
            <a:ext cx="2143108" cy="1801814"/>
          </a:xfrm>
          <a:prstGeom prst="rect">
            <a:avLst/>
          </a:prstGeom>
          <a:noFill/>
        </p:spPr>
      </p:pic>
      <p:pic>
        <p:nvPicPr>
          <p:cNvPr id="3078" name="Picture 6" descr="C:\Users\КЕРШМ\Desktop\Новая папка\лл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5" y="4929198"/>
            <a:ext cx="2143140" cy="17621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9" name="Рисунок 8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428604"/>
            <a:ext cx="7845576" cy="7143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2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Промышленное </a:t>
            </a:r>
            <a:r>
              <a:rPr lang="ru-RU" sz="32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производство</a:t>
            </a:r>
            <a:endParaRPr lang="ru-RU" sz="32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714876" y="1500174"/>
          <a:ext cx="3929090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4876" y="1214423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Добыча полезных ископаемых, млн.руб.</a:t>
            </a:r>
            <a:endParaRPr lang="ru-RU" sz="1400" b="1" dirty="0"/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42844" y="4643446"/>
          <a:ext cx="428628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42844" y="4357694"/>
            <a:ext cx="4286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Обрабатывающие производства, млн.руб.</a:t>
            </a:r>
            <a:endParaRPr lang="ru-RU" sz="1400" b="1" dirty="0"/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714876" y="4714884"/>
          <a:ext cx="4214842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3438" y="407194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Производство и распределение электроэнергии, газа и воды, млн.руб.</a:t>
            </a:r>
            <a:endParaRPr lang="ru-RU" sz="1400" b="1" dirty="0"/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1142984"/>
          <a:ext cx="46434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2844" y="1214422"/>
            <a:ext cx="4572032" cy="35719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Структура  промышленного производства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2017 год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83487" y="2967335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FFFF00"/>
                </a:solidFill>
              </a:rPr>
              <a:t>Сельское  хозяйство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2918"/>
            <a:ext cx="9144000" cy="6215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786314" y="3643314"/>
          <a:ext cx="421484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6" name="Picture 6" descr="http://im6-tub-ru.yandex.net/i?id=698750377-6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620568"/>
            <a:ext cx="3786213" cy="2808431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-142908" y="785794"/>
          <a:ext cx="578647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42910" y="785794"/>
            <a:ext cx="4643470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Объем производства, млн. руб.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C:\Users\КЕРШМ\Desktop\Новая папка\korovy_belogolovie_tenginsk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000504"/>
            <a:ext cx="4214842" cy="25289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6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85728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285720" y="1214422"/>
          <a:ext cx="485778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0" y="3786190"/>
          <a:ext cx="485778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48" y="357166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Динамика потребительского рынка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2867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Оборот розничной торговли, млн. руб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КЕРШМ\Desktop\Новая папка\tor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3426" y="857232"/>
            <a:ext cx="3614853" cy="2714644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4429124" y="3571876"/>
          <a:ext cx="457203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357625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71472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59"/>
            <a:ext cx="3571900" cy="24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929066"/>
            <a:ext cx="3643338" cy="24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2928926" y="4071942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714876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2857496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6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4" y="278605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802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0694" y="4714884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54" y="5500702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785786" y="3071810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00628" y="3143248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3240" y="5786454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72330" y="2357430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28926" y="2357430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57818" y="5000636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472" y="257174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804 858,0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15140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617 301,6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0628" y="450057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584 675,7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3438" y="2500306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622 928,2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28926" y="521495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590 395,7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43174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759 352,8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5643578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000372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3000372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5072066" y="5572140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8 801,8 тыс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86578" y="2928934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8 574,8 тыс. руб.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591489" y="2933310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15 984,0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857232"/>
            <a:ext cx="4953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доходов районного бюджета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143116"/>
            <a:ext cx="2500330" cy="4429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налог на вмененный доход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•налог, взимаемый в связи применением патентной системы налогообложения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2285992"/>
            <a:ext cx="2786082" cy="43577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r>
              <a:rPr lang="ru-RU" sz="1400" dirty="0" smtClean="0"/>
              <a:t>•арендная плата за землю </a:t>
            </a:r>
          </a:p>
          <a:p>
            <a:r>
              <a:rPr lang="ru-RU" sz="1400" dirty="0" smtClean="0"/>
              <a:t>•доходы от использования муниципального имущества </a:t>
            </a:r>
          </a:p>
          <a:p>
            <a:r>
              <a:rPr lang="ru-RU" sz="1400" dirty="0" smtClean="0"/>
              <a:t>•доходы от реализации муниципального имущества </a:t>
            </a:r>
          </a:p>
          <a:p>
            <a:r>
              <a:rPr lang="ru-RU" sz="1400" dirty="0" smtClean="0"/>
              <a:t>•плата за негативное воздействие на окружающую среду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•доходы от продажи земельных участков </a:t>
            </a:r>
          </a:p>
          <a:p>
            <a:r>
              <a:rPr lang="ru-RU" sz="1400" dirty="0" smtClean="0"/>
              <a:t>•штрафы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2143116"/>
            <a:ext cx="2214578" cy="4286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1973797" flipV="1">
            <a:off x="2709449" y="1227173"/>
            <a:ext cx="224640" cy="861270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H="1" flipV="1">
            <a:off x="4637535" y="1312556"/>
            <a:ext cx="309704" cy="87151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6388452" y="1419859"/>
            <a:ext cx="867689" cy="52160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71480"/>
            <a:ext cx="1143008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071538" y="428604"/>
            <a:ext cx="8072462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Доходы бюджета муниципального образования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Усть-Абаканский район на 2018-2020 годы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150016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7" name="Picture 3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857364"/>
            <a:ext cx="2600634" cy="1543043"/>
          </a:xfrm>
          <a:prstGeom prst="rect">
            <a:avLst/>
          </a:prstGeom>
          <a:noFill/>
        </p:spPr>
      </p:pic>
      <p:pic>
        <p:nvPicPr>
          <p:cNvPr id="11" name="Picture 77" descr="C:\Users\Потылицына НА\Desktop\2735897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286256"/>
            <a:ext cx="2000264" cy="15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2302535386"/>
              </p:ext>
            </p:extLst>
          </p:nvPr>
        </p:nvGraphicFramePr>
        <p:xfrm>
          <a:off x="2714612" y="3571876"/>
          <a:ext cx="6429388" cy="296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8574" name="Object 30"/>
          <p:cNvGraphicFramePr>
            <a:graphicFrameLocks noGrp="1"/>
          </p:cNvGraphicFramePr>
          <p:nvPr/>
        </p:nvGraphicFramePr>
        <p:xfrm>
          <a:off x="495300" y="1285875"/>
          <a:ext cx="4457700" cy="1724025"/>
        </p:xfrm>
        <a:graphic>
          <a:graphicData uri="http://schemas.openxmlformats.org/presentationml/2006/ole">
            <p:oleObj spid="_x0000_s108574" name="Worksheet" r:id="rId8" imgW="4457734" imgH="172395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047037" cy="13684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К  Решению Совета депутатов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Усть-Абаканского района от 23.08.2018 года № 42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«О внесении изменений в решение Совета депутатов Усть-Абаканского района Республики Хакасия от 21.12.2017 г. № 52 «О бюджете муниципального образования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Усть-Абаканский район Республики Хакасия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 2018 год и плановый период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2019 и 2020 годов»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0" name="Содержимое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1747947"/>
              </p:ext>
            </p:extLst>
          </p:nvPr>
        </p:nvGraphicFramePr>
        <p:xfrm>
          <a:off x="314026" y="1162663"/>
          <a:ext cx="4543726" cy="53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00166" y="1357298"/>
            <a:ext cx="12144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857356" y="3571876"/>
            <a:ext cx="121444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млн. рублей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50456605"/>
              </p:ext>
            </p:extLst>
          </p:nvPr>
        </p:nvGraphicFramePr>
        <p:xfrm>
          <a:off x="4929158" y="642918"/>
          <a:ext cx="4214842" cy="6026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714884"/>
            <a:ext cx="2453833" cy="200722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714356"/>
            <a:ext cx="2662300" cy="1504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214282" y="642918"/>
          <a:ext cx="51435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357298"/>
            <a:ext cx="2775585" cy="1594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643314"/>
            <a:ext cx="2942191" cy="176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Крупнейшие предприятия-плательщики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территории Усть-Абаканского района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357290" y="1071546"/>
            <a:ext cx="7358114" cy="571017"/>
            <a:chOff x="1755066" y="1435767"/>
            <a:chExt cx="5653246" cy="1142034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57158" y="428604"/>
            <a:ext cx="928694" cy="6215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Собственные доходы                                       Усть-Абаканского  района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60718" y="1186238"/>
            <a:ext cx="26232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"СУЭК-Хакасия"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571604" y="1857364"/>
            <a:ext cx="7143800" cy="571017"/>
            <a:chOff x="1755066" y="1435767"/>
            <a:chExt cx="5653246" cy="1142034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928794" y="2571744"/>
            <a:ext cx="6786610" cy="571017"/>
            <a:chOff x="1755066" y="1435767"/>
            <a:chExt cx="5653246" cy="1142034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786050" y="3929066"/>
            <a:ext cx="5929354" cy="642455"/>
            <a:chOff x="1755066" y="1435767"/>
            <a:chExt cx="5653246" cy="1284910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357422" y="3286124"/>
            <a:ext cx="6357982" cy="571017"/>
            <a:chOff x="1755066" y="1435767"/>
            <a:chExt cx="5653246" cy="1142034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2678525" y="1990705"/>
            <a:ext cx="50261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АО "Угольная компания "Разрез Степной"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84122" y="3420259"/>
            <a:ext cx="52149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"Бентонит Хакасии"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11960" y="4115197"/>
            <a:ext cx="44218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ОАО «Российские железные дороги"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3152761" y="4646471"/>
            <a:ext cx="5572164" cy="642455"/>
            <a:chOff x="1755066" y="1435767"/>
            <a:chExt cx="5653246" cy="1284910"/>
          </a:xfrm>
        </p:grpSpPr>
        <p:sp>
          <p:nvSpPr>
            <p:cNvPr id="49" name="Пятиугольник 48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581389" y="5393544"/>
            <a:ext cx="5143536" cy="642455"/>
            <a:chOff x="1755066" y="1435767"/>
            <a:chExt cx="5653246" cy="1284910"/>
          </a:xfrm>
        </p:grpSpPr>
        <p:sp>
          <p:nvSpPr>
            <p:cNvPr id="53" name="Пятиугольник 52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7" name="Пятиугольник 4"/>
          <p:cNvSpPr/>
          <p:nvPr/>
        </p:nvSpPr>
        <p:spPr>
          <a:xfrm>
            <a:off x="2152624" y="4867284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0" name="Пятиугольник 4"/>
          <p:cNvSpPr/>
          <p:nvPr/>
        </p:nvSpPr>
        <p:spPr>
          <a:xfrm>
            <a:off x="2000224" y="4738314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3937" y="5565825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ООО "Альпина"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987824" y="4811160"/>
            <a:ext cx="60722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ГБУЗ РХ "Усть-Абаканская районная больница"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52760" y="2686436"/>
            <a:ext cx="34263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"Разрез </a:t>
            </a:r>
            <a:r>
              <a:rPr lang="ru-RU" b="1" dirty="0" err="1" smtClean="0">
                <a:solidFill>
                  <a:srgbClr val="002060"/>
                </a:solidFill>
              </a:rPr>
              <a:t>Аршановский</a:t>
            </a:r>
            <a:r>
              <a:rPr lang="ru-RU" b="1" dirty="0" smtClean="0">
                <a:solidFill>
                  <a:srgbClr val="002060"/>
                </a:solidFill>
              </a:rPr>
              <a:t>"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981" y="2100650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Dotatio</a:t>
            </a:r>
            <a:r>
              <a:rPr lang="ru-RU" sz="1200" b="1" dirty="0" smtClean="0">
                <a:solidFill>
                  <a:schemeClr val="tx1"/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2337" y="2893131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Subsidium</a:t>
            </a:r>
            <a:r>
              <a:rPr lang="ru-RU" sz="1200" b="1" dirty="0" smtClean="0">
                <a:solidFill>
                  <a:schemeClr val="tx1"/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tx1"/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66358" y="3938159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venire</a:t>
            </a:r>
            <a:r>
              <a:rPr lang="ru-RU" sz="1200" b="1" dirty="0" smtClean="0">
                <a:solidFill>
                  <a:schemeClr val="tx1"/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706" y="2292239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22964" y="5431679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0804216">
            <a:off x="1988765" y="2368838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995352" y="4486799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1938746" y="3224056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878422">
            <a:off x="2002704" y="5546735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6" y="428604"/>
            <a:ext cx="75009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Межбюджетные трансферты - </a:t>
            </a:r>
            <a:r>
              <a:rPr lang="ru-RU" sz="1400" b="1" i="1" dirty="0" smtClean="0">
                <a:solidFill>
                  <a:srgbClr val="C00000"/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бюджетной системы Российской Федерации другому бюджету бюджетной системы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Российской Федерации  </a:t>
            </a: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6" name="Group 6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0610549"/>
              </p:ext>
            </p:extLst>
          </p:nvPr>
        </p:nvGraphicFramePr>
        <p:xfrm>
          <a:off x="714348" y="2214554"/>
          <a:ext cx="7786712" cy="3341764"/>
        </p:xfrm>
        <a:graphic>
          <a:graphicData uri="http://schemas.openxmlformats.org/drawingml/2006/table">
            <a:tbl>
              <a:tblPr/>
              <a:tblGrid>
                <a:gridCol w="3533451"/>
                <a:gridCol w="1570435"/>
                <a:gridCol w="1374130"/>
                <a:gridCol w="1308696"/>
              </a:tblGrid>
              <a:tr h="571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1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onstantia" pitchFamily="18" charset="0"/>
                        </a:rPr>
                        <a:t>ИТОГО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739 435,9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519 154,8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127 291,0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5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3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19 782,0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17 399,0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17 905,0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71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130 128,3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107 604,2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179 856,2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71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557 065,2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403 836,0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109 386,0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71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32 460,5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5786478" cy="9652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Объемы межбюджетных трансфертов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на 2018-2020 годы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28" name="Picture 2" descr="https://im3-tub-ru.yandex.net/i?id=99c11e2a97691986c668bf03eccc485c&amp;n=33&amp;h=190&amp;w=19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85728"/>
            <a:ext cx="1500198" cy="1718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142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57158" y="4643446"/>
            <a:ext cx="8286808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расходной части бюджета муниципального образования Усть-Абаканский район Республики Хакасия  на 2018 год и плановый период 2019-2020 годов осуществлялось в соответствии с задачами, определёнными основными направлениями бюджетной политики в муниципальном образовании Усть-Абаканский район на трёхлетний период.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28794" y="857232"/>
            <a:ext cx="670876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7158" y="2428868"/>
            <a:ext cx="592935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14998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643702" y="2357430"/>
            <a:ext cx="2143140" cy="185738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5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2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1" name="Объект 1"/>
          <p:cNvGraphicFramePr/>
          <p:nvPr>
            <p:extLst>
              <p:ext uri="{D42A27DB-BD31-4B8C-83A1-F6EECF244321}">
                <p14:modId xmlns="" xmlns:p14="http://schemas.microsoft.com/office/powerpoint/2010/main" val="1635798237"/>
              </p:ext>
            </p:extLst>
          </p:nvPr>
        </p:nvGraphicFramePr>
        <p:xfrm>
          <a:off x="179512" y="836712"/>
          <a:ext cx="878858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2000232" y="428604"/>
            <a:ext cx="5786478" cy="965207"/>
          </a:xfrm>
        </p:spPr>
        <p:txBody>
          <a:bodyPr>
            <a:normAutofit fontScale="90000"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Усть - Абаканский район в 2018 году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3214686"/>
            <a:ext cx="1714512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1 121 620,7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42976" y="2928934"/>
            <a:ext cx="257176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0700 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Образование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42976" y="2000240"/>
            <a:ext cx="2571768" cy="285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0400  Национальная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экономика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142976" y="6429396"/>
            <a:ext cx="2571768" cy="31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1400 межбюджетные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трансферты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42976" y="4857760"/>
            <a:ext cx="257176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F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>
              <a:buAutoNum type="arabicPlain" startAt="11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 Физическая культура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спорт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429000"/>
            <a:ext cx="2571768" cy="3571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0800  Культура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142976" y="5797375"/>
            <a:ext cx="2571768" cy="5000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>
              <a:buAutoNum type="arabicPlain" startAt="13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Обслуживание государств. </a:t>
            </a: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и муниципального  долга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42976" y="1428736"/>
            <a:ext cx="26051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0300  Национальная безопасность и правоохранительная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деятельность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42976" y="4357694"/>
            <a:ext cx="2571768" cy="3571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1000  Социальная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политика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7" y="2928934"/>
            <a:ext cx="372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356140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429000"/>
            <a:ext cx="357190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print"/>
          <a:srcRect l="14406" r="18102"/>
          <a:stretch>
            <a:fillRect/>
          </a:stretch>
        </p:blipFill>
        <p:spPr bwMode="auto">
          <a:xfrm>
            <a:off x="4000496" y="4857760"/>
            <a:ext cx="38458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357166"/>
            <a:ext cx="505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1235" y="5829334"/>
            <a:ext cx="428628" cy="4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6407148"/>
            <a:ext cx="432472" cy="3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1928802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75" descr="sz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4357694"/>
            <a:ext cx="357190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142976" y="2428868"/>
            <a:ext cx="257176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0500  Жилищно-коммунальное хозяйство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142976" y="357166"/>
            <a:ext cx="2571768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0100  Общегосударственные вопросы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59" y="2357430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142976" y="5286389"/>
            <a:ext cx="2571768" cy="428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1200  Средства массовой информации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1142976" y="3929067"/>
            <a:ext cx="2571768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0900  Здравоохранение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20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по разделам,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l="57873" t="24999" r="36066" b="9838"/>
          <a:stretch/>
        </p:blipFill>
        <p:spPr bwMode="auto">
          <a:xfrm>
            <a:off x="4000495" y="3929066"/>
            <a:ext cx="361953" cy="28575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4000495" y="5286388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85720" y="1285860"/>
          <a:ext cx="714380" cy="521497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714380"/>
              </a:tblGrid>
              <a:tr h="52149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РАСХОДЫ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муниципального образования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4135580"/>
              </p:ext>
            </p:extLst>
          </p:nvPr>
        </p:nvGraphicFramePr>
        <p:xfrm>
          <a:off x="4857752" y="50004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63 598,0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55 272,2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55 272,2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2774148"/>
              </p:ext>
            </p:extLst>
          </p:nvPr>
        </p:nvGraphicFramePr>
        <p:xfrm>
          <a:off x="4857752" y="1428736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45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2 641,0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340,0,0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380825"/>
              </p:ext>
            </p:extLst>
          </p:nvPr>
        </p:nvGraphicFramePr>
        <p:xfrm>
          <a:off x="4857752" y="4286256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75 459,2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69 039,7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377,7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7826086"/>
              </p:ext>
            </p:extLst>
          </p:nvPr>
        </p:nvGraphicFramePr>
        <p:xfrm>
          <a:off x="4857752" y="478632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296,1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261,9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4857752" y="528638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0031341"/>
              </p:ext>
            </p:extLst>
          </p:nvPr>
        </p:nvGraphicFramePr>
        <p:xfrm>
          <a:off x="4867281" y="5829334"/>
          <a:ext cx="4025199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41593"/>
                <a:gridCol w="1341593"/>
                <a:gridCol w="1342013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28136"/>
              </p:ext>
            </p:extLst>
          </p:nvPr>
        </p:nvGraphicFramePr>
        <p:xfrm>
          <a:off x="4863519" y="6387236"/>
          <a:ext cx="4028961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42847"/>
                <a:gridCol w="1342847"/>
                <a:gridCol w="1343267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48 603,0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48 003,0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48 003,0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9432181"/>
              </p:ext>
            </p:extLst>
          </p:nvPr>
        </p:nvGraphicFramePr>
        <p:xfrm>
          <a:off x="4857752" y="2857496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698 835,2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614 849,9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220 068,6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61435841"/>
              </p:ext>
            </p:extLst>
          </p:nvPr>
        </p:nvGraphicFramePr>
        <p:xfrm>
          <a:off x="4857752" y="335756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69 005,1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50 927,3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51 306,3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9" name="Таблица 6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60651501"/>
              </p:ext>
            </p:extLst>
          </p:nvPr>
        </p:nvGraphicFramePr>
        <p:xfrm>
          <a:off x="4857752" y="385762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27906376"/>
              </p:ext>
            </p:extLst>
          </p:nvPr>
        </p:nvGraphicFramePr>
        <p:xfrm>
          <a:off x="4857752" y="192880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107 522,9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24 819,7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25 416,6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98291573"/>
              </p:ext>
            </p:extLst>
          </p:nvPr>
        </p:nvGraphicFramePr>
        <p:xfrm>
          <a:off x="4857752" y="2357430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48 449,2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8 751,0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11 756,5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7500958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15074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929190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</a:p>
        </p:txBody>
      </p:sp>
      <p:grpSp>
        <p:nvGrpSpPr>
          <p:cNvPr id="2" name="Группа 75"/>
          <p:cNvGrpSpPr/>
          <p:nvPr/>
        </p:nvGrpSpPr>
        <p:grpSpPr>
          <a:xfrm rot="5400000">
            <a:off x="4501400" y="499204"/>
            <a:ext cx="285753" cy="287430"/>
            <a:chOff x="4117015" y="1174021"/>
            <a:chExt cx="460885" cy="358868"/>
          </a:xfrm>
          <a:scene3d>
            <a:camera prst="orthographicFront"/>
            <a:lightRig rig="flat" dir="t"/>
          </a:scene3d>
        </p:grpSpPr>
        <p:sp>
          <p:nvSpPr>
            <p:cNvPr id="77" name="Стрелка вправо 7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3" name="Группа 78"/>
          <p:cNvGrpSpPr/>
          <p:nvPr/>
        </p:nvGrpSpPr>
        <p:grpSpPr>
          <a:xfrm rot="5400000">
            <a:off x="4501400" y="1427898"/>
            <a:ext cx="285753" cy="287430"/>
            <a:chOff x="4117015" y="1174021"/>
            <a:chExt cx="460885" cy="35886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0" name="Стрелка вправо 7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83" name="Стрелка вправо 82"/>
          <p:cNvSpPr/>
          <p:nvPr/>
        </p:nvSpPr>
        <p:spPr>
          <a:xfrm rot="60366">
            <a:off x="4500562" y="2000241"/>
            <a:ext cx="287430" cy="285753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grpSp>
        <p:nvGrpSpPr>
          <p:cNvPr id="4" name="Группа 84"/>
          <p:cNvGrpSpPr/>
          <p:nvPr/>
        </p:nvGrpSpPr>
        <p:grpSpPr>
          <a:xfrm rot="5400000">
            <a:off x="4501400" y="2428030"/>
            <a:ext cx="285753" cy="287430"/>
            <a:chOff x="4117015" y="1174021"/>
            <a:chExt cx="460885" cy="358868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86" name="Стрелка вправо 85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5" name="Группа 87"/>
          <p:cNvGrpSpPr/>
          <p:nvPr/>
        </p:nvGrpSpPr>
        <p:grpSpPr>
          <a:xfrm rot="5400000">
            <a:off x="4501400" y="3428162"/>
            <a:ext cx="285753" cy="287430"/>
            <a:chOff x="4117015" y="1174021"/>
            <a:chExt cx="460885" cy="358868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9" name="Стрелка вправо 88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6" name="Группа 90"/>
          <p:cNvGrpSpPr/>
          <p:nvPr/>
        </p:nvGrpSpPr>
        <p:grpSpPr>
          <a:xfrm rot="5400000">
            <a:off x="4501400" y="2928096"/>
            <a:ext cx="285753" cy="287430"/>
            <a:chOff x="4117015" y="1174021"/>
            <a:chExt cx="460885" cy="358868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92" name="Стрелка вправо 91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7" name="Группа 93"/>
          <p:cNvGrpSpPr/>
          <p:nvPr/>
        </p:nvGrpSpPr>
        <p:grpSpPr>
          <a:xfrm rot="5400000">
            <a:off x="4501400" y="3928228"/>
            <a:ext cx="285753" cy="287430"/>
            <a:chOff x="4117015" y="1174021"/>
            <a:chExt cx="460885" cy="358868"/>
          </a:xfrm>
          <a:solidFill>
            <a:srgbClr val="002060"/>
          </a:solidFill>
          <a:scene3d>
            <a:camera prst="orthographicFront"/>
            <a:lightRig rig="flat" dir="t"/>
          </a:scene3d>
        </p:grpSpPr>
        <p:sp>
          <p:nvSpPr>
            <p:cNvPr id="95" name="Стрелка вправо 94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" name="Группа 96"/>
          <p:cNvGrpSpPr/>
          <p:nvPr/>
        </p:nvGrpSpPr>
        <p:grpSpPr>
          <a:xfrm rot="5400000">
            <a:off x="4501400" y="4356856"/>
            <a:ext cx="285753" cy="287430"/>
            <a:chOff x="4117015" y="1174021"/>
            <a:chExt cx="460885" cy="358868"/>
          </a:xfrm>
          <a:solidFill>
            <a:schemeClr val="tx1"/>
          </a:solidFill>
          <a:scene3d>
            <a:camera prst="orthographicFront"/>
            <a:lightRig rig="flat" dir="t"/>
          </a:scene3d>
        </p:grpSpPr>
        <p:sp>
          <p:nvSpPr>
            <p:cNvPr id="98" name="Стрелка вправо 97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1" name="Группа 99"/>
          <p:cNvGrpSpPr/>
          <p:nvPr/>
        </p:nvGrpSpPr>
        <p:grpSpPr>
          <a:xfrm rot="5400000">
            <a:off x="4501400" y="4856922"/>
            <a:ext cx="285753" cy="287430"/>
            <a:chOff x="4117015" y="1174021"/>
            <a:chExt cx="460885" cy="35886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1" name="Стрелка вправо 100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2" name="Группа 102"/>
          <p:cNvGrpSpPr/>
          <p:nvPr/>
        </p:nvGrpSpPr>
        <p:grpSpPr>
          <a:xfrm rot="5400000">
            <a:off x="4501400" y="5285550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4" name="Стрелка вправо 103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3" name="Группа 105"/>
          <p:cNvGrpSpPr/>
          <p:nvPr/>
        </p:nvGrpSpPr>
        <p:grpSpPr>
          <a:xfrm rot="5400000">
            <a:off x="4498913" y="6444922"/>
            <a:ext cx="285753" cy="287430"/>
            <a:chOff x="4117015" y="1174021"/>
            <a:chExt cx="460885" cy="358868"/>
          </a:xfrm>
          <a:solidFill>
            <a:schemeClr val="accent6"/>
          </a:solidFill>
          <a:scene3d>
            <a:camera prst="orthographicFront"/>
            <a:lightRig rig="flat" dir="t"/>
          </a:scene3d>
        </p:grpSpPr>
        <p:sp>
          <p:nvSpPr>
            <p:cNvPr id="107" name="Стрелка вправо 10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6" name="Группа 108"/>
          <p:cNvGrpSpPr/>
          <p:nvPr/>
        </p:nvGrpSpPr>
        <p:grpSpPr>
          <a:xfrm rot="5400000">
            <a:off x="4512521" y="5903693"/>
            <a:ext cx="285753" cy="287430"/>
            <a:chOff x="4117015" y="1174021"/>
            <a:chExt cx="460885" cy="35886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0" name="Стрелка вправо 10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112" name="Номер слайда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4" name="Заголовок 1"/>
          <p:cNvSpPr txBox="1">
            <a:spLocks/>
          </p:cNvSpPr>
          <p:nvPr/>
        </p:nvSpPr>
        <p:spPr>
          <a:xfrm>
            <a:off x="1142976" y="928670"/>
            <a:ext cx="2571768" cy="3571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0200 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оборона</a:t>
            </a:r>
            <a:endParaRPr lang="ru-RU" sz="1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115" name="Рисунок 114" descr="https://image.issuu.com/120718084615-847c72b4e205444d898cc1349615e613/jpg/page_1.jpg"/>
          <p:cNvPicPr/>
          <p:nvPr/>
        </p:nvPicPr>
        <p:blipFill>
          <a:blip r:embed="rId15" cstate="print"/>
          <a:srcRect l="14590" t="29280" r="31797" b="29777"/>
          <a:stretch>
            <a:fillRect/>
          </a:stretch>
        </p:blipFill>
        <p:spPr bwMode="auto">
          <a:xfrm>
            <a:off x="3929058" y="857232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Группа 115"/>
          <p:cNvGrpSpPr/>
          <p:nvPr/>
        </p:nvGrpSpPr>
        <p:grpSpPr>
          <a:xfrm rot="5400000">
            <a:off x="4501400" y="927832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7" name="Стрелка вправо 11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aphicFrame>
        <p:nvGraphicFramePr>
          <p:cNvPr id="119" name="Таблица 118"/>
          <p:cNvGraphicFramePr>
            <a:graphicFrameLocks noGrp="1"/>
          </p:cNvGraphicFramePr>
          <p:nvPr/>
        </p:nvGraphicFramePr>
        <p:xfrm>
          <a:off x="4857752" y="1000108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45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770,0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1 789,0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1 856,0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0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928267" y="3643710"/>
            <a:ext cx="4643470" cy="213523"/>
            <a:chOff x="-1521037" y="2071678"/>
            <a:chExt cx="8737831" cy="21431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1521037" y="2071680"/>
              <a:ext cx="8736237" cy="1586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2500298" y="321468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0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0" y="428625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8"/>
            <a:ext cx="3643338" cy="107157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929066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0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571501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357554" y="5500702"/>
            <a:ext cx="3571900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357554" y="5929330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7072330" y="142873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1 535,6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1 535,6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1 535,6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15936292"/>
              </p:ext>
            </p:extLst>
          </p:nvPr>
        </p:nvGraphicFramePr>
        <p:xfrm>
          <a:off x="7072331" y="3286124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23 653,5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22 107,5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22 107,5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7072331" y="421481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900,2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863,7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863,7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54391652"/>
              </p:ext>
            </p:extLst>
          </p:nvPr>
        </p:nvGraphicFramePr>
        <p:xfrm>
          <a:off x="7072329" y="5572140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2664663"/>
              </p:ext>
            </p:extLst>
          </p:nvPr>
        </p:nvGraphicFramePr>
        <p:xfrm>
          <a:off x="7072331" y="600076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23 557,9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18 789,7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18 789,7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82065941"/>
              </p:ext>
            </p:extLst>
          </p:nvPr>
        </p:nvGraphicFramePr>
        <p:xfrm>
          <a:off x="7000891" y="2357430"/>
          <a:ext cx="213428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05475"/>
                <a:gridCol w="714295"/>
                <a:gridCol w="71451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3 977,8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3 675,7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3 675,7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8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Скругленный прямоугольник 32"/>
          <p:cNvSpPr/>
          <p:nvPr/>
        </p:nvSpPr>
        <p:spPr>
          <a:xfrm>
            <a:off x="3357554" y="4929198"/>
            <a:ext cx="3571900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01 07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проведения выборов и референдумов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143240" y="60722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54391652"/>
              </p:ext>
            </p:extLst>
          </p:nvPr>
        </p:nvGraphicFramePr>
        <p:xfrm>
          <a:off x="7072329" y="5000636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1 860,5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ассигнований,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2200713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765746" y="2844615"/>
            <a:ext cx="98522" cy="214318"/>
            <a:chOff x="6359254" y="2070881"/>
            <a:chExt cx="185392" cy="215112"/>
          </a:xfrm>
        </p:grpSpPr>
        <p:cxnSp>
          <p:nvCxnSpPr>
            <p:cNvPr id="16" name="Прямая соединительная линия 15"/>
            <p:cNvCxnSpPr>
              <a:stCxn id="31" idx="3"/>
            </p:cNvCxnSpPr>
            <p:nvPr/>
          </p:nvCxnSpPr>
          <p:spPr>
            <a:xfrm rot="5400000" flipV="1">
              <a:off x="6384727" y="2046203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15819" y="2272581"/>
            <a:ext cx="3000396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4036" y="250031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07308" y="1872087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57200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642752" y="5133563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3987257" y="4321975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34126" y="5075353"/>
            <a:ext cx="246988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56" idx="1"/>
          </p:cNvCxnSpPr>
          <p:nvPr/>
        </p:nvCxnSpPr>
        <p:spPr>
          <a:xfrm>
            <a:off x="3750858" y="5661166"/>
            <a:ext cx="249639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854946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7" y="4902729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7" y="5411977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7" y="6000768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1" y="5072074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7000861" y="857232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2734690"/>
              </p:ext>
            </p:extLst>
          </p:nvPr>
        </p:nvGraphicFramePr>
        <p:xfrm>
          <a:off x="7081150" y="188925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22261330"/>
              </p:ext>
            </p:extLst>
          </p:nvPr>
        </p:nvGraphicFramePr>
        <p:xfrm>
          <a:off x="7081150" y="262936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897,5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46946866"/>
              </p:ext>
            </p:extLst>
          </p:nvPr>
        </p:nvGraphicFramePr>
        <p:xfrm>
          <a:off x="7081150" y="3890665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3146400"/>
              </p:ext>
            </p:extLst>
          </p:nvPr>
        </p:nvGraphicFramePr>
        <p:xfrm>
          <a:off x="7081150" y="446455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1 371,0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1 079,0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1 079,0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6122487"/>
              </p:ext>
            </p:extLst>
          </p:nvPr>
        </p:nvGraphicFramePr>
        <p:xfrm>
          <a:off x="7075395" y="4997179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944,0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9832626"/>
              </p:ext>
            </p:extLst>
          </p:nvPr>
        </p:nvGraphicFramePr>
        <p:xfrm>
          <a:off x="7049588" y="5572140"/>
          <a:ext cx="209441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3423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95 572,2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13 596,6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14 182,5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6824350"/>
              </p:ext>
            </p:extLst>
          </p:nvPr>
        </p:nvGraphicFramePr>
        <p:xfrm>
          <a:off x="7081150" y="610316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141,9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1 966,0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1 977,0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19742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500570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571472" y="1142984"/>
            <a:ext cx="2571768" cy="56198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0200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оборона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8" y="1285860"/>
            <a:ext cx="571504" cy="339903"/>
            <a:chOff x="1488406" y="1094161"/>
            <a:chExt cx="310105" cy="339903"/>
          </a:xfrm>
        </p:grpSpPr>
        <p:sp>
          <p:nvSpPr>
            <p:cNvPr id="47" name="Стрелка вправо 46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9" name="Скругленный прямоугольник 48"/>
          <p:cNvSpPr/>
          <p:nvPr/>
        </p:nvSpPr>
        <p:spPr>
          <a:xfrm>
            <a:off x="3894487" y="1214422"/>
            <a:ext cx="3000396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02 03 </a:t>
            </a:r>
            <a:r>
              <a:rPr lang="ru-RU" sz="1200" b="1" dirty="0" smtClean="0">
                <a:solidFill>
                  <a:srgbClr val="002060"/>
                </a:solidFill>
              </a:rPr>
              <a:t>Мобилизационная и вневойсковая подготовка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7081150" y="13572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1 770,0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1 789,0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1 856,0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8" name="Рисунок 57" descr="https://image.issuu.com/120718084615-847c72b4e205444d898cc1349615e613/jpg/page_1.jpg"/>
          <p:cNvPicPr/>
          <p:nvPr/>
        </p:nvPicPr>
        <p:blipFill>
          <a:blip r:embed="rId5" cstate="print"/>
          <a:srcRect l="14590" t="29280" r="31797" b="29777"/>
          <a:stretch>
            <a:fillRect/>
          </a:stretch>
        </p:blipFill>
        <p:spPr bwMode="auto">
          <a:xfrm>
            <a:off x="1000100" y="1000108"/>
            <a:ext cx="428628" cy="41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3503217" y="2669870"/>
            <a:ext cx="427834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Группа 14"/>
          <p:cNvGrpSpPr/>
          <p:nvPr/>
        </p:nvGrpSpPr>
        <p:grpSpPr>
          <a:xfrm rot="16200000">
            <a:off x="3607193" y="2164991"/>
            <a:ext cx="429422" cy="214318"/>
            <a:chOff x="5736588" y="2070881"/>
            <a:chExt cx="808062" cy="21511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736588" y="2070881"/>
              <a:ext cx="808062" cy="1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Скругленный прямоугольник 59"/>
          <p:cNvSpPr/>
          <p:nvPr/>
        </p:nvSpPr>
        <p:spPr>
          <a:xfrm>
            <a:off x="3951537" y="3200845"/>
            <a:ext cx="2964677" cy="45144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03 10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пожарной безопасности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3717365" y="2812867"/>
            <a:ext cx="1357" cy="631312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3718722" y="3434665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95826038"/>
              </p:ext>
            </p:extLst>
          </p:nvPr>
        </p:nvGraphicFramePr>
        <p:xfrm>
          <a:off x="7081150" y="330130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71472" y="1214422"/>
            <a:ext cx="626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Уважаемые  граждане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Усть-Абаканского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района!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071678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 с основными положениями  бюджета муниципального образования Усть-Абаканский район на 2018 год и на плановый период 2019 и 2020 годов.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1096947" y="5143512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pic>
        <p:nvPicPr>
          <p:cNvPr id="13" name="Рисунок 12" descr="Egorova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357166"/>
            <a:ext cx="2658689" cy="3046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14974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178228" y="1902267"/>
            <a:ext cx="1439567" cy="240871"/>
            <a:chOff x="4797087" y="2071677"/>
            <a:chExt cx="2419707" cy="215903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6200993" y="2179628"/>
              <a:ext cx="214314" cy="1589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678769"/>
            <a:ext cx="2928958" cy="31801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928802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>
            <a:endCxn id="39" idx="1"/>
          </p:cNvCxnSpPr>
          <p:nvPr/>
        </p:nvCxnSpPr>
        <p:spPr>
          <a:xfrm>
            <a:off x="3777576" y="2247224"/>
            <a:ext cx="231786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000496" y="121442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05 01 </a:t>
            </a:r>
            <a:r>
              <a:rPr lang="ru-RU" sz="1200" b="1" dirty="0" smtClean="0">
                <a:solidFill>
                  <a:srgbClr val="002060"/>
                </a:solidFill>
              </a:rPr>
              <a:t>Жилищное хозяйство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009362" y="2098753"/>
            <a:ext cx="2919301" cy="2969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00034" y="3929066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0" name="Группа 14"/>
          <p:cNvGrpSpPr/>
          <p:nvPr/>
        </p:nvGrpSpPr>
        <p:grpSpPr>
          <a:xfrm rot="16200000">
            <a:off x="2429257" y="4571611"/>
            <a:ext cx="2928958" cy="215108"/>
            <a:chOff x="2241458" y="2070882"/>
            <a:chExt cx="5511555" cy="215109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1458" y="2070883"/>
              <a:ext cx="551155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6704063" y="2177246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50043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143240" y="4214818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071810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00570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28638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592933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42926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2" y="614364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7994933"/>
              </p:ext>
            </p:extLst>
          </p:nvPr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82194440"/>
              </p:ext>
            </p:extLst>
          </p:nvPr>
        </p:nvGraphicFramePr>
        <p:xfrm>
          <a:off x="7062819" y="1711031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30 091,2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2 411,0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5 417,0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40269863"/>
              </p:ext>
            </p:extLst>
          </p:nvPr>
        </p:nvGraphicFramePr>
        <p:xfrm>
          <a:off x="7081150" y="5382497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4 294,8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2 556,8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2 571,8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6473814"/>
              </p:ext>
            </p:extLst>
          </p:nvPr>
        </p:nvGraphicFramePr>
        <p:xfrm>
          <a:off x="7081150" y="600161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29 763,0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29 138,8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29 173,8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9998747"/>
              </p:ext>
            </p:extLst>
          </p:nvPr>
        </p:nvGraphicFramePr>
        <p:xfrm>
          <a:off x="7081150" y="25717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7 375,5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85453607"/>
              </p:ext>
            </p:extLst>
          </p:nvPr>
        </p:nvGraphicFramePr>
        <p:xfrm>
          <a:off x="6929454" y="3571876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489409,0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492209,3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330079,3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13823261"/>
              </p:ext>
            </p:extLst>
          </p:nvPr>
        </p:nvGraphicFramePr>
        <p:xfrm>
          <a:off x="7081150" y="4597135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714752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40947773"/>
              </p:ext>
            </p:extLst>
          </p:nvPr>
        </p:nvGraphicFramePr>
        <p:xfrm>
          <a:off x="6929454" y="3143248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124844,1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100619,4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38089,9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9" name="Скругленный прямоугольник 48"/>
          <p:cNvSpPr/>
          <p:nvPr/>
        </p:nvSpPr>
        <p:spPr>
          <a:xfrm>
            <a:off x="3999705" y="2493879"/>
            <a:ext cx="2928958" cy="49721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777576" y="2742487"/>
            <a:ext cx="213523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7640844"/>
              </p:ext>
            </p:extLst>
          </p:nvPr>
        </p:nvGraphicFramePr>
        <p:xfrm>
          <a:off x="7081150" y="209875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10 972,5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71" name="Прямая соединительная линия 70"/>
          <p:cNvCxnSpPr/>
          <p:nvPr/>
        </p:nvCxnSpPr>
        <p:spPr>
          <a:xfrm>
            <a:off x="3786182" y="3214686"/>
            <a:ext cx="214314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Скругленный прямоугольник 71"/>
          <p:cNvSpPr/>
          <p:nvPr/>
        </p:nvSpPr>
        <p:spPr>
          <a:xfrm>
            <a:off x="4000496" y="392906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07 03 </a:t>
            </a:r>
            <a:r>
              <a:rPr lang="ru-RU" sz="1200" b="1" dirty="0" smtClean="0">
                <a:solidFill>
                  <a:srgbClr val="002060"/>
                </a:solidFill>
              </a:rPr>
              <a:t>Дополнительное образование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73" name="Таблица 7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85453607"/>
              </p:ext>
            </p:extLst>
          </p:nvPr>
        </p:nvGraphicFramePr>
        <p:xfrm>
          <a:off x="6929454" y="4071942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50 469,4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46 545,5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46 702,0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482967" y="1733534"/>
            <a:ext cx="821536" cy="211941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643050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643446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928531" y="4786717"/>
            <a:ext cx="1928826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4357694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4857760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521495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786190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507207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71501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10 06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социальной политики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85789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857496"/>
            <a:ext cx="2571768" cy="50006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0900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Здравоохранение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214678" y="2928934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78605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09 09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здравоохранения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307181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9287658"/>
              </p:ext>
            </p:extLst>
          </p:nvPr>
        </p:nvGraphicFramePr>
        <p:xfrm>
          <a:off x="7081150" y="1425279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55 816,2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38 039,0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38372,0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40971669"/>
              </p:ext>
            </p:extLst>
          </p:nvPr>
        </p:nvGraphicFramePr>
        <p:xfrm>
          <a:off x="7081150" y="214311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188,9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12 888,3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12 934,3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92893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385762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322863"/>
              </p:ext>
            </p:extLst>
          </p:nvPr>
        </p:nvGraphicFramePr>
        <p:xfrm>
          <a:off x="7081150" y="450057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6 315,0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2 386,7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2 481,7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831492"/>
              </p:ext>
            </p:extLst>
          </p:nvPr>
        </p:nvGraphicFramePr>
        <p:xfrm>
          <a:off x="7081150" y="514351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64 103,2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61 582,0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61 812,0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1 121,0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1 151,0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1 164,0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643182"/>
            <a:ext cx="500066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500570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5286412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42873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86116" y="5286388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8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8" y="2357430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2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2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Группа 29"/>
          <p:cNvGrpSpPr/>
          <p:nvPr/>
        </p:nvGrpSpPr>
        <p:grpSpPr>
          <a:xfrm>
            <a:off x="3214678" y="3500438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64921183"/>
              </p:ext>
            </p:extLst>
          </p:nvPr>
        </p:nvGraphicFramePr>
        <p:xfrm>
          <a:off x="7081150" y="150017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296,1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261,9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57187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2449722"/>
              </p:ext>
            </p:extLst>
          </p:nvPr>
        </p:nvGraphicFramePr>
        <p:xfrm>
          <a:off x="7072330" y="457200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3391021"/>
              </p:ext>
            </p:extLst>
          </p:nvPr>
        </p:nvGraphicFramePr>
        <p:xfrm>
          <a:off x="7088313" y="574445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10 800,0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10 200,0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10 200,0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143248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6858016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1 112 620,7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929190" y="6500809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43834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889 189,8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9652" y="6357958"/>
            <a:ext cx="893007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668 991,0</a:t>
            </a: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92513" name="Содержимое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85820304"/>
              </p:ext>
            </p:extLst>
          </p:nvPr>
        </p:nvGraphicFramePr>
        <p:xfrm>
          <a:off x="1357290" y="2143116"/>
          <a:ext cx="6248400" cy="3438525"/>
        </p:xfrm>
        <a:graphic>
          <a:graphicData uri="http://schemas.openxmlformats.org/presentationml/2006/ole">
            <p:oleObj spid="_x0000_s192540" name="Worksheet" r:id="rId4" imgW="6248445" imgH="3438450" progId="Excel.Sheet.8">
              <p:embed/>
            </p:oleObj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286676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Усть - Абаканский район в 2018 году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1142976" y="1142984"/>
          <a:ext cx="7286676" cy="96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93406033"/>
              </p:ext>
            </p:extLst>
          </p:nvPr>
        </p:nvGraphicFramePr>
        <p:xfrm>
          <a:off x="142844" y="1357298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902226529"/>
              </p:ext>
            </p:extLst>
          </p:nvPr>
        </p:nvGraphicFramePr>
        <p:xfrm>
          <a:off x="5647526" y="1500174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28728" y="57148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бюджета муниципального района на 2018 и плановый период 2019 и 2020 годов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сформирован по программно-целевому принципу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428604"/>
            <a:ext cx="7000924" cy="92333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районного бюджета муниципального образования Усть-Абаканский район по муниципальным программам на 2018 год </a:t>
            </a:r>
            <a:r>
              <a:rPr lang="ru-RU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(тыс. рублей)</a:t>
            </a:r>
            <a:endParaRPr lang="ru-RU" sz="1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357158" y="1285860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00166" y="1714488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832 658,0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3071810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117 118,7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4429132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33 806,1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71604" y="5715016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75 691,9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82" y="2000240"/>
            <a:ext cx="571504" cy="392909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715272" y="3790953"/>
            <a:ext cx="1500166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1 078 183,8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071678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7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3429000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6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643446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500702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357166"/>
            <a:ext cx="7429552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 2018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 flipH="1">
            <a:off x="2143108" y="628652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Доступная среда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3108" y="5429264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туризма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285852" y="5286388"/>
            <a:ext cx="714380" cy="7143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/>
          <p:cNvSpPr/>
          <p:nvPr/>
        </p:nvSpPr>
        <p:spPr>
          <a:xfrm>
            <a:off x="1285852" y="1142984"/>
            <a:ext cx="714380" cy="7143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Овал 84"/>
          <p:cNvSpPr/>
          <p:nvPr/>
        </p:nvSpPr>
        <p:spPr>
          <a:xfrm>
            <a:off x="1285852" y="1928802"/>
            <a:ext cx="714380" cy="7143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Овал 86"/>
          <p:cNvSpPr/>
          <p:nvPr/>
        </p:nvSpPr>
        <p:spPr>
          <a:xfrm>
            <a:off x="1285852" y="6143620"/>
            <a:ext cx="714380" cy="7143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Овал 87"/>
          <p:cNvSpPr/>
          <p:nvPr/>
        </p:nvSpPr>
        <p:spPr>
          <a:xfrm>
            <a:off x="1285852" y="2714620"/>
            <a:ext cx="714380" cy="7143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1285852" y="3571876"/>
            <a:ext cx="714380" cy="71438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Социальной  направленности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3108" y="450057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Профилактика здорового образа  жизни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285852" y="4357694"/>
            <a:ext cx="714380" cy="714380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143108" y="1357298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271462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3108" y="2071678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3108" y="3643314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спорта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71868" y="1357298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687 032,2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868" y="2071678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66 960,6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23824" y="3000372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80 277,2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06" y="3929066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1 360,1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4" y="4786322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820,0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86182" y="5429264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1 666,0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786182" y="6286520"/>
            <a:ext cx="85725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390,0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643570" y="3071810"/>
            <a:ext cx="1285884" cy="1214446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Овал 68"/>
          <p:cNvSpPr/>
          <p:nvPr/>
        </p:nvSpPr>
        <p:spPr>
          <a:xfrm>
            <a:off x="5715008" y="4572008"/>
            <a:ext cx="1285884" cy="1214446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Овал 69"/>
          <p:cNvSpPr/>
          <p:nvPr/>
        </p:nvSpPr>
        <p:spPr>
          <a:xfrm>
            <a:off x="5715008" y="1643050"/>
            <a:ext cx="1285884" cy="1285884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7072330" y="4714884"/>
            <a:ext cx="185738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2" y="3214686"/>
            <a:ext cx="19288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преступности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330" y="1928802"/>
            <a:ext cx="192882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Противодействие незаконному обороту наркотиков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869" y="235743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143868" y="385762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162,0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62" y="6072206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35 338,8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6572264" y="6357958"/>
            <a:ext cx="2133600" cy="365125"/>
          </a:xfrm>
        </p:spPr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>
          <a:xfrm>
            <a:off x="4857752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357166"/>
            <a:ext cx="7429552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 2018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91151" y="5643578"/>
            <a:ext cx="2440011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модернизации и реформирования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отраслей экономики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4639364"/>
            <a:ext cx="2451647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214422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агропромы-шленного комплекса и социальной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сферы на селе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71670" y="3000372"/>
            <a:ext cx="24425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71670" y="2285992"/>
            <a:ext cx="242889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малых сел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71670" y="4000504"/>
            <a:ext cx="244250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7249" y="1855978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27 009,4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00430" y="2571744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3 267,4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94557" y="3275111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66 116,2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23186" y="4017176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7 774,7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02468" y="5103579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2 970,8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673907" y="6288440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20 490,5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Общего характера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72330" y="5214950"/>
            <a:ext cx="185738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</a:t>
            </a:r>
          </a:p>
          <a:p>
            <a:pPr lvl="0"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9454" y="2786058"/>
            <a:ext cx="1928826" cy="8679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1428736"/>
            <a:ext cx="1928826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 муниципальными финансами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01024" y="2325872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63 843,1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24" y="342900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470,0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72400" y="5723069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12 015,9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071538" y="928670"/>
            <a:ext cx="857256" cy="78581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071538" y="1785926"/>
            <a:ext cx="857256" cy="857256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071538" y="2786058"/>
            <a:ext cx="857256" cy="85725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071538" y="3714752"/>
            <a:ext cx="857256" cy="857256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71538" y="4714884"/>
            <a:ext cx="928694" cy="928694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Овал 42"/>
          <p:cNvSpPr/>
          <p:nvPr/>
        </p:nvSpPr>
        <p:spPr>
          <a:xfrm>
            <a:off x="1142976" y="5715016"/>
            <a:ext cx="857256" cy="857256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643570" y="1357298"/>
            <a:ext cx="1214446" cy="107157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599420"/>
              <a:satOff val="-3114"/>
              <a:lumOff val="-4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5643570" y="2500306"/>
            <a:ext cx="1177457" cy="1186986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3295736"/>
              <a:satOff val="-3920"/>
              <a:lumOff val="-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6786" name="Picture 2" descr="http://promtorg.volganet.ru/upload/iblock/f7d/201505082259rljid12_1_.jpg"/>
          <p:cNvPicPr>
            <a:picLocks noChangeAspect="1" noChangeArrowheads="1"/>
          </p:cNvPicPr>
          <p:nvPr/>
        </p:nvPicPr>
        <p:blipFill>
          <a:blip r:embed="rId12"/>
          <a:srcRect t="35680" r="65667" b="31189"/>
          <a:stretch>
            <a:fillRect/>
          </a:stretch>
        </p:blipFill>
        <p:spPr bwMode="auto">
          <a:xfrm>
            <a:off x="5715008" y="3786190"/>
            <a:ext cx="1152506" cy="92869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6788" name="Picture 4" descr="http://mega-e.su/media/uploads/2015/08/26/seguro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72132" y="4857760"/>
            <a:ext cx="1428760" cy="128588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/>
          <p:cNvSpPr txBox="1"/>
          <p:nvPr/>
        </p:nvSpPr>
        <p:spPr>
          <a:xfrm>
            <a:off x="6929454" y="4071942"/>
            <a:ext cx="1928826" cy="480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24" y="421481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197,9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471487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785794"/>
            <a:ext cx="692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"Развитие  образования  в  Усть-Абаканском районе (2014-2020 годы)"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071810"/>
            <a:ext cx="2071702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«Развитие дошкольного, начального, общего, основного общего, среднего общего образования»</a:t>
            </a:r>
          </a:p>
          <a:p>
            <a:pPr algn="ctr" fontAlgn="t"/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6" y="3071810"/>
            <a:ext cx="2071702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"Развитие системы дополнительного образования детей, выявление и поддержки одаренных детей и молодежи"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93930" y="3071810"/>
            <a:ext cx="1857388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"Патриотическое воспитание граждан"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V="1">
            <a:off x="2440312" y="2422462"/>
            <a:ext cx="48534" cy="50345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4658507" y="2441604"/>
            <a:ext cx="170206" cy="546035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rot="11973797" flipH="1" flipV="1">
            <a:off x="6649793" y="2580168"/>
            <a:ext cx="498080" cy="12224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43174" y="1571612"/>
            <a:ext cx="4071966" cy="785818"/>
            <a:chOff x="781857" y="214315"/>
            <a:chExt cx="2298040" cy="135665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687 032,2 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42910" y="5000636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637 484,8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43306" y="498159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49 305,4 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6" y="4981597"/>
            <a:ext cx="185738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242,0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643050"/>
            <a:ext cx="1538371" cy="12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3" descr=" дополнит обра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643578"/>
            <a:ext cx="1446477" cy="1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" descr="воспитател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3" y="5643578"/>
            <a:ext cx="1376021" cy="10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8438" y="5697156"/>
            <a:ext cx="1357322" cy="1017992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Рисунок 4" descr="школ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5658091"/>
            <a:ext cx="1285884" cy="10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="" xmlns:p14="http://schemas.microsoft.com/office/powerpoint/2010/main" val="4287440762"/>
              </p:ext>
            </p:extLst>
          </p:nvPr>
        </p:nvGraphicFramePr>
        <p:xfrm>
          <a:off x="-285784" y="1357298"/>
          <a:ext cx="642942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00166" y="500042"/>
            <a:ext cx="7143800" cy="6463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Усть-Абаканского района на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2018 год и плановый период 2019-2020 годов (тыс.рублей)</a:t>
            </a: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="" xmlns:p14="http://schemas.microsoft.com/office/powerpoint/2010/main" val="1430382431"/>
              </p:ext>
            </p:extLst>
          </p:nvPr>
        </p:nvGraphicFramePr>
        <p:xfrm>
          <a:off x="0" y="571480"/>
          <a:ext cx="585791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5008" y="1785926"/>
          <a:ext cx="3214710" cy="164307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79704"/>
                <a:gridCol w="1635006"/>
              </a:tblGrid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Учреждения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32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solidFill>
                            <a:srgbClr val="7030A0"/>
                          </a:solidFill>
                        </a:rPr>
                        <a:t>Классы - всего</a:t>
                      </a:r>
                      <a:endParaRPr lang="ru-RU" sz="1300" b="1" i="0" u="none" strike="noStrike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241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solidFill>
                            <a:srgbClr val="7030A0"/>
                          </a:solidFill>
                        </a:rPr>
                        <a:t>Обучающиеся</a:t>
                      </a:r>
                      <a:endParaRPr lang="ru-RU" sz="1300" b="1" i="0" u="none" strike="noStrike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7 197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481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Штатные единицы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1 594,7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252930" name="Picture 2" descr="http://dopobraz-karelia.ru/images/news/kursy_povisheniy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3714752"/>
            <a:ext cx="2928958" cy="292895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785794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 – это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ИНЯСОВАОА\Desktop\Бюджет для граждан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14488"/>
            <a:ext cx="1928826" cy="1444939"/>
          </a:xfrm>
          <a:prstGeom prst="rect">
            <a:avLst/>
          </a:prstGeom>
          <a:noFill/>
        </p:spPr>
      </p:pic>
      <p:pic>
        <p:nvPicPr>
          <p:cNvPr id="6" name="Рисунок 36" descr="x_37ac4ade.jpg"/>
          <p:cNvPicPr>
            <a:picLocks noChangeAspect="1"/>
          </p:cNvPicPr>
          <p:nvPr/>
        </p:nvPicPr>
        <p:blipFill>
          <a:blip r:embed="rId6" cstate="print"/>
          <a:srcRect l="5672" r="66949"/>
          <a:stretch>
            <a:fillRect/>
          </a:stretch>
        </p:blipFill>
        <p:spPr bwMode="auto">
          <a:xfrm>
            <a:off x="7500958" y="214290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Группа 78"/>
          <p:cNvGrpSpPr/>
          <p:nvPr/>
        </p:nvGrpSpPr>
        <p:grpSpPr>
          <a:xfrm>
            <a:off x="7358082" y="1142984"/>
            <a:ext cx="1500198" cy="785818"/>
            <a:chOff x="0" y="734876"/>
            <a:chExt cx="1438783" cy="728219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734876"/>
              <a:ext cx="1438783" cy="72821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35549" y="770425"/>
              <a:ext cx="1367685" cy="6571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Централизованная библиотечная система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/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/>
                <a:t>(1 учреждение)</a:t>
              </a:r>
              <a:endParaRPr lang="ru-RU" sz="1000" kern="1200" dirty="0"/>
            </a:p>
          </p:txBody>
        </p:sp>
      </p:grp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357290" y="500042"/>
            <a:ext cx="7143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«Культура Усть-Абаканского района (2014-2020 годы)» (тыс.рублей)</a:t>
            </a:r>
          </a:p>
        </p:txBody>
      </p:sp>
      <p:pic>
        <p:nvPicPr>
          <p:cNvPr id="41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1714512" cy="128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7" descr="http://culture19.ru/files/news_2/u-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4"/>
            <a:ext cx="1785950" cy="12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14546" y="1357298"/>
            <a:ext cx="171451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«Развитие культурного потенциала Усть-Абаканского района»</a:t>
            </a:r>
          </a:p>
          <a:p>
            <a:pPr algn="ctr" fontAlgn="t"/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72132" y="121442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"Наследие Усть-Абаканского района"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214546" y="2714620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«Искусство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429256" y="2786058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«Молодежь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071678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26 303,3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2000240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25 029,4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3571876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874,0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3643314"/>
            <a:ext cx="1192704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1 911,0 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8133813" y="1785926"/>
            <a:ext cx="1010187" cy="571504"/>
            <a:chOff x="1953" y="0"/>
            <a:chExt cx="1438783" cy="718867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953" y="0"/>
              <a:ext cx="1438783" cy="71886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37045" y="35092"/>
              <a:ext cx="1368599" cy="64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Музеи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/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/>
                <a:t>(2учреждения)</a:t>
              </a:r>
              <a:endParaRPr lang="ru-RU" sz="1000" kern="1200" dirty="0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4000496" y="1285860"/>
            <a:ext cx="1285884" cy="571504"/>
            <a:chOff x="0" y="2602970"/>
            <a:chExt cx="1438783" cy="85613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0" y="2602970"/>
              <a:ext cx="1438783" cy="856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41793" y="2644764"/>
              <a:ext cx="1355198" cy="601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Дома культуры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(2 учреждения)</a:t>
              </a:r>
              <a:endParaRPr lang="ru-RU" sz="1000" kern="1200" dirty="0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7286644" y="2857496"/>
            <a:ext cx="1285884" cy="785818"/>
            <a:chOff x="0" y="3459613"/>
            <a:chExt cx="1438783" cy="89745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0" y="3459613"/>
              <a:ext cx="1438783" cy="89745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43810" y="3503423"/>
              <a:ext cx="1351163" cy="8098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Молодежный ресурсный центр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(1  учреждение)</a:t>
              </a:r>
              <a:endParaRPr lang="ru-RU" sz="1000" kern="1200" dirty="0"/>
            </a:p>
          </p:txBody>
        </p:sp>
      </p:grpSp>
      <p:pic>
        <p:nvPicPr>
          <p:cNvPr id="88" name="Picture 143" descr="https://im1-tub-ru.yandex.net/i?id=4df79c926df1add3b5d54d85f99d26fa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000504"/>
            <a:ext cx="1784299" cy="13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571744"/>
            <a:ext cx="1740488" cy="13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357422" y="4143380"/>
          <a:ext cx="6095999" cy="268947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382364"/>
                <a:gridCol w="676712"/>
                <a:gridCol w="601655"/>
                <a:gridCol w="756560"/>
                <a:gridCol w="678708"/>
              </a:tblGrid>
              <a:tr h="53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Наименование показателя</a:t>
                      </a:r>
                      <a:endParaRPr lang="ru-RU" sz="900" b="1" i="1" dirty="0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2016г.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2017г.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2018г.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2019г.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24514">
                <a:tc gridSpan="5"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050" b="1" i="1" kern="0" dirty="0"/>
                        <a:t>«Культура Усть-Абаканского района  (2014 – 2020г.)»</a:t>
                      </a:r>
                      <a:endParaRPr lang="ru-RU" sz="1050" b="1" i="1" kern="0" dirty="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Увеличение количества участников (зрителей)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культурно-массовых мероприятий на бесплатной и платной основе в учреждениях культуры, чел.</a:t>
                      </a:r>
                      <a:endParaRPr lang="ru-RU" sz="9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211390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213927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216708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218875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количества выставок народно-прикладного творчества, ед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22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23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24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количества посещений библиотек района, тыс. чел.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143,6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143,8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144,0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144,2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 b="1" i="1"/>
                        <a:t>Количество посетителей, посетивших музеи, тыс. чел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18,9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19,1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19,3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19,5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Число единиц хранения фондов  музея под открытым небом «Древние курганы Салбыкской степи», ед.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18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19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21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Количество проведенных экскурсий на объектах культурного наследия, ед.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160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165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170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175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численности молодых людей, участвующих в мероприятиях районного, республиканского и российского уровней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20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30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</a:tbl>
          </a:graphicData>
        </a:graphic>
      </p:graphicFrame>
      <p:grpSp>
        <p:nvGrpSpPr>
          <p:cNvPr id="35" name="Группа 14"/>
          <p:cNvGrpSpPr/>
          <p:nvPr/>
        </p:nvGrpSpPr>
        <p:grpSpPr>
          <a:xfrm rot="16200000">
            <a:off x="1285457" y="2500701"/>
            <a:ext cx="1643074" cy="213524"/>
            <a:chOff x="4124946" y="2071677"/>
            <a:chExt cx="3091848" cy="21431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4124946" y="2071677"/>
              <a:ext cx="309025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>
            <a:off x="2000232" y="342900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29058" y="3357562"/>
            <a:ext cx="1500198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0" idx="0"/>
          </p:cNvCxnSpPr>
          <p:nvPr/>
        </p:nvCxnSpPr>
        <p:spPr>
          <a:xfrm rot="5400000" flipH="1" flipV="1">
            <a:off x="5965041" y="2464587"/>
            <a:ext cx="642942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965439" y="1249347"/>
            <a:ext cx="213520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6215471" y="1142587"/>
            <a:ext cx="142876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1357290" y="1357298"/>
            <a:ext cx="4104456" cy="115588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районного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 – 12 607,2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 – 13 596,6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 14 182,5 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71480"/>
            <a:ext cx="400052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Усть-Абаканского района</a:t>
            </a:r>
          </a:p>
        </p:txBody>
      </p:sp>
      <p:pic>
        <p:nvPicPr>
          <p:cNvPr id="39" name="Рисунок 85" descr="http://im4-tub-ru.yandex.net/i?id=93901400-70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428736"/>
            <a:ext cx="18732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34" y="2714620"/>
          <a:ext cx="8424936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3204356"/>
                <a:gridCol w="756084"/>
                <a:gridCol w="3456384"/>
              </a:tblGrid>
              <a:tr h="95467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Основные источники формирования</a:t>
                      </a:r>
                      <a:r>
                        <a:rPr lang="ru-RU" sz="1200" baseline="0" dirty="0" smtClean="0"/>
                        <a:t> доходов дорожного фонда  </a:t>
                      </a:r>
                      <a:r>
                        <a:rPr lang="ru-RU" sz="1200" baseline="0" dirty="0" err="1" smtClean="0"/>
                        <a:t>Усть</a:t>
                      </a:r>
                      <a:r>
                        <a:rPr lang="ru-RU" sz="1200" baseline="0" dirty="0" smtClean="0"/>
                        <a:t> -Абаканского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зачисляемые в районный бюджет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Направления расходов дорожного фонда  Усть-Абаканского</a:t>
                      </a:r>
                      <a:r>
                        <a:rPr lang="ru-RU" sz="1200" b="1" baseline="0" dirty="0" smtClean="0"/>
                        <a:t>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дорожной деятельности в отношении автомобильных дорог общего пользования межмуниципального значения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5456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/>
                        <a:t>Субсидии на обеспечение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Обеспечение сохранности существующей сети автомобильных дорог общего пользования местного значения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5643578"/>
          <a:ext cx="6286544" cy="71438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488088"/>
                <a:gridCol w="697864"/>
                <a:gridCol w="620461"/>
                <a:gridCol w="780208"/>
                <a:gridCol w="699923"/>
              </a:tblGrid>
              <a:tr h="216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05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2016г.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2017г.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2018г.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2019г.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Соответствие нормативным требованиям всех дорог общего пользования местного значения</a:t>
                      </a: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 %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52,5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55,0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57,5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60,0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50882" name="Picture 2" descr="http://urbanus.ru/upload/c_item_news/original/20488/20488-14605369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571480"/>
            <a:ext cx="2186053" cy="118265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1357298"/>
            <a:ext cx="2396606" cy="648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жилищного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хозяйства-             1 063,9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2071678"/>
            <a:ext cx="2396605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инженерной инфраструктурой земельных участков под малоэтажное жилищное строительство(софинансирование)–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42976" y="714356"/>
            <a:ext cx="77153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ПЛАНИРУЕМЫЕ РАСХОДЫ НА ЖИЛИЩНО-КОММУНАЛЬНОЕ </a:t>
            </a:r>
            <a:r>
              <a:rPr lang="ru-RU" sz="1600" b="1" dirty="0" smtClean="0"/>
              <a:t>ХОЗЯЙСТВО на 2018 год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2" y="1357298"/>
            <a:ext cx="2736304" cy="6340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коммунального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хозяйства – 24 475,4 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00760" y="1357298"/>
            <a:ext cx="2592288" cy="6340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Благоустройство-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9 973,2 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00760" y="2071678"/>
            <a:ext cx="2588071" cy="553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территорий  малых сёл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3 267,4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2143116"/>
            <a:ext cx="2725499" cy="5700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эффективности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2 674,3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71802" y="2928934"/>
            <a:ext cx="2736304" cy="6524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инфраструктуры, в т.ч. разработка проектно-сметной документации 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21 801,1 </a:t>
            </a:r>
            <a:r>
              <a:rPr lang="ru-RU" sz="1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00760" y="2714620"/>
            <a:ext cx="2588071" cy="553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Трудоустройство в летний период несовершеннолетних, состоящих на учёте в КДН–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20,0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5" name="Picture 40" descr="https://im2-tub-ru.yandex.net/i?id=beed0aec6d99cb7f2dfe82ae26008188&amp;n=33&amp;h=190&amp;w=2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26767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428596" y="3000372"/>
            <a:ext cx="2396605" cy="5777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жильем молодых семей 1 053,9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9" name="Рисунок 26" descr="http://im6-tub-ru.yandex.net/i?id=421129031-0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857628"/>
            <a:ext cx="238716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698" name="Picture 2" descr="https://im0-tub-ru.yandex.net/i?id=2263cbf43226c1a010c42b00098401bb&amp;n=33&amp;h=215&amp;w=3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929066"/>
            <a:ext cx="2714644" cy="214314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00760" y="3357562"/>
            <a:ext cx="2588071" cy="553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Поддержка муниципальных программ формирования современной городской среды– 6 685,8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714356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общего характера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57298"/>
            <a:ext cx="1428759" cy="9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8" y="135729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субъектов малого и среднего предпринимательства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357298"/>
          <a:ext cx="3429024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5000628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8" y="2643182"/>
            <a:ext cx="314327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Развитие торговли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6" y="5357826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"Повышение эффективности управления муниципальными финансами Усть-Абаканского района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85918" y="385762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муниципального имущества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214950"/>
            <a:ext cx="1512183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/>
        </p:nvGraphicFramePr>
        <p:xfrm>
          <a:off x="5572132" y="2571744"/>
          <a:ext cx="3357586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8" y="271462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3714752"/>
            <a:ext cx="1428760" cy="11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 descr="https://im2-tub-ru.yandex.net/i?id=6518027b53cfaee80ff74f8f41fe2722&amp;n=33&amp;h=215&amp;w=32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282" y="2500306"/>
            <a:ext cx="1428760" cy="951033"/>
          </a:xfrm>
          <a:prstGeom prst="rect">
            <a:avLst/>
          </a:prstGeom>
          <a:noFill/>
        </p:spPr>
      </p:pic>
      <p:graphicFrame>
        <p:nvGraphicFramePr>
          <p:cNvPr id="28" name="Схема 27"/>
          <p:cNvGraphicFramePr/>
          <p:nvPr/>
        </p:nvGraphicFramePr>
        <p:xfrm>
          <a:off x="5500694" y="3714752"/>
          <a:ext cx="342902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5000628" y="392906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5000636"/>
          <a:ext cx="342902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500694" y="5857892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Выравнивание бюджетной обеспеченности и обеспечение сбалансированности бюджетов поселений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947586" y="518971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500694" y="6357934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Реализация государственной политики в сфере государственных закупок, обслуживание мун.долга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5000628" y="4429132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5000628" y="1928802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000628" y="314324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5000628" y="592933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2068122">
            <a:off x="4945938" y="626633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28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программы, направленные на </a:t>
            </a:r>
          </a:p>
          <a:p>
            <a:pPr algn="ctr"/>
            <a: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1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2" y="1500174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dirty="0" smtClean="0"/>
              <a:t>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285860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64305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2" y="3429000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«Противодействие незаконному обороту наркотиков, снижение масштабов наркотизации   населения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5143512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«Обеспечение общественного порядка и противодействие преступности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00694" y="3286124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572133" y="6000768"/>
            <a:ext cx="3357586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Профилактика правонарушений несовершеннолетних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929190" y="378619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35743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864900">
            <a:off x="4951115" y="608629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6000768"/>
            <a:ext cx="104190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42" descr="http://im5-tub-ru.yandex.net/i?id=105008182-51-72&amp;n=21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20" y="2357430"/>
            <a:ext cx="12441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4" name="Picture 2" descr="http://www.dribin.by/wp-content/uploads/2016/07/8a38ab384b2a1e8d9b016b298d8a279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2844" y="3571876"/>
            <a:ext cx="1394165" cy="928694"/>
          </a:xfrm>
          <a:prstGeom prst="rect">
            <a:avLst/>
          </a:prstGeom>
          <a:noFill/>
        </p:spPr>
      </p:pic>
      <p:pic>
        <p:nvPicPr>
          <p:cNvPr id="228356" name="Picture 4" descr="http://auto-mir.com/tpl/images/post/415_b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5720" y="1214422"/>
            <a:ext cx="1214446" cy="1028231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5572140"/>
            <a:ext cx="95313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 descr="http://www.giport.ru/img/news/2012/03/21/154846_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2910" y="4786322"/>
            <a:ext cx="928694" cy="687897"/>
          </a:xfrm>
          <a:prstGeom prst="rect">
            <a:avLst/>
          </a:prstGeom>
          <a:noFill/>
        </p:spPr>
      </p:pic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2" y="1500174"/>
            <a:ext cx="314327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"Развитие физической культуры и спорта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096824">
            <a:off x="4933891" y="128611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8" y="2857496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"Профилактика заболеваний и формирование здорового образа жизни»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4857760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i="1" dirty="0" smtClean="0">
                <a:solidFill>
                  <a:srgbClr val="000000"/>
                </a:solidFill>
              </a:rPr>
              <a:t>«Развитие туризма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929190" y="50720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5000628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164305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357298"/>
            <a:ext cx="1450560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2" name="Picture 2" descr="http://rcmp17.ru/wp-content/uploads/2016/06/66.97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2857496"/>
            <a:ext cx="1285884" cy="1273153"/>
          </a:xfrm>
          <a:prstGeom prst="rect">
            <a:avLst/>
          </a:prstGeom>
          <a:noFill/>
        </p:spPr>
      </p:pic>
      <p:pic>
        <p:nvPicPr>
          <p:cNvPr id="245764" name="Picture 4" descr="http://www.flydex.ru/blog/wp-content/uploads/2014/01/7327c451ebb18b4146f2501f396b4c8f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44" y="4429132"/>
            <a:ext cx="1371609" cy="857256"/>
          </a:xfrm>
          <a:prstGeom prst="rect">
            <a:avLst/>
          </a:prstGeom>
          <a:noFill/>
        </p:spPr>
      </p:pic>
      <p:pic>
        <p:nvPicPr>
          <p:cNvPr id="42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15" cstate="print"/>
          <a:srcRect t="36072"/>
          <a:stretch>
            <a:fillRect/>
          </a:stretch>
        </p:blipFill>
        <p:spPr bwMode="auto">
          <a:xfrm>
            <a:off x="142844" y="5572140"/>
            <a:ext cx="1340975" cy="785818"/>
          </a:xfrm>
          <a:prstGeom prst="rect">
            <a:avLst/>
          </a:prstGeom>
          <a:noFill/>
        </p:spPr>
      </p:pic>
      <p:graphicFrame>
        <p:nvGraphicFramePr>
          <p:cNvPr id="49" name="Схема 48"/>
          <p:cNvGraphicFramePr/>
          <p:nvPr/>
        </p:nvGraphicFramePr>
        <p:xfrm>
          <a:off x="5572132" y="3643314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50" name="Стрелка вправо 49"/>
          <p:cNvSpPr/>
          <p:nvPr/>
        </p:nvSpPr>
        <p:spPr>
          <a:xfrm>
            <a:off x="5000628" y="350043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5500694" y="928670"/>
          <a:ext cx="342902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26" name="Стрелка вправо 25"/>
          <p:cNvSpPr/>
          <p:nvPr/>
        </p:nvSpPr>
        <p:spPr>
          <a:xfrm rot="793397">
            <a:off x="4877813" y="2054341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0" y="1500174"/>
            <a:ext cx="314327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«Социальная поддержка граждан (2014-2020 годы)»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142984"/>
          <a:ext cx="342902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2" y="4572008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«Доступная среда 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071678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5572132" y="3429000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14884"/>
            <a:ext cx="1773906" cy="71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34" name="Picture 2" descr="http://suvorov-cso.ru/assets/gallery/41/538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57158" y="5572140"/>
            <a:ext cx="1519093" cy="1071570"/>
          </a:xfrm>
          <a:prstGeom prst="rect">
            <a:avLst/>
          </a:prstGeom>
          <a:noFill/>
        </p:spPr>
      </p:pic>
      <p:sp>
        <p:nvSpPr>
          <p:cNvPr id="27" name="Стрелка вправо 26"/>
          <p:cNvSpPr/>
          <p:nvPr/>
        </p:nvSpPr>
        <p:spPr>
          <a:xfrm>
            <a:off x="5000628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000628" y="357187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8836" name="Picture 4" descr="http://www.er-himki.ru/sites/default/files/685d1314e95c7aa68eb126d0175be55c.jpeg?1413447395"/>
          <p:cNvPicPr>
            <a:picLocks noChangeAspect="1" noChangeArrowheads="1"/>
          </p:cNvPicPr>
          <p:nvPr/>
        </p:nvPicPr>
        <p:blipFill>
          <a:blip r:embed="rId22"/>
          <a:srcRect b="13333"/>
          <a:stretch>
            <a:fillRect/>
          </a:stretch>
        </p:blipFill>
        <p:spPr bwMode="auto">
          <a:xfrm>
            <a:off x="214282" y="1285860"/>
            <a:ext cx="1288225" cy="928694"/>
          </a:xfrm>
          <a:prstGeom prst="rect">
            <a:avLst/>
          </a:prstGeom>
          <a:noFill/>
        </p:spPr>
      </p:pic>
      <p:pic>
        <p:nvPicPr>
          <p:cNvPr id="248838" name="Picture 6" descr="http://semya-nt.ru/uploads/thumbs/siroti-377493907a-76c159299ad9008684e850ca2b417d91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14282" y="2285992"/>
            <a:ext cx="1357322" cy="933937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1548432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0" name="Picture 8" descr="http://img22.static.darudar.org/s600/00/00/28/18/28188d9ce3a717fafe136cb1fa0b7f3c0ae13927.jpe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785918" y="3500438"/>
            <a:ext cx="1285884" cy="857256"/>
          </a:xfrm>
          <a:prstGeom prst="rect">
            <a:avLst/>
          </a:prstGeom>
          <a:noFill/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42976" y="357166"/>
            <a:ext cx="7715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муниципального образования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Усть-Абаканский район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388" y="1000108"/>
            <a:ext cx="25340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42 258,1 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1428736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747" y="2420833"/>
            <a:ext cx="17825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3 977,8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285860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786182" y="1500174"/>
            <a:ext cx="189318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7554" y="2143116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1 535,6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00826" y="1714488"/>
            <a:ext cx="22860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72198" y="2357430"/>
            <a:ext cx="175573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1 110,8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7158" y="4572008"/>
            <a:ext cx="21620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2844" y="5143512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3 660,7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142984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142844" y="3071810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/>
          <a:srcRect l="12569" t="8333" r="66636" b="8333"/>
          <a:stretch>
            <a:fillRect/>
          </a:stretch>
        </p:blipFill>
        <p:spPr bwMode="auto">
          <a:xfrm>
            <a:off x="0" y="3000372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410190" y="3846615"/>
            <a:ext cx="181049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22 485,5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78997" y="2907423"/>
            <a:ext cx="3437681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 по отлову и содержанию безнадзорных животных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78997" y="2807720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1571612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929322" y="4071942"/>
            <a:ext cx="1630959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245,0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428992" y="4286256"/>
            <a:ext cx="216200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57488" y="5143512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4 691,0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/>
          <a:srcRect r="9999"/>
          <a:stretch>
            <a:fillRect/>
          </a:stretch>
        </p:blipFill>
        <p:spPr bwMode="auto">
          <a:xfrm>
            <a:off x="2786050" y="4143380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4286256"/>
            <a:ext cx="642942" cy="514354"/>
          </a:xfrm>
          <a:prstGeom prst="rect">
            <a:avLst/>
          </a:prstGeom>
          <a:noFill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>
          <a:xfrm>
            <a:off x="292892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786578" y="4786322"/>
            <a:ext cx="2162002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первичного воинского учета на территориях, где отсутствуют военные комиссариаты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143768" y="6000768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1 770,0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 descr="http://briz-zapad.ru/wp-content/uploads/2016/03/-%D1%83%D1%87%D0%B5%D1%82-e1456824604660.jpg"/>
          <p:cNvPicPr/>
          <p:nvPr/>
        </p:nvPicPr>
        <p:blipFill>
          <a:blip r:embed="rId10"/>
          <a:srcRect b="36199"/>
          <a:stretch>
            <a:fillRect/>
          </a:stretch>
        </p:blipFill>
        <p:spPr bwMode="auto">
          <a:xfrm>
            <a:off x="6786578" y="4500570"/>
            <a:ext cx="85725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3000364" y="2786058"/>
            <a:ext cx="2359063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</a:p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юридическим </a:t>
            </a:r>
          </a:p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 из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57488" y="3643314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1 500,0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Рисунок 47" descr="https://www.hibiny.com/images/news/2016/112446/99f855c97a643887a213ab0fbb199266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8" y="2571744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1643042" y="5715016"/>
            <a:ext cx="19850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выборов</a:t>
            </a:r>
          </a:p>
          <a:p>
            <a:pPr lvl="0"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28662" y="6286520"/>
            <a:ext cx="184218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1 860,5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5572140"/>
            <a:ext cx="658115" cy="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4857752" y="5429264"/>
            <a:ext cx="1893185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643306" y="6286520"/>
            <a:ext cx="158607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Рисунок 52" descr="http://present5.com/presentation/57d2dd6f2efcb458b912a1739dd84941/image-9.jpg"/>
          <p:cNvPicPr/>
          <p:nvPr/>
        </p:nvPicPr>
        <p:blipFill>
          <a:blip r:embed="rId13" cstate="print"/>
          <a:srcRect l="55743" t="62500"/>
          <a:stretch>
            <a:fillRect/>
          </a:stretch>
        </p:blipFill>
        <p:spPr bwMode="auto">
          <a:xfrm>
            <a:off x="4714876" y="5357826"/>
            <a:ext cx="7858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1000108"/>
            <a:ext cx="692948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долг- объём основного долга по бюджетным кредитам, привлеченным в местный бюджет, долга по кредитам, полученным муниципальным образованием от кредитных организаций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3786190"/>
            <a:ext cx="6786610" cy="64294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муниципального долга выглядит следующим образом: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643174" y="4679163"/>
            <a:ext cx="4286280" cy="1821670"/>
            <a:chOff x="1928794" y="3571876"/>
            <a:chExt cx="2714644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71736" y="3571876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/>
            </a:p>
            <a:p>
              <a:pPr algn="ctr"/>
              <a:r>
                <a:rPr lang="ru-RU" dirty="0" smtClean="0"/>
                <a:t>Привлечение</a:t>
              </a:r>
              <a:r>
                <a:rPr lang="ru-RU" sz="1600" dirty="0" smtClean="0"/>
                <a:t> </a:t>
              </a:r>
              <a:r>
                <a:rPr lang="ru-RU" dirty="0" smtClean="0"/>
                <a:t>бюджетных кредитов</a:t>
              </a:r>
            </a:p>
            <a:p>
              <a:pPr algn="ctr"/>
              <a:endParaRPr lang="ru-RU" sz="16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71736" y="4214818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 smtClean="0"/>
            </a:p>
            <a:p>
              <a:pPr algn="ctr"/>
              <a:r>
                <a:rPr lang="ru-RU" sz="1900" dirty="0" smtClean="0"/>
                <a:t>Привлечение банковских кредитов</a:t>
              </a:r>
            </a:p>
            <a:p>
              <a:pPr algn="ctr"/>
              <a:endParaRPr lang="ru-RU" dirty="0" smtClean="0"/>
            </a:p>
          </p:txBody>
        </p:sp>
        <p:grpSp>
          <p:nvGrpSpPr>
            <p:cNvPr id="3" name="Группа 114"/>
            <p:cNvGrpSpPr/>
            <p:nvPr/>
          </p:nvGrpSpPr>
          <p:grpSpPr>
            <a:xfrm rot="16200000">
              <a:off x="1823264" y="3939350"/>
              <a:ext cx="711138" cy="500072"/>
              <a:chOff x="3825794" y="2071673"/>
              <a:chExt cx="1561242" cy="50007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3858890" y="2071673"/>
                <a:ext cx="1528146" cy="6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577330" y="2320144"/>
                <a:ext cx="500065" cy="313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833817"/>
              <a:ext cx="500065" cy="14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12801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714480" y="2428868"/>
            <a:ext cx="678661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Поскольку бюджет Усть-Абаканского района формируется с дефицитом, то для финансирования расходов, не обеспеченных доходами, привлекаются банковские кредиты, кредиты из республиканского бюджета.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214282" y="1142984"/>
            <a:ext cx="4316219" cy="647700"/>
            <a:chOff x="175" y="188"/>
            <a:chExt cx="2612" cy="426"/>
          </a:xfrm>
        </p:grpSpPr>
        <p:pic>
          <p:nvPicPr>
            <p:cNvPr id="23" name="Скругленный прямоугольник 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" y="188"/>
              <a:ext cx="240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218" y="188"/>
              <a:ext cx="256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altLang="ru-RU" sz="1600" b="1" dirty="0">
                  <a:latin typeface="Constantia" pitchFamily="18" charset="0"/>
                </a:rPr>
                <a:t>Верхний предел </a:t>
              </a:r>
            </a:p>
            <a:p>
              <a:pPr algn="ctr" eaLnBrk="1" hangingPunct="1"/>
              <a:r>
                <a:rPr lang="ru-RU" altLang="ru-RU" sz="1600" b="1" dirty="0">
                  <a:latin typeface="Constantia" pitchFamily="18" charset="0"/>
                </a:rPr>
                <a:t>муниципального </a:t>
              </a:r>
              <a:r>
                <a:rPr lang="ru-RU" altLang="ru-RU" sz="1600" b="1" dirty="0" smtClean="0">
                  <a:latin typeface="Constantia" pitchFamily="18" charset="0"/>
                </a:rPr>
                <a:t>долга (тыс. руб.)</a:t>
              </a:r>
              <a:endParaRPr lang="ru-RU" altLang="ru-RU" sz="1600" b="1" dirty="0">
                <a:latin typeface="Constantia" pitchFamily="18" charset="0"/>
              </a:endParaRPr>
            </a:p>
          </p:txBody>
        </p:sp>
      </p:grpSp>
      <p:graphicFrame>
        <p:nvGraphicFramePr>
          <p:cNvPr id="25" name="Диаграмма 15"/>
          <p:cNvGraphicFramePr>
            <a:graphicFrameLocks/>
          </p:cNvGraphicFramePr>
          <p:nvPr/>
        </p:nvGraphicFramePr>
        <p:xfrm>
          <a:off x="214282" y="1857364"/>
          <a:ext cx="400052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8" name="Group 10"/>
          <p:cNvGrpSpPr>
            <a:grpSpLocks/>
          </p:cNvGrpSpPr>
          <p:nvPr/>
        </p:nvGrpSpPr>
        <p:grpSpPr bwMode="auto">
          <a:xfrm>
            <a:off x="4714876" y="1214422"/>
            <a:ext cx="4245163" cy="647700"/>
            <a:chOff x="373" y="-1222"/>
            <a:chExt cx="2569" cy="426"/>
          </a:xfrm>
        </p:grpSpPr>
        <p:pic>
          <p:nvPicPr>
            <p:cNvPr id="29" name="Скругленный прямоугольник 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1" y="-1222"/>
              <a:ext cx="240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373" y="-1222"/>
              <a:ext cx="256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altLang="ru-RU" sz="1600" b="1" dirty="0" smtClean="0">
                  <a:latin typeface="Constantia" pitchFamily="18" charset="0"/>
                </a:rPr>
                <a:t>Предельный объем </a:t>
              </a:r>
            </a:p>
            <a:p>
              <a:pPr algn="ctr" eaLnBrk="1" hangingPunct="1"/>
              <a:r>
                <a:rPr lang="ru-RU" altLang="ru-RU" sz="1600" b="1" dirty="0" smtClean="0">
                  <a:latin typeface="Constantia" pitchFamily="18" charset="0"/>
                </a:rPr>
                <a:t>муниципального долга (тыс. руб.)</a:t>
              </a:r>
              <a:endParaRPr lang="ru-RU" altLang="ru-RU" sz="1600" b="1" dirty="0">
                <a:latin typeface="Constantia" pitchFamily="18" charset="0"/>
              </a:endParaRPr>
            </a:p>
          </p:txBody>
        </p:sp>
      </p:grpSp>
      <p:graphicFrame>
        <p:nvGraphicFramePr>
          <p:cNvPr id="31" name="Диаграмма 30"/>
          <p:cNvGraphicFramePr/>
          <p:nvPr/>
        </p:nvGraphicFramePr>
        <p:xfrm>
          <a:off x="4572000" y="1643050"/>
          <a:ext cx="4429156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357694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0034" y="4500570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488" y="4214818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488" y="5286388"/>
          <a:ext cx="35004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166821"/>
                <a:gridCol w="1166821"/>
              </a:tblGrid>
              <a:tr h="2943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2018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2019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2020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786322"/>
            <a:ext cx="928694" cy="93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143240" y="142852"/>
            <a:ext cx="2808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57158" y="857232"/>
            <a:ext cx="4208462" cy="52562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Вводная часть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 startAt="2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Общие  характеристики  бюджета  муниципального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 бюджета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Муниципальный долг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Дополнительная информация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000496" y="857232"/>
            <a:ext cx="4824412" cy="54292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понятия и определения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приоритеты бюджетной и налоговой политики, основные показатели социально-экономического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потенциала района,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общие сведения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бюджете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поступления в бюджет района на 2018-2020 годы, объём и структура доходов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особенности формирования расходов  бюджета муниципального образования на  2018-2020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годы, объем и структура расходов,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расходы в рамках муниципальных программ,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епрограммные расходы.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 долга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Дополнительная информация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4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6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 descr="C:\Users\ПИНЯСОВАОА\Desktop\Бюджет для граждан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7166"/>
            <a:ext cx="2500330" cy="1549195"/>
          </a:xfrm>
          <a:prstGeom prst="rect">
            <a:avLst/>
          </a:prstGeom>
          <a:noFill/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32" name="圆角矩形 8"/>
          <p:cNvSpPr/>
          <p:nvPr/>
        </p:nvSpPr>
        <p:spPr>
          <a:xfrm>
            <a:off x="1071538" y="642918"/>
            <a:ext cx="4572032" cy="85725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圆角矩形 9"/>
          <p:cNvSpPr/>
          <p:nvPr/>
        </p:nvSpPr>
        <p:spPr>
          <a:xfrm>
            <a:off x="214282" y="1857364"/>
            <a:ext cx="5572164" cy="50006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圆角矩形 10"/>
          <p:cNvSpPr/>
          <p:nvPr/>
        </p:nvSpPr>
        <p:spPr>
          <a:xfrm>
            <a:off x="214282" y="2571744"/>
            <a:ext cx="5572164" cy="50006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285720" y="4500570"/>
            <a:ext cx="5643602" cy="57150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圆角矩形 11"/>
          <p:cNvSpPr/>
          <p:nvPr/>
        </p:nvSpPr>
        <p:spPr>
          <a:xfrm>
            <a:off x="214282" y="3429000"/>
            <a:ext cx="5643602" cy="71438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圆角矩形 10"/>
          <p:cNvSpPr/>
          <p:nvPr/>
        </p:nvSpPr>
        <p:spPr>
          <a:xfrm>
            <a:off x="285720" y="5357826"/>
            <a:ext cx="5643602" cy="35719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圆角矩形 10"/>
          <p:cNvSpPr/>
          <p:nvPr/>
        </p:nvSpPr>
        <p:spPr>
          <a:xfrm>
            <a:off x="285720" y="6072206"/>
            <a:ext cx="5715040" cy="42862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242466"/>
            <a:ext cx="2423301" cy="1615534"/>
          </a:xfrm>
          <a:prstGeom prst="rect">
            <a:avLst/>
          </a:prstGeom>
          <a:noFill/>
        </p:spPr>
      </p:pic>
      <p:pic>
        <p:nvPicPr>
          <p:cNvPr id="4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71678"/>
            <a:ext cx="1643074" cy="1314913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 rot="1743136">
            <a:off x="6427392" y="2910213"/>
            <a:ext cx="861251" cy="21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875"/>
            <a:ext cx="1643074" cy="143552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72264" y="4143380"/>
            <a:ext cx="971550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такое бюджет? Какие бывают бюджеты?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34853" y="1024240"/>
            <a:ext cx="3935393" cy="902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Какие бывают бюджеты?</a:t>
            </a:r>
            <a:endParaRPr kumimoji="0" lang="ru-RU" sz="2700" b="1" i="0" u="none" strike="noStrike" kern="1200" cap="all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публично-правовых образований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407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семей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5347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организаций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srgbClr val="C00000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1858" y="4341843"/>
            <a:ext cx="3033489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96216" y="4357319"/>
            <a:ext cx="2479747" cy="1748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Муниципальных образований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02552" y="3495554"/>
            <a:ext cx="3729" cy="84373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4502551" y="3495554"/>
            <a:ext cx="3133539" cy="861765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 flipH="1">
            <a:off x="1637646" y="3495554"/>
            <a:ext cx="2864906" cy="82570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stCxn id="7" idx="2"/>
            <a:endCxn id="10" idx="0"/>
          </p:cNvCxnSpPr>
          <p:nvPr/>
        </p:nvCxnSpPr>
        <p:spPr>
          <a:xfrm>
            <a:off x="4502550" y="1927186"/>
            <a:ext cx="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>
            <a:stCxn id="7" idx="2"/>
            <a:endCxn id="13" idx="0"/>
          </p:cNvCxnSpPr>
          <p:nvPr/>
        </p:nvCxnSpPr>
        <p:spPr>
          <a:xfrm>
            <a:off x="4502550" y="1927186"/>
            <a:ext cx="273892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Прямая со стрелкой 22"/>
          <p:cNvCxnSpPr>
            <a:stCxn id="7" idx="2"/>
            <a:endCxn id="11" idx="0"/>
          </p:cNvCxnSpPr>
          <p:nvPr/>
        </p:nvCxnSpPr>
        <p:spPr>
          <a:xfrm flipH="1">
            <a:off x="1671531" y="1927186"/>
            <a:ext cx="2831019" cy="446069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809625"/>
            <a:ext cx="9144000" cy="604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. Вводная часть</a:t>
            </a:r>
          </a:p>
        </p:txBody>
      </p:sp>
      <p:pic>
        <p:nvPicPr>
          <p:cNvPr id="9" name="Схема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64291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Constantia" pitchFamily="18" charset="0"/>
              </a:rPr>
              <a:t>Этапы формирования бюджета</a:t>
            </a:r>
            <a:endParaRPr lang="ru-RU" altLang="ru-RU" sz="28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286388"/>
            <a:ext cx="4000528" cy="13234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just"/>
            <a:r>
              <a:rPr lang="ru-RU" sz="1600" b="1" dirty="0" smtClean="0"/>
              <a:t>Проект бюджета Усть-Абаканского района составляется и утверждается сроком на три года - очередной финансовый и два последующих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28662" y="571480"/>
            <a:ext cx="7845576" cy="84124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</a:rPr>
              <a:t>Бюджет муниципального образования Усть-Абаканский район сформирован на основании:</a:t>
            </a:r>
            <a:endParaRPr lang="ru-RU" sz="2000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1571612"/>
            <a:ext cx="464347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Основных направлений бюджетной и налоговой политики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3929066"/>
            <a:ext cx="492922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Прогноза социально-экономического развития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60419" name="Picture 3" descr="C:\Users\ПИНЯСОВАОА\Desktop\Бюджет для граждан\Налоговая политика с сайта altufievo.mos.r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643182"/>
            <a:ext cx="1857388" cy="1071570"/>
          </a:xfrm>
          <a:prstGeom prst="rect">
            <a:avLst/>
          </a:prstGeom>
          <a:noFill/>
        </p:spPr>
      </p:pic>
      <p:pic>
        <p:nvPicPr>
          <p:cNvPr id="60420" name="Picture 4" descr="C:\Users\ПИНЯСОВАОА\Desktop\Бюджет для граждан\budget_politi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285860"/>
            <a:ext cx="1865831" cy="1214446"/>
          </a:xfrm>
          <a:prstGeom prst="rect">
            <a:avLst/>
          </a:prstGeom>
          <a:noFill/>
        </p:spPr>
      </p:pic>
      <p:pic>
        <p:nvPicPr>
          <p:cNvPr id="60421" name="Picture 5" descr="C:\Users\ПИНЯСОВАОА\Desktop\Бюджет для граждан\i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3786190"/>
            <a:ext cx="1602086" cy="1309690"/>
          </a:xfrm>
          <a:prstGeom prst="rect">
            <a:avLst/>
          </a:prstGeom>
          <a:noFill/>
        </p:spPr>
      </p:pic>
      <p:pic>
        <p:nvPicPr>
          <p:cNvPr id="60422" name="Picture 6" descr="C:\Users\ПИНЯСОВАОА\Desktop\Бюджет для граждан\1397820034_socio-economic-develop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5143512"/>
            <a:ext cx="1854829" cy="1271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7704</TotalTime>
  <Words>4621</Words>
  <Application>Microsoft Office PowerPoint</Application>
  <PresentationFormat>Экран (4:3)</PresentationFormat>
  <Paragraphs>1037</Paragraphs>
  <Slides>51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7" baseType="lpstr">
      <vt:lpstr>Апекс</vt:lpstr>
      <vt:lpstr>Литейная</vt:lpstr>
      <vt:lpstr>1_Апекс</vt:lpstr>
      <vt:lpstr>Тема Office</vt:lpstr>
      <vt:lpstr>1_Тема Office</vt:lpstr>
      <vt:lpstr>Worksheet</vt:lpstr>
      <vt:lpstr> БЮДЖЕТ  для граждан </vt:lpstr>
      <vt:lpstr>К  Решению Совета депутатов  Усть-Абаканского района от 23.08.2018 года № 42  «О внесении изменений в решение Совета депутатов Усть-Абаканского района Республики Хакасия от 21.12.2017 г. № 52 «О бюджете муниципального образования  Усть-Абаканский район Республики Хакасия  на 2018 год и плановый период  2019 и 2020 годов»</vt:lpstr>
      <vt:lpstr>Слайд 3</vt:lpstr>
      <vt:lpstr>Слайд 4</vt:lpstr>
      <vt:lpstr>Слайд 5</vt:lpstr>
      <vt:lpstr>Слайд 6</vt:lpstr>
      <vt:lpstr>Что такое бюджет? Какие бывают бюджеты?</vt:lpstr>
      <vt:lpstr>Слайд 8</vt:lpstr>
      <vt:lpstr>Бюджет муниципального образования Усть-Абаканский район сформирован на основании:</vt:lpstr>
      <vt:lpstr>Слайд 10</vt:lpstr>
      <vt:lpstr>Слайд 11</vt:lpstr>
      <vt:lpstr>Слайд 12</vt:lpstr>
      <vt:lpstr>Слайд 13</vt:lpstr>
      <vt:lpstr>Слайд 14</vt:lpstr>
      <vt:lpstr>Сельское  хозяйство</vt:lpstr>
      <vt:lpstr>Слайд 16</vt:lpstr>
      <vt:lpstr>Слайд 17</vt:lpstr>
      <vt:lpstr>Слайд 18</vt:lpstr>
      <vt:lpstr>Доходы бюджета муниципального образования  Усть-Абаканский район на 2018-2020 годы</vt:lpstr>
      <vt:lpstr>Структура налоговых  и неналоговых доходов бюджета   </vt:lpstr>
      <vt:lpstr>Структура налоговых  и неналоговых доходов бюджета   </vt:lpstr>
      <vt:lpstr>Крупнейшие предприятия-плательщики  на территории Усть-Абаканского района</vt:lpstr>
      <vt:lpstr>Слайд 23</vt:lpstr>
      <vt:lpstr>Объемы межбюджетных трансфертов  на 2018-2020 годы</vt:lpstr>
      <vt:lpstr>Слайд 25</vt:lpstr>
      <vt:lpstr>Структура расходов бюджета   муниципального образования  Усть - Абаканский район в 2018 году </vt:lpstr>
      <vt:lpstr>Слайд 27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ассигнований,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Структура расходов бюджета   муниципального образования  Усть - Абаканский район в 2018 году 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ПИНЯСОВАОА</cp:lastModifiedBy>
  <cp:revision>2889</cp:revision>
  <dcterms:created xsi:type="dcterms:W3CDTF">2013-11-30T21:03:12Z</dcterms:created>
  <dcterms:modified xsi:type="dcterms:W3CDTF">2018-09-19T01:51:37Z</dcterms:modified>
</cp:coreProperties>
</file>