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1.xml" ContentType="application/vnd.openxmlformats-officedocument.drawingml.chartshapes+xml"/>
  <Override PartName="/ppt/charts/chart16.xml" ContentType="application/vnd.openxmlformats-officedocument.drawingml.chart+xml"/>
  <Override PartName="/ppt/drawings/drawing2.xml" ContentType="application/vnd.openxmlformats-officedocument.drawingml.chartshapes+xml"/>
  <Override PartName="/ppt/theme/themeOverride11.xml" ContentType="application/vnd.openxmlformats-officedocument.themeOverride+xml"/>
  <Override PartName="/ppt/charts/chart17.xml" ContentType="application/vnd.openxmlformats-officedocument.drawingml.chart+xml"/>
  <Override PartName="/ppt/theme/themeOverride1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7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8.xml" ContentType="application/vnd.openxmlformats-officedocument.themeOverr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9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7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20.xml" ContentType="application/vnd.openxmlformats-officedocument.themeOverr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theme/themeOverride2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684" y="44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87262481352509E-2"/>
          <c:y val="0"/>
          <c:w val="0.9441273751864756"/>
          <c:h val="0.829871706934687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978.8</c:v>
                </c:pt>
                <c:pt idx="2">
                  <c:v>1047</c:v>
                </c:pt>
                <c:pt idx="3">
                  <c:v>1120</c:v>
                </c:pt>
                <c:pt idx="4">
                  <c:v>1198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94848"/>
        <c:axId val="22970368"/>
      </c:barChart>
      <c:catAx>
        <c:axId val="22894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2970368"/>
        <c:crosses val="autoZero"/>
        <c:auto val="1"/>
        <c:lblAlgn val="ctr"/>
        <c:lblOffset val="100"/>
        <c:noMultiLvlLbl val="0"/>
      </c:catAx>
      <c:valAx>
        <c:axId val="22970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22894848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53009766404471"/>
                  <c:y val="7.006541803148651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1522419472863416"/>
                  <c:y val="-6.209296314915433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3224373686975538"/>
                  <c:y val="-0.1302641674487373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353404.2</c:v>
                </c:pt>
                <c:pt idx="1">
                  <c:v>130276.5</c:v>
                </c:pt>
                <c:pt idx="2">
                  <c:v>1081197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6068">
          <a:noFill/>
        </a:ln>
      </c:spPr>
    </c:plotArea>
    <c:plotVisOnly val="1"/>
    <c:dispBlanksAs val="zero"/>
    <c:showDLblsOverMax val="0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675185276455738E-2"/>
                  <c:y val="0.109400943690817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354429.2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133251.5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1086268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0032384"/>
        <c:axId val="98177024"/>
        <c:axId val="0"/>
      </c:bar3DChart>
      <c:catAx>
        <c:axId val="900323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98177024"/>
        <c:crossesAt val="0"/>
        <c:auto val="1"/>
        <c:lblAlgn val="ctr"/>
        <c:lblOffset val="100"/>
        <c:noMultiLvlLbl val="0"/>
      </c:catAx>
      <c:valAx>
        <c:axId val="9817702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90032384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82"/>
          <c:y val="0.1388745916308278"/>
          <c:w val="0.29881448911261826"/>
          <c:h val="0.32687322196547286"/>
        </c:manualLayout>
      </c:layout>
      <c:overlay val="0"/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/>
        </a:solidFill>
      </c:spPr>
    </c:sideWall>
    <c:backWall>
      <c:thickness val="0"/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353.4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130.30000000000001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3.125E-2"/>
                  <c:y val="-2.5737208911154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1081.3</c:v>
                </c:pt>
                <c:pt idx="1">
                  <c:v>685</c:v>
                </c:pt>
                <c:pt idx="2">
                  <c:v>612.1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620928"/>
        <c:axId val="100630912"/>
        <c:axId val="0"/>
      </c:bar3DChart>
      <c:catAx>
        <c:axId val="100620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00630912"/>
        <c:crosses val="autoZero"/>
        <c:auto val="1"/>
        <c:lblAlgn val="ctr"/>
        <c:lblOffset val="100"/>
        <c:noMultiLvlLbl val="0"/>
      </c:catAx>
      <c:valAx>
        <c:axId val="100630912"/>
        <c:scaling>
          <c:orientation val="minMax"/>
          <c:max val="1100"/>
          <c:min val="0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00620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736"/>
          <c:y val="0.18986663262059544"/>
          <c:w val="0.32546473097112882"/>
          <c:h val="0.45726407389618784"/>
        </c:manualLayout>
      </c:layout>
      <c:overlay val="0"/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 5</a:t>
                    </a:r>
                    <a:r>
                      <a:rPr lang="ru-RU" dirty="0" smtClean="0"/>
                      <a:t>73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1564.7</c:v>
                </c:pt>
                <c:pt idx="1">
                  <c:v>1173.0999999999999</c:v>
                </c:pt>
                <c:pt idx="2">
                  <c:v>1122.2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7"/>
        <c:shape val="cylinder"/>
        <c:axId val="100654080"/>
        <c:axId val="28267264"/>
        <c:axId val="0"/>
      </c:bar3DChart>
      <c:catAx>
        <c:axId val="100654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8267264"/>
        <c:crosses val="autoZero"/>
        <c:auto val="1"/>
        <c:lblAlgn val="ctr"/>
        <c:lblOffset val="100"/>
        <c:noMultiLvlLbl val="0"/>
      </c:catAx>
      <c:valAx>
        <c:axId val="28267264"/>
        <c:scaling>
          <c:orientation val="minMax"/>
          <c:max val="1500"/>
          <c:min val="100"/>
        </c:scaling>
        <c:delete val="0"/>
        <c:axPos val="l"/>
        <c:numFmt formatCode="#,##0.0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00654080"/>
        <c:crosses val="autoZero"/>
        <c:crossBetween val="between"/>
        <c:majorUnit val="3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032"/>
          <c:h val="0.760843619187155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bubble3D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bubble3D val="0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bubble3D val="0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303,7</c:v>
                </c:pt>
                <c:pt idx="1">
                  <c:v>Акцизы 24,5</c:v>
                </c:pt>
                <c:pt idx="2">
                  <c:v>Налоги на совокупный доход 19,9</c:v>
                </c:pt>
                <c:pt idx="3">
                  <c:v>Гос.пошлина 6,3</c:v>
                </c:pt>
                <c:pt idx="4">
                  <c:v>Доходы от использования имущества 99,9</c:v>
                </c:pt>
                <c:pt idx="5">
                  <c:v>Платежи при пользовании природными ресурсами 20,6</c:v>
                </c:pt>
                <c:pt idx="6">
                  <c:v>Доходы от оказания платных услуг 1,6</c:v>
                </c:pt>
                <c:pt idx="7">
                  <c:v>Доходы от продажи имущества 7,2</c:v>
                </c:pt>
                <c:pt idx="8">
                  <c:v>Штрафы, санкции 3,9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303.7</c:v>
                </c:pt>
                <c:pt idx="1">
                  <c:v>24.5</c:v>
                </c:pt>
                <c:pt idx="2">
                  <c:v>19.899999999999999</c:v>
                </c:pt>
                <c:pt idx="3">
                  <c:v>6.3</c:v>
                </c:pt>
                <c:pt idx="4">
                  <c:v>99.9</c:v>
                </c:pt>
                <c:pt idx="5">
                  <c:v>20.6</c:v>
                </c:pt>
                <c:pt idx="6">
                  <c:v>1.6</c:v>
                </c:pt>
                <c:pt idx="7">
                  <c:v>7.2</c:v>
                </c:pt>
                <c:pt idx="8">
                  <c:v>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912"/>
          <c:y val="0"/>
          <c:w val="0.35474058074804687"/>
          <c:h val="1"/>
        </c:manualLayout>
      </c:layout>
      <c:overlay val="0"/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359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053396070363846E-4"/>
          <c:y val="2.0914886293832188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bubble3D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bubble3D val="0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bubble3D val="0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bubble3D val="0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146691860555061E-3"/>
          <c:y val="0.10013828174681083"/>
          <c:w val="0.71286091728430101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bubble3D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bubble3D val="0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bubble3D val="0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346"/>
        </c:manualLayout>
      </c:layout>
      <c:overlay val="0"/>
    </c:title>
    <c:autoTitleDeleted val="0"/>
    <c:view3D>
      <c:rotX val="3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480700047593839"/>
          <c:w val="0.63925968438833702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explosion val="20"/>
            <c:spPr>
              <a:solidFill>
                <a:srgbClr val="CC99FF"/>
              </a:solidFill>
            </c:spPr>
          </c:dPt>
          <c:dPt>
            <c:idx val="6"/>
            <c:bubble3D val="0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800211372098883E-2"/>
                  <c:y val="-0.19951618886307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90 074,4</c:v>
                </c:pt>
                <c:pt idx="1">
                  <c:v>Национальная безопасность и правоохранительная деятельность 3387,8</c:v>
                </c:pt>
                <c:pt idx="2">
                  <c:v>Национальная экономика 60 745,1</c:v>
                </c:pt>
                <c:pt idx="3">
                  <c:v>Жилищно-коммунальное хозяйство 25 838,1</c:v>
                </c:pt>
                <c:pt idx="4">
                  <c:v>Образование 1 095 377,5</c:v>
                </c:pt>
                <c:pt idx="5">
                  <c:v>Культура 115 336,5</c:v>
                </c:pt>
                <c:pt idx="6">
                  <c:v>Социальная политика 103 488,5</c:v>
                </c:pt>
                <c:pt idx="7">
                  <c:v>Физическая культура и спорт 3 079,4</c:v>
                </c:pt>
                <c:pt idx="8">
                  <c:v>Средства массовой информации 7 507,9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114 958,8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90074.4</c:v>
                </c:pt>
                <c:pt idx="1">
                  <c:v>3387.8</c:v>
                </c:pt>
                <c:pt idx="2">
                  <c:v>60745.1</c:v>
                </c:pt>
                <c:pt idx="3">
                  <c:v>25838.1</c:v>
                </c:pt>
                <c:pt idx="4">
                  <c:v>1095377.5</c:v>
                </c:pt>
                <c:pt idx="5">
                  <c:v>115336.5</c:v>
                </c:pt>
                <c:pt idx="6">
                  <c:v>103488.5</c:v>
                </c:pt>
                <c:pt idx="7">
                  <c:v>3079.4</c:v>
                </c:pt>
                <c:pt idx="8">
                  <c:v>7507.9</c:v>
                </c:pt>
                <c:pt idx="9">
                  <c:v>20</c:v>
                </c:pt>
                <c:pt idx="10">
                  <c:v>114958.8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overlay val="0"/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76E-2"/>
          <c:y val="3.0451071367670515E-2"/>
          <c:w val="0.95853928899480778"/>
          <c:h val="0.5492315014418096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175345.5</c:v>
                </c:pt>
                <c:pt idx="1">
                  <c:v>121187</c:v>
                </c:pt>
                <c:pt idx="2">
                  <c:v>118543.8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799179.4</c:v>
                </c:pt>
                <c:pt idx="1">
                  <c:v>424127.6</c:v>
                </c:pt>
                <c:pt idx="2">
                  <c:v>471189.8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1.1469453774037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74457.100000000006</c:v>
                </c:pt>
                <c:pt idx="1">
                  <c:v>67322.100000000006</c:v>
                </c:pt>
                <c:pt idx="2">
                  <c:v>68319.100000000006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6377.4</c:v>
                </c:pt>
                <c:pt idx="1">
                  <c:v>4499.5</c:v>
                </c:pt>
                <c:pt idx="2">
                  <c:v>4485.2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473792"/>
        <c:axId val="131475328"/>
        <c:axId val="0"/>
      </c:bar3DChart>
      <c:catAx>
        <c:axId val="131473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475328"/>
        <c:crosses val="autoZero"/>
        <c:auto val="1"/>
        <c:lblAlgn val="ctr"/>
        <c:lblOffset val="100"/>
        <c:noMultiLvlLbl val="0"/>
      </c:catAx>
      <c:valAx>
        <c:axId val="1314753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31473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424"/>
          <c:w val="0.68811556874492086"/>
          <c:h val="0.33783643684033732"/>
        </c:manualLayout>
      </c:layout>
      <c:overlay val="0"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736134830202736E-2"/>
          <c:y val="0.23855007139057638"/>
          <c:w val="0.9227849972584159"/>
          <c:h val="9.3023255813953501E-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9000620698555804E-2"/>
                  <c:y val="-4.4720941906091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1095377486.1300001</c:v>
                </c:pt>
                <c:pt idx="1">
                  <c:v>653093.9</c:v>
                </c:pt>
                <c:pt idx="2" formatCode="#,##0">
                  <c:v>698495.7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516288"/>
        <c:axId val="131517824"/>
      </c:lineChart>
      <c:catAx>
        <c:axId val="131516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31517824"/>
        <c:crosses val="autoZero"/>
        <c:auto val="1"/>
        <c:lblAlgn val="ctr"/>
        <c:lblOffset val="100"/>
        <c:noMultiLvlLbl val="0"/>
      </c:catAx>
      <c:valAx>
        <c:axId val="13151782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315162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768"/>
          <c:h val="0.76543205974230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1049.8</c:v>
                </c:pt>
                <c:pt idx="2">
                  <c:v>1092</c:v>
                </c:pt>
                <c:pt idx="3">
                  <c:v>1140</c:v>
                </c:pt>
                <c:pt idx="4" formatCode="#,##0.0">
                  <c:v>1214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98400"/>
        <c:axId val="23069824"/>
      </c:barChart>
      <c:catAx>
        <c:axId val="22998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069824"/>
        <c:crosses val="autoZero"/>
        <c:auto val="1"/>
        <c:lblAlgn val="ctr"/>
        <c:lblOffset val="100"/>
        <c:noMultiLvlLbl val="0"/>
      </c:catAx>
      <c:valAx>
        <c:axId val="23069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2299840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 b="1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07833019338279E-2"/>
                  <c:y val="-5.718840201195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005184"/>
        <c:axId val="167006976"/>
        <c:axId val="0"/>
      </c:bar3DChart>
      <c:catAx>
        <c:axId val="167005184"/>
        <c:scaling>
          <c:orientation val="minMax"/>
        </c:scaling>
        <c:delete val="1"/>
        <c:axPos val="b"/>
        <c:majorTickMark val="out"/>
        <c:minorTickMark val="none"/>
        <c:tickLblPos val="none"/>
        <c:crossAx val="167006976"/>
        <c:crosses val="autoZero"/>
        <c:auto val="1"/>
        <c:lblAlgn val="ctr"/>
        <c:lblOffset val="100"/>
        <c:noMultiLvlLbl val="0"/>
      </c:catAx>
      <c:valAx>
        <c:axId val="167006976"/>
        <c:scaling>
          <c:orientation val="minMax"/>
          <c:max val="36000"/>
          <c:min val="0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700518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0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07833019338289E-2"/>
                  <c:y val="-5.718840201195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6668160"/>
        <c:axId val="166669696"/>
        <c:axId val="0"/>
      </c:bar3DChart>
      <c:catAx>
        <c:axId val="166668160"/>
        <c:scaling>
          <c:orientation val="minMax"/>
        </c:scaling>
        <c:delete val="1"/>
        <c:axPos val="b"/>
        <c:majorTickMark val="out"/>
        <c:minorTickMark val="none"/>
        <c:tickLblPos val="none"/>
        <c:crossAx val="166669696"/>
        <c:crosses val="autoZero"/>
        <c:auto val="1"/>
        <c:lblAlgn val="ctr"/>
        <c:lblOffset val="100"/>
        <c:noMultiLvlLbl val="0"/>
      </c:catAx>
      <c:valAx>
        <c:axId val="166669696"/>
        <c:scaling>
          <c:orientation val="minMax"/>
          <c:max val="10000"/>
          <c:min val="0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666816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424.7</c:v>
                </c:pt>
                <c:pt idx="2">
                  <c:v>443.7</c:v>
                </c:pt>
                <c:pt idx="3">
                  <c:v>475</c:v>
                </c:pt>
                <c:pt idx="4" formatCode="#,##0.0">
                  <c:v>508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30880"/>
        <c:axId val="23132416"/>
      </c:barChart>
      <c:catAx>
        <c:axId val="2313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132416"/>
        <c:crosses val="autoZero"/>
        <c:auto val="1"/>
        <c:lblAlgn val="ctr"/>
        <c:lblOffset val="100"/>
        <c:noMultiLvlLbl val="0"/>
      </c:catAx>
      <c:valAx>
        <c:axId val="2313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23130880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explosion val="3"/>
          </c:dPt>
          <c:dPt>
            <c:idx val="1"/>
            <c:bubble3D val="0"/>
            <c:explosion val="19"/>
          </c:dPt>
          <c:dPt>
            <c:idx val="2"/>
            <c:bubble3D val="0"/>
            <c:explosion val="9"/>
          </c:dPt>
          <c:dPt>
            <c:idx val="3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5689732478392249"/>
                  <c:y val="4.4572395513559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978.8</c:v>
                </c:pt>
                <c:pt idx="1">
                  <c:v>1049.8</c:v>
                </c:pt>
                <c:pt idx="2">
                  <c:v>424.7</c:v>
                </c:pt>
                <c:pt idx="3">
                  <c:v>241.8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25"/>
          <c:y val="2.607439601756373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0042081945183607E-2"/>
                  <c:y val="-6.3877875812700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85760"/>
        <c:axId val="23287296"/>
      </c:lineChart>
      <c:catAx>
        <c:axId val="23285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23287296"/>
        <c:crosses val="autoZero"/>
        <c:auto val="1"/>
        <c:lblAlgn val="ctr"/>
        <c:lblOffset val="100"/>
        <c:noMultiLvlLbl val="0"/>
      </c:catAx>
      <c:valAx>
        <c:axId val="232872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3285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aseline="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095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168632110931722E-2"/>
                  <c:y val="3.7036777811995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168632110931722E-2"/>
                  <c:y val="3.7036777811995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973860092443105E-2"/>
                  <c:y val="-3.7036777811995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973860092443105E-2"/>
                  <c:y val="3.703677781199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581.4</c:v>
                </c:pt>
                <c:pt idx="3">
                  <c:v>617.4</c:v>
                </c:pt>
                <c:pt idx="4">
                  <c:v>642.1</c:v>
                </c:pt>
                <c:pt idx="5">
                  <c:v>649.20000000000005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5843160554658704E-3"/>
                  <c:y val="3.7036777811995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7558176147908982E-2"/>
                  <c:y val="-3.39499874678442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1295</c:v>
                </c:pt>
                <c:pt idx="3">
                  <c:v>1375.3</c:v>
                </c:pt>
                <c:pt idx="4">
                  <c:v>1430</c:v>
                </c:pt>
                <c:pt idx="5">
                  <c:v>1445.7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309312"/>
        <c:axId val="23323392"/>
        <c:axId val="0"/>
      </c:bar3DChart>
      <c:catAx>
        <c:axId val="23309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23323392"/>
        <c:crossesAt val="0"/>
        <c:auto val="1"/>
        <c:lblAlgn val="ctr"/>
        <c:lblOffset val="100"/>
        <c:noMultiLvlLbl val="0"/>
      </c:catAx>
      <c:valAx>
        <c:axId val="23323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309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overlay val="0"/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330227939324161E-2"/>
          <c:y val="6.1888800375320158E-2"/>
          <c:w val="0.86692471299671414"/>
          <c:h val="0.727321508712364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1879.9</c:v>
                </c:pt>
                <c:pt idx="1">
                  <c:v>2231.6999999999998</c:v>
                </c:pt>
                <c:pt idx="2">
                  <c:v>2206.4</c:v>
                </c:pt>
                <c:pt idx="3">
                  <c:v>2360.8000000000002</c:v>
                </c:pt>
                <c:pt idx="4">
                  <c:v>2573.3000000000002</c:v>
                </c:pt>
                <c:pt idx="5">
                  <c:v>2804.9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25664"/>
        <c:axId val="25827200"/>
      </c:barChart>
      <c:catAx>
        <c:axId val="2582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5827200"/>
        <c:crossesAt val="0"/>
        <c:auto val="1"/>
        <c:lblAlgn val="ctr"/>
        <c:lblOffset val="100"/>
        <c:noMultiLvlLbl val="0"/>
      </c:catAx>
      <c:valAx>
        <c:axId val="2582720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majorTickMark val="out"/>
        <c:minorTickMark val="none"/>
        <c:tickLblPos val="none"/>
        <c:crossAx val="2582566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>
            <a:lumMod val="8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212.7</c:v>
                </c:pt>
                <c:pt idx="1">
                  <c:v>349.8</c:v>
                </c:pt>
                <c:pt idx="2">
                  <c:v>372.8</c:v>
                </c:pt>
                <c:pt idx="3">
                  <c:v>398.9</c:v>
                </c:pt>
                <c:pt idx="4">
                  <c:v>414.9</c:v>
                </c:pt>
                <c:pt idx="5">
                  <c:v>440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5859968"/>
        <c:axId val="25861504"/>
        <c:axId val="0"/>
      </c:bar3DChart>
      <c:catAx>
        <c:axId val="2585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5861504"/>
        <c:crosses val="autoZero"/>
        <c:auto val="1"/>
        <c:lblAlgn val="ctr"/>
        <c:lblOffset val="100"/>
        <c:noMultiLvlLbl val="0"/>
      </c:catAx>
      <c:valAx>
        <c:axId val="2586150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5859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102.5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992576"/>
        <c:axId val="25994368"/>
      </c:lineChart>
      <c:catAx>
        <c:axId val="2599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25994368"/>
        <c:crosses val="autoZero"/>
        <c:auto val="1"/>
        <c:lblAlgn val="ctr"/>
        <c:lblOffset val="100"/>
        <c:noMultiLvlLbl val="0"/>
      </c:catAx>
      <c:valAx>
        <c:axId val="259943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5992576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>
    <c:autoUpdate val="0"/>
  </c:externalData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1 563 458,3 тыс.рублей ( 96,52%)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56 355,7 тыс. рублей ( 3,48%)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1 619 814,0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3391" y="23391"/>
        <a:ext cx="3310804" cy="4323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3391" y="55581"/>
        <a:ext cx="3310804" cy="4323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30039" y="148951"/>
        <a:ext cx="3368945" cy="555268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30039" y="914890"/>
        <a:ext cx="3368945" cy="5552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38163" y="181039"/>
        <a:ext cx="3281259" cy="7054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3059" y="23059"/>
        <a:ext cx="3382905" cy="426255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6174" y="625181"/>
        <a:ext cx="3376675" cy="48383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0561" y="20788"/>
        <a:ext cx="3387901" cy="380078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0561" y="449188"/>
        <a:ext cx="3387901" cy="38007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34726" y="36235"/>
        <a:ext cx="3288133" cy="64190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5946" y="355044"/>
        <a:ext cx="3305693" cy="4796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652" y="23034"/>
        <a:ext cx="3385719" cy="400242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15048" y="515653"/>
        <a:ext cx="3398927" cy="27817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361" y="44994"/>
        <a:ext cx="3386301" cy="394858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361" y="514254"/>
        <a:ext cx="3386301" cy="3948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1 563 458,3 тыс.рублей ( 96,52%)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941200"/>
        <a:ext cx="5242766" cy="1492452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56 355,7 тыс. рублей ( 3,48%)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2287765"/>
        <a:ext cx="2707132" cy="99761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018" y="48276"/>
        <a:ext cx="3315549" cy="388524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1018" y="531191"/>
        <a:ext cx="3315549" cy="38852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0930" y="149455"/>
        <a:ext cx="3387163" cy="38689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0386" y="663520"/>
        <a:ext cx="3388251" cy="37684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652" y="23034"/>
        <a:ext cx="3385719" cy="400242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15048" y="515653"/>
        <a:ext cx="3398927" cy="27817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31386" y="31386"/>
        <a:ext cx="3366251" cy="58016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34726" y="37745"/>
        <a:ext cx="3359571" cy="64190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34726" y="37745"/>
        <a:ext cx="3359571" cy="64190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1 619 814,0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2040574" y="91485"/>
        <a:ext cx="5367738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2040574" y="1435767"/>
        <a:ext cx="5367738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2040574" y="2780048"/>
        <a:ext cx="5367738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2040574" y="4124329"/>
        <a:ext cx="5367738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9266" y="19266"/>
        <a:ext cx="3390460" cy="356130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9597" y="458226"/>
        <a:ext cx="3369798" cy="547100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5945" y="1087516"/>
        <a:ext cx="3397102" cy="29474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2771" y="1451528"/>
        <a:ext cx="3383450" cy="420934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9676" y="2019943"/>
        <a:ext cx="3389640" cy="3637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2052" y="22052"/>
        <a:ext cx="3313481" cy="407624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9624" y="519690"/>
        <a:ext cx="3318337" cy="3627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7668" y="155806"/>
        <a:ext cx="3250811" cy="3265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8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4387" y="24387"/>
        <a:ext cx="3237374" cy="4508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32491" y="32491"/>
        <a:ext cx="3364042" cy="600601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32491" y="795667"/>
        <a:ext cx="3364042" cy="600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6.xml"/><Relationship Id="rId7" Type="http://schemas.openxmlformats.org/officeDocument/2006/relationships/diagramData" Target="../diagrams/data1.xml"/><Relationship Id="rId12" Type="http://schemas.openxmlformats.org/officeDocument/2006/relationships/image" Target="../media/image97.jpe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96.emf"/><Relationship Id="rId11" Type="http://schemas.microsoft.com/office/2007/relationships/diagramDrawing" Target="../diagrams/drawing1.xml"/><Relationship Id="rId5" Type="http://schemas.openxmlformats.org/officeDocument/2006/relationships/oleObject" Target="../embeddings/Microsoft_Excel_97-2003_Worksheet1.xls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jpeg"/><Relationship Id="rId9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41,71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37 432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39 716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42 218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2020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45 865,3т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1 619 814,0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n-lt"/>
              </a:rPr>
              <a:t>1 573 </a:t>
            </a:r>
            <a:r>
              <a:rPr lang="ru-RU" sz="1200" dirty="0" smtClean="0">
                <a:latin typeface="+mn-lt"/>
              </a:rPr>
              <a:t>948,7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1 184 534,7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1 173 066,9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1 135 831,7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1 122 213,0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41 от 26.10.2021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О </a:t>
            </a:r>
            <a:r>
              <a:rPr lang="ru-RU" sz="2400" dirty="0">
                <a:solidFill>
                  <a:srgbClr val="FF0000"/>
                </a:solidFill>
                <a:effectLst/>
              </a:rPr>
              <a:t>внесении изменений в решение Совета депутатов Усть-Абаканского района Республики Хакасия от 22.12.2020г. № 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53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489874096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2021-2023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21421467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046121292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1 080 891,7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685 024,0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612 127,9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137 720,8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139 109,0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170 167,0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47 561,9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756 576,0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484 098,0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533 511,0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47 485,9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1 619 814,0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0401" name="Picture 1" descr="C:\Users\Пользователь\Desktop\Бюджет для граждан\9408b64f45ed5fe94f71f53a56e69edf_XL.jpg"/>
          <p:cNvPicPr>
            <a:picLocks noChangeAspect="1" noChangeArrowheads="1"/>
          </p:cNvPicPr>
          <p:nvPr/>
        </p:nvPicPr>
        <p:blipFill>
          <a:blip r:embed="rId4" cstate="print"/>
          <a:srcRect l="30050" r="32150"/>
          <a:stretch>
            <a:fillRect/>
          </a:stretch>
        </p:blipFill>
        <p:spPr bwMode="auto">
          <a:xfrm>
            <a:off x="6372200" y="116632"/>
            <a:ext cx="2592288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90 074,4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3 387,8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103 488,5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70 841,5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3 079,4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120 067,8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114 958,8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1 095 377,5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653 093,9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698 495,7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115 336,5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79 619,3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60 745,1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47 345,4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47 501,9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25 838,1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13 787,4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331,6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350,4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3 261,3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30 627,1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2 933,9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7 788,9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4 827,4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4 319,0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4 406,0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701,7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14 352,3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254021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11 455,8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6 377,3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4 485,2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799179,4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424127,6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471189,8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175345,5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121187,0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118543,8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74 457,0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67 322,1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68 319,1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93 460,3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58 189,5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21 876,2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24 405,1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3 932,5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750073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73 968,0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94258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3 079,4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120067,8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104417,0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10 541,8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1 610 576,8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1 171 278,0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1 108 093,8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861373"/>
              </p:ext>
            </p:extLst>
          </p:nvPr>
        </p:nvGraphicFramePr>
        <p:xfrm>
          <a:off x="1116013" y="2349500"/>
          <a:ext cx="5908675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89" name="Лист" r:id="rId5" imgW="6258060" imgH="3057525" progId="Excel.Sheet.8">
                  <p:embed/>
                </p:oleObj>
              </mc:Choice>
              <mc:Fallback>
                <p:oleObj name="Лист" r:id="rId5" imgW="6258060" imgH="3057525" progId="Excel.Sheet.8">
                  <p:embed/>
                  <p:pic>
                    <p:nvPicPr>
                      <p:cNvPr id="0" name="Picture 4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349500"/>
                        <a:ext cx="5908675" cy="3024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2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2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2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1 278 060,7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110 063,8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7 437,9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167 895,9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1 552 116,9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1 064 395,1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109 351,7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94 165,6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8 493,8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1 654,5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7 218,9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43 168,6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42 560,2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2 800,4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21 534,6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138 434,0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24 795,0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4 511,9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1 064 395,1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998 831,0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65 311,1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253,0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3840298657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2478144737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40 817,9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968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,9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1 120,1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844,7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24 530,5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инфраструктуры- 11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5,8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2 800,4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56 355,7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085,4тыс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1 753,1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2 030,3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30 469,9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7 507,9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3 261,3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00826" y="5357826"/>
            <a:ext cx="2357453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переписи населения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86512" y="58578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ПИНЯСОВАОА\Desktop\perepis-34f4a08a72.png"/>
          <p:cNvPicPr>
            <a:picLocks noChangeAspect="1" noChangeArrowheads="1"/>
          </p:cNvPicPr>
          <p:nvPr/>
        </p:nvPicPr>
        <p:blipFill>
          <a:blip r:embed="rId11" cstate="print"/>
          <a:srcRect l="13235" t="14129" r="12502" b="12983"/>
          <a:stretch>
            <a:fillRect/>
          </a:stretch>
        </p:blipFill>
        <p:spPr bwMode="auto">
          <a:xfrm>
            <a:off x="6643702" y="4929198"/>
            <a:ext cx="1000132" cy="65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12669</TotalTime>
  <Words>5010</Words>
  <Application>Microsoft Office PowerPoint</Application>
  <PresentationFormat>Экран (4:3)</PresentationFormat>
  <Paragraphs>1108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</vt:lpstr>
      <vt:lpstr> БЮДЖЕТ  для граждан </vt:lpstr>
      <vt:lpstr> К  Решению Совета депутатов  Усть-Абаканского района № 41 от 26.10.2021 «О внесении изменений в решение Совета депутатов Усть-Абаканского района Республики Хакасия от 22.12.2020г. № 53           «О бюджете муниципального образования  Усть-Абаканский район Республики Хакасия  на 2021 год и плановый период  2022 и 2023 годов»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бюджет? Какие бывают бюджеты?</vt:lpstr>
      <vt:lpstr>Презентация PowerPoint</vt:lpstr>
      <vt:lpstr>Бюджет муниципального образования Усть-Абаканский район сформирован на основании:</vt:lpstr>
      <vt:lpstr>Презентация PowerPoint</vt:lpstr>
      <vt:lpstr>Презентация PowerPoint</vt:lpstr>
      <vt:lpstr>Презентация PowerPoint</vt:lpstr>
      <vt:lpstr>Презентация PowerPoint</vt:lpstr>
      <vt:lpstr>Сеть муниципальных учреждений</vt:lpstr>
      <vt:lpstr>Презентация PowerPoint</vt:lpstr>
      <vt:lpstr>Презентация PowerPoint</vt:lpstr>
      <vt:lpstr>Сельское  хозяйство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 муниципального образования  Усть-Абаканский район на 2021-2023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Презентация PowerPoint</vt:lpstr>
      <vt:lpstr>Объемы межбюджетных трансфертов  на 2021-2023 годы</vt:lpstr>
      <vt:lpstr>Презентация PowerPoint</vt:lpstr>
      <vt:lpstr>Структура расходов бюджета   муниципального образования Усть - Абаканский район в 2021 году </vt:lpstr>
      <vt:lpstr>Презентация PowerPoint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ВаймерНА</cp:lastModifiedBy>
  <cp:revision>4326</cp:revision>
  <dcterms:created xsi:type="dcterms:W3CDTF">2013-11-30T21:03:12Z</dcterms:created>
  <dcterms:modified xsi:type="dcterms:W3CDTF">2021-11-23T02:51:32Z</dcterms:modified>
</cp:coreProperties>
</file>