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7"/>
  </p:notesMasterIdLst>
  <p:handoutMasterIdLst>
    <p:handoutMasterId r:id="rId68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325" r:id="rId19"/>
    <p:sldId id="427" r:id="rId20"/>
    <p:sldId id="435" r:id="rId21"/>
    <p:sldId id="410" r:id="rId22"/>
    <p:sldId id="436" r:id="rId23"/>
    <p:sldId id="437" r:id="rId24"/>
    <p:sldId id="438" r:id="rId25"/>
    <p:sldId id="439" r:id="rId26"/>
    <p:sldId id="346" r:id="rId27"/>
    <p:sldId id="328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338" r:id="rId36"/>
    <p:sldId id="335" r:id="rId37"/>
    <p:sldId id="384" r:id="rId38"/>
    <p:sldId id="407" r:id="rId39"/>
    <p:sldId id="385" r:id="rId40"/>
    <p:sldId id="408" r:id="rId41"/>
    <p:sldId id="373" r:id="rId42"/>
    <p:sldId id="374" r:id="rId43"/>
    <p:sldId id="336" r:id="rId44"/>
    <p:sldId id="348" r:id="rId45"/>
    <p:sldId id="353" r:id="rId46"/>
    <p:sldId id="354" r:id="rId47"/>
    <p:sldId id="358" r:id="rId48"/>
    <p:sldId id="362" r:id="rId49"/>
    <p:sldId id="393" r:id="rId50"/>
    <p:sldId id="394" r:id="rId51"/>
    <p:sldId id="433" r:id="rId52"/>
    <p:sldId id="395" r:id="rId53"/>
    <p:sldId id="364" r:id="rId54"/>
    <p:sldId id="417" r:id="rId55"/>
    <p:sldId id="365" r:id="rId56"/>
    <p:sldId id="369" r:id="rId57"/>
    <p:sldId id="366" r:id="rId58"/>
    <p:sldId id="416" r:id="rId59"/>
    <p:sldId id="418" r:id="rId60"/>
    <p:sldId id="415" r:id="rId61"/>
    <p:sldId id="359" r:id="rId62"/>
    <p:sldId id="368" r:id="rId63"/>
    <p:sldId id="345" r:id="rId64"/>
    <p:sldId id="347" r:id="rId65"/>
    <p:sldId id="351" r:id="rId66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3908" autoAdjust="0"/>
  </p:normalViewPr>
  <p:slideViewPr>
    <p:cSldViewPr>
      <p:cViewPr>
        <p:scale>
          <a:sx n="100" d="100"/>
          <a:sy n="100" d="100"/>
        </p:scale>
        <p:origin x="-1944" y="-288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1313.9</c:v>
                </c:pt>
                <c:pt idx="1">
                  <c:v>1328.6</c:v>
                </c:pt>
                <c:pt idx="2">
                  <c:v>1358.2</c:v>
                </c:pt>
                <c:pt idx="3" formatCode="#,##0.0">
                  <c:v>1378.9</c:v>
                </c:pt>
                <c:pt idx="4">
                  <c:v>1390.1</c:v>
                </c:pt>
                <c:pt idx="5">
                  <c:v>1410.3</c:v>
                </c:pt>
              </c:numCache>
            </c:numRef>
          </c:val>
        </c:ser>
        <c:axId val="160815360"/>
        <c:axId val="160956416"/>
      </c:barChart>
      <c:catAx>
        <c:axId val="160815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956416"/>
        <c:crosses val="autoZero"/>
        <c:auto val="1"/>
        <c:lblAlgn val="ctr"/>
        <c:lblOffset val="100"/>
      </c:catAx>
      <c:valAx>
        <c:axId val="160956416"/>
        <c:scaling>
          <c:orientation val="minMax"/>
        </c:scaling>
        <c:axPos val="l"/>
        <c:majorGridlines/>
        <c:numFmt formatCode="General" sourceLinked="1"/>
        <c:tickLblPos val="none"/>
        <c:crossAx val="16081536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945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11E-2"/>
                  <c:y val="-5.436354864925945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8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505008.8</c:v>
                </c:pt>
                <c:pt idx="1">
                  <c:v>105352.5</c:v>
                </c:pt>
                <c:pt idx="2">
                  <c:v>1492242.5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8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505008.8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105352.5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1492242.5</c:v>
                </c:pt>
              </c:numCache>
            </c:numRef>
          </c:val>
        </c:ser>
        <c:shape val="box"/>
        <c:axId val="137777152"/>
        <c:axId val="137778688"/>
        <c:axId val="0"/>
      </c:bar3DChart>
      <c:catAx>
        <c:axId val="13777715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37778688"/>
        <c:crossesAt val="0"/>
        <c:auto val="1"/>
        <c:lblAlgn val="ctr"/>
        <c:lblOffset val="100"/>
      </c:catAx>
      <c:valAx>
        <c:axId val="137778688"/>
        <c:scaling>
          <c:orientation val="minMax"/>
        </c:scaling>
        <c:delete val="1"/>
        <c:axPos val="l"/>
        <c:numFmt formatCode="#,##0.00" sourceLinked="1"/>
        <c:tickLblPos val="none"/>
        <c:crossAx val="13777715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905"/>
          <c:y val="0.13613956803855559"/>
          <c:w val="0.29881448911261776"/>
          <c:h val="0.3268732219654724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530.1</c:v>
                </c:pt>
                <c:pt idx="2">
                  <c:v>570.70000000000005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105.4</c:v>
                </c:pt>
                <c:pt idx="1">
                  <c:v>101.8</c:v>
                </c:pt>
                <c:pt idx="2">
                  <c:v>101.8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766E-3"/>
                  <c:y val="1.93235362497369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1486.5</c:v>
                </c:pt>
                <c:pt idx="1">
                  <c:v>1484</c:v>
                </c:pt>
                <c:pt idx="2">
                  <c:v>1652.7</c:v>
                </c:pt>
              </c:numCache>
            </c:numRef>
          </c:val>
        </c:ser>
        <c:shape val="box"/>
        <c:axId val="137939200"/>
        <c:axId val="137826304"/>
        <c:axId val="0"/>
      </c:bar3DChart>
      <c:catAx>
        <c:axId val="137939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37826304"/>
        <c:crosses val="autoZero"/>
        <c:auto val="1"/>
        <c:lblAlgn val="ctr"/>
        <c:lblOffset val="100"/>
      </c:catAx>
      <c:valAx>
        <c:axId val="137826304"/>
        <c:scaling>
          <c:orientation val="minMax"/>
          <c:max val="17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37939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9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53"/>
                </c:manualLayout>
              </c:layout>
              <c:showVal val="1"/>
            </c:dLbl>
            <c:dLbl>
              <c:idx val="1"/>
              <c:layout>
                <c:manualLayout>
                  <c:x val="-4.590420840722645E-17"/>
                  <c:y val="0.20471237190630345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9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2102.6</c:v>
                </c:pt>
                <c:pt idx="1">
                  <c:v>2115.9</c:v>
                </c:pt>
                <c:pt idx="2">
                  <c:v>2325.1999999999998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37849088"/>
        <c:axId val="137863168"/>
        <c:axId val="0"/>
      </c:bar3DChart>
      <c:catAx>
        <c:axId val="137849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37863168"/>
        <c:crosses val="autoZero"/>
        <c:auto val="1"/>
        <c:lblAlgn val="ctr"/>
        <c:lblOffset val="100"/>
      </c:catAx>
      <c:valAx>
        <c:axId val="137863168"/>
        <c:scaling>
          <c:orientation val="minMax"/>
          <c:max val="2400"/>
          <c:min val="100"/>
        </c:scaling>
        <c:axPos val="l"/>
        <c:numFmt formatCode="#,##0.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784908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2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401,8</c:v>
                </c:pt>
                <c:pt idx="1">
                  <c:v>Акцизы 38,0</c:v>
                </c:pt>
                <c:pt idx="2">
                  <c:v>Налоги на совокупный доход 52,9</c:v>
                </c:pt>
                <c:pt idx="3">
                  <c:v>Гос.пошлина 10,9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9,6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401.8</c:v>
                </c:pt>
                <c:pt idx="1">
                  <c:v>38</c:v>
                </c:pt>
                <c:pt idx="2">
                  <c:v>52.9</c:v>
                </c:pt>
                <c:pt idx="3">
                  <c:v>10.9</c:v>
                </c:pt>
                <c:pt idx="4">
                  <c:v>84</c:v>
                </c:pt>
                <c:pt idx="5">
                  <c:v>10.1</c:v>
                </c:pt>
                <c:pt idx="6">
                  <c:v>0</c:v>
                </c:pt>
                <c:pt idx="7">
                  <c:v>9.6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7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507E-4"/>
          <c:y val="2.091488629383188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425,5</c:v>
                </c:pt>
                <c:pt idx="1">
                  <c:v>Акцизы 40,3</c:v>
                </c:pt>
                <c:pt idx="2">
                  <c:v>Налоги на совокупный доход 53,2</c:v>
                </c:pt>
                <c:pt idx="3">
                  <c:v>Гос.пошлина 12,3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425.5</c:v>
                </c:pt>
                <c:pt idx="1">
                  <c:v>40.299999999999997</c:v>
                </c:pt>
                <c:pt idx="2" formatCode="General">
                  <c:v>53.2</c:v>
                </c:pt>
                <c:pt idx="3">
                  <c:v>12.3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97"/>
          <c:w val="0.71286091728430656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450,2</c:v>
                </c:pt>
                <c:pt idx="1">
                  <c:v>Акцизы 54,1</c:v>
                </c:pt>
                <c:pt idx="2">
                  <c:v>Налоги на совокупный доход 55,4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450.2</c:v>
                </c:pt>
                <c:pt idx="1">
                  <c:v>54.1</c:v>
                </c:pt>
                <c:pt idx="2">
                  <c:v>55.4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913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3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3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140 244,3</c:v>
                </c:pt>
                <c:pt idx="1">
                  <c:v>Национальная безопасность и правоохранительная деятельность 963,9</c:v>
                </c:pt>
                <c:pt idx="2">
                  <c:v>Национальная экономика 114 341,9</c:v>
                </c:pt>
                <c:pt idx="3">
                  <c:v>Жилищно-коммунальное хозяйство 50 760,2</c:v>
                </c:pt>
                <c:pt idx="4">
                  <c:v>Охрана окружающей среды 10 104,0</c:v>
                </c:pt>
                <c:pt idx="5">
                  <c:v>Образование 1 425 704,7</c:v>
                </c:pt>
                <c:pt idx="6">
                  <c:v>Культура 146 083,1</c:v>
                </c:pt>
                <c:pt idx="7">
                  <c:v>Социальная политика 113 945,5</c:v>
                </c:pt>
                <c:pt idx="8">
                  <c:v>Физическая культура и спорт 66 455,5</c:v>
                </c:pt>
                <c:pt idx="9">
                  <c:v>Средства массовой информации 11 465,1</c:v>
                </c:pt>
                <c:pt idx="10">
                  <c:v>Межбюджетные трансферты 148 064,0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140244.29999999999</c:v>
                </c:pt>
                <c:pt idx="1">
                  <c:v>963.9</c:v>
                </c:pt>
                <c:pt idx="2">
                  <c:v>114341.9</c:v>
                </c:pt>
                <c:pt idx="3">
                  <c:v>50760.2</c:v>
                </c:pt>
                <c:pt idx="4">
                  <c:v>10104</c:v>
                </c:pt>
                <c:pt idx="5">
                  <c:v>1425704.7</c:v>
                </c:pt>
                <c:pt idx="6">
                  <c:v>146083.1</c:v>
                </c:pt>
                <c:pt idx="7">
                  <c:v>113945.5</c:v>
                </c:pt>
                <c:pt idx="8">
                  <c:v>66465.3</c:v>
                </c:pt>
                <c:pt idx="9">
                  <c:v>11465.1</c:v>
                </c:pt>
                <c:pt idx="10">
                  <c:v>148064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15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3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3.8155672494721786E-2"/>
                  <c:y val="-0.32917593252059008"/>
                </c:manualLayout>
              </c:layout>
              <c:showPercent val="1"/>
            </c:dLbl>
            <c:dLbl>
              <c:idx val="1"/>
              <c:layout>
                <c:manualLayout>
                  <c:x val="6.1844392688759929E-2"/>
                  <c:y val="5.9294993218720907E-2"/>
                </c:manualLayout>
              </c:layout>
              <c:showPercent val="1"/>
            </c:dLbl>
            <c:dLbl>
              <c:idx val="2"/>
              <c:layout>
                <c:manualLayout>
                  <c:x val="3.81602353384424E-2"/>
                  <c:y val="8.0329744432910771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4.1482115934036924E-2"/>
                  <c:y val="8.779199278684057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76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0.78639449370821068</c:v>
                </c:pt>
                <c:pt idx="1">
                  <c:v>8.2000000000000003E-2</c:v>
                </c:pt>
                <c:pt idx="2">
                  <c:v>6.0999999999999999E-2</c:v>
                </c:pt>
                <c:pt idx="3">
                  <c:v>6.0000000000000001E-3</c:v>
                </c:pt>
                <c:pt idx="4">
                  <c:v>6.4605506291789294E-2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1752198.6</c:v>
                </c:pt>
                <c:pt idx="1">
                  <c:v>83091.199999999997</c:v>
                </c:pt>
                <c:pt idx="2">
                  <c:v>140244.29999999999</c:v>
                </c:pt>
                <c:pt idx="3">
                  <c:v>10104</c:v>
                </c:pt>
                <c:pt idx="4">
                  <c:v>242503.89999999991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23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237039.6</c:v>
                </c:pt>
                <c:pt idx="1">
                  <c:v>210100.9</c:v>
                </c:pt>
                <c:pt idx="2">
                  <c:v>212994.3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1059473</c:v>
                </c:pt>
                <c:pt idx="1">
                  <c:v>1090870.2</c:v>
                </c:pt>
                <c:pt idx="2">
                  <c:v>1265972.5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52525.599999999999</c:v>
                </c:pt>
                <c:pt idx="1">
                  <c:v>49437.4</c:v>
                </c:pt>
                <c:pt idx="2">
                  <c:v>45166.6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9262.1</c:v>
                </c:pt>
                <c:pt idx="1">
                  <c:v>6965.6</c:v>
                </c:pt>
                <c:pt idx="2">
                  <c:v>5577.9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67404.5</c:v>
                </c:pt>
                <c:pt idx="1">
                  <c:v>56459.5</c:v>
                </c:pt>
                <c:pt idx="2">
                  <c:v>56451.5</c:v>
                </c:pt>
              </c:numCache>
            </c:numRef>
          </c:val>
        </c:ser>
        <c:shape val="box"/>
        <c:axId val="142565376"/>
        <c:axId val="142566912"/>
        <c:axId val="0"/>
      </c:bar3DChart>
      <c:catAx>
        <c:axId val="1425653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2566912"/>
        <c:crosses val="autoZero"/>
        <c:auto val="1"/>
        <c:lblAlgn val="ctr"/>
        <c:lblOffset val="100"/>
      </c:catAx>
      <c:valAx>
        <c:axId val="142566912"/>
        <c:scaling>
          <c:orientation val="minMax"/>
        </c:scaling>
        <c:delete val="1"/>
        <c:axPos val="l"/>
        <c:numFmt formatCode="#,##0.0" sourceLinked="1"/>
        <c:tickLblPos val="none"/>
        <c:crossAx val="1425653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856"/>
          <c:w val="0.698939266150998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1294.9000000000001</c:v>
                </c:pt>
                <c:pt idx="1">
                  <c:v>1328.6</c:v>
                </c:pt>
                <c:pt idx="2">
                  <c:v>666.5</c:v>
                </c:pt>
                <c:pt idx="3">
                  <c:v>419.2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4054E-2"/>
          <c:y val="0.23855007139057638"/>
          <c:w val="0.92278499725842145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1425704.7</c:v>
                </c:pt>
                <c:pt idx="1">
                  <c:v>1413833.5</c:v>
                </c:pt>
                <c:pt idx="2" formatCode="#,##0.0">
                  <c:v>1586162.9</c:v>
                </c:pt>
              </c:numCache>
            </c:numRef>
          </c:val>
        </c:ser>
        <c:marker val="1"/>
        <c:axId val="142640256"/>
        <c:axId val="142641792"/>
      </c:lineChart>
      <c:catAx>
        <c:axId val="142640256"/>
        <c:scaling>
          <c:orientation val="minMax"/>
        </c:scaling>
        <c:delete val="1"/>
        <c:axPos val="b"/>
        <c:numFmt formatCode="General" sourceLinked="1"/>
        <c:tickLblPos val="none"/>
        <c:crossAx val="142641792"/>
        <c:crosses val="autoZero"/>
        <c:auto val="1"/>
        <c:lblAlgn val="ctr"/>
        <c:lblOffset val="100"/>
      </c:catAx>
      <c:valAx>
        <c:axId val="142641792"/>
        <c:scaling>
          <c:orientation val="minMax"/>
        </c:scaling>
        <c:delete val="1"/>
        <c:axPos val="l"/>
        <c:numFmt formatCode="#,##0.00" sourceLinked="1"/>
        <c:tickLblPos val="none"/>
        <c:crossAx val="142640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8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01.01.2026</c:v>
                </c:pt>
                <c:pt idx="1">
                  <c:v>на 01.01.2027</c:v>
                </c:pt>
                <c:pt idx="2">
                  <c:v>на 01.01.2028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15398.8</c:v>
                </c:pt>
                <c:pt idx="2">
                  <c:v>32410.3</c:v>
                </c:pt>
              </c:numCache>
            </c:numRef>
          </c:val>
        </c:ser>
        <c:shape val="box"/>
        <c:axId val="64952960"/>
        <c:axId val="64991616"/>
        <c:axId val="0"/>
      </c:bar3DChart>
      <c:catAx>
        <c:axId val="64952960"/>
        <c:scaling>
          <c:orientation val="minMax"/>
        </c:scaling>
        <c:delete val="1"/>
        <c:axPos val="b"/>
        <c:tickLblPos val="none"/>
        <c:crossAx val="64991616"/>
        <c:crosses val="autoZero"/>
        <c:auto val="1"/>
        <c:lblAlgn val="ctr"/>
        <c:lblOffset val="100"/>
      </c:catAx>
      <c:valAx>
        <c:axId val="6499161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6495296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9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65098880"/>
        <c:axId val="65100416"/>
        <c:axId val="0"/>
      </c:bar3DChart>
      <c:catAx>
        <c:axId val="65098880"/>
        <c:scaling>
          <c:orientation val="minMax"/>
        </c:scaling>
        <c:delete val="1"/>
        <c:axPos val="b"/>
        <c:tickLblPos val="none"/>
        <c:crossAx val="65100416"/>
        <c:crosses val="autoZero"/>
        <c:auto val="1"/>
        <c:lblAlgn val="ctr"/>
        <c:lblOffset val="100"/>
      </c:catAx>
      <c:valAx>
        <c:axId val="6510041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6509888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560</c:v>
                </c:pt>
                <c:pt idx="1">
                  <c:v>666.5</c:v>
                </c:pt>
                <c:pt idx="2">
                  <c:v>756.5</c:v>
                </c:pt>
                <c:pt idx="3">
                  <c:v>845.6</c:v>
                </c:pt>
                <c:pt idx="4">
                  <c:v>925.6</c:v>
                </c:pt>
                <c:pt idx="5">
                  <c:v>1014.6</c:v>
                </c:pt>
              </c:numCache>
            </c:numRef>
          </c:val>
        </c:ser>
        <c:shape val="cone"/>
        <c:axId val="161068928"/>
        <c:axId val="161070464"/>
        <c:axId val="0"/>
      </c:bar3DChart>
      <c:catAx>
        <c:axId val="16106892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070464"/>
        <c:crosses val="autoZero"/>
        <c:auto val="1"/>
        <c:lblAlgn val="ctr"/>
        <c:lblOffset val="100"/>
      </c:catAx>
      <c:valAx>
        <c:axId val="161070464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610689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786.3</c:v>
                </c:pt>
                <c:pt idx="1">
                  <c:v>1294.9000000000001</c:v>
                </c:pt>
                <c:pt idx="2">
                  <c:v>3158.4</c:v>
                </c:pt>
                <c:pt idx="3">
                  <c:v>5374</c:v>
                </c:pt>
                <c:pt idx="4">
                  <c:v>5485.7</c:v>
                </c:pt>
                <c:pt idx="5">
                  <c:v>5589.9</c:v>
                </c:pt>
              </c:numCache>
            </c:numRef>
          </c:val>
        </c:ser>
        <c:axId val="160647808"/>
        <c:axId val="160649600"/>
      </c:barChart>
      <c:catAx>
        <c:axId val="160647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0649600"/>
        <c:crosses val="autoZero"/>
        <c:auto val="1"/>
        <c:lblAlgn val="ctr"/>
        <c:lblOffset val="100"/>
      </c:catAx>
      <c:valAx>
        <c:axId val="16064960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06478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514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36968899052693482"/>
          <c:w val="0.87218887106902065"/>
          <c:h val="0.4606843475608595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121.2</c:v>
                </c:pt>
                <c:pt idx="2">
                  <c:v>139.19999999999999</c:v>
                </c:pt>
                <c:pt idx="3">
                  <c:v>105.8</c:v>
                </c:pt>
                <c:pt idx="4">
                  <c:v>106.5</c:v>
                </c:pt>
                <c:pt idx="5">
                  <c:v>106.5</c:v>
                </c:pt>
              </c:numCache>
            </c:numRef>
          </c:val>
        </c:ser>
        <c:marker val="1"/>
        <c:axId val="161064064"/>
        <c:axId val="161065600"/>
      </c:lineChart>
      <c:catAx>
        <c:axId val="1610640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065600"/>
        <c:crosses val="autoZero"/>
        <c:auto val="1"/>
        <c:lblAlgn val="ctr"/>
        <c:lblOffset val="100"/>
      </c:catAx>
      <c:valAx>
        <c:axId val="16106560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10640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653.6</c:v>
                </c:pt>
                <c:pt idx="1">
                  <c:v>694.7</c:v>
                </c:pt>
                <c:pt idx="2">
                  <c:v>732.7</c:v>
                </c:pt>
                <c:pt idx="3">
                  <c:v>771.6</c:v>
                </c:pt>
                <c:pt idx="4">
                  <c:v>811.4</c:v>
                </c:pt>
                <c:pt idx="5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99E-2"/>
                  <c:y val="-2.5054222254427175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1512.3</c:v>
                </c:pt>
                <c:pt idx="1">
                  <c:v>2008.2</c:v>
                </c:pt>
                <c:pt idx="2">
                  <c:v>2358.1999999999998</c:v>
                </c:pt>
                <c:pt idx="3">
                  <c:v>2650.3</c:v>
                </c:pt>
                <c:pt idx="4">
                  <c:v>2968.2</c:v>
                </c:pt>
                <c:pt idx="5">
                  <c:v>3328.8</c:v>
                </c:pt>
              </c:numCache>
            </c:numRef>
          </c:val>
        </c:ser>
        <c:shape val="cylinder"/>
        <c:axId val="161247232"/>
        <c:axId val="161248768"/>
        <c:axId val="0"/>
      </c:bar3DChart>
      <c:catAx>
        <c:axId val="161247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61248768"/>
        <c:crossesAt val="0"/>
        <c:auto val="1"/>
        <c:lblAlgn val="ctr"/>
        <c:lblOffset val="100"/>
      </c:catAx>
      <c:valAx>
        <c:axId val="161248768"/>
        <c:scaling>
          <c:orientation val="minMax"/>
        </c:scaling>
        <c:delete val="1"/>
        <c:axPos val="l"/>
        <c:numFmt formatCode="General" sourceLinked="1"/>
        <c:tickLblPos val="none"/>
        <c:crossAx val="161247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3499.9</c:v>
                </c:pt>
                <c:pt idx="1">
                  <c:v>3952.2</c:v>
                </c:pt>
                <c:pt idx="2">
                  <c:v>4428.9000000000005</c:v>
                </c:pt>
                <c:pt idx="3">
                  <c:v>4901.2</c:v>
                </c:pt>
                <c:pt idx="4" formatCode="0.0">
                  <c:v>5620</c:v>
                </c:pt>
                <c:pt idx="5" formatCode="0.0">
                  <c:v>6000</c:v>
                </c:pt>
              </c:numCache>
            </c:numRef>
          </c:val>
        </c:ser>
        <c:axId val="161309056"/>
        <c:axId val="161310592"/>
      </c:barChart>
      <c:catAx>
        <c:axId val="161309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310592"/>
        <c:crossesAt val="0"/>
        <c:auto val="1"/>
        <c:lblAlgn val="ctr"/>
        <c:lblOffset val="100"/>
      </c:catAx>
      <c:valAx>
        <c:axId val="161310592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130905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539.1</c:v>
                </c:pt>
                <c:pt idx="1">
                  <c:v>450.4</c:v>
                </c:pt>
                <c:pt idx="2">
                  <c:v>500.1</c:v>
                </c:pt>
                <c:pt idx="3">
                  <c:v>550.70000000000005</c:v>
                </c:pt>
                <c:pt idx="4" formatCode="0.0">
                  <c:v>595</c:v>
                </c:pt>
                <c:pt idx="5" formatCode="0.0">
                  <c:v>650.5</c:v>
                </c:pt>
              </c:numCache>
            </c:numRef>
          </c:val>
        </c:ser>
        <c:shape val="cone"/>
        <c:axId val="164383744"/>
        <c:axId val="164397824"/>
        <c:axId val="0"/>
      </c:bar3DChart>
      <c:catAx>
        <c:axId val="164383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397824"/>
        <c:crosses val="autoZero"/>
        <c:auto val="1"/>
        <c:lblAlgn val="ctr"/>
        <c:lblOffset val="100"/>
      </c:catAx>
      <c:valAx>
        <c:axId val="1643978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3837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119.6</c:v>
                </c:pt>
                <c:pt idx="1">
                  <c:v>105.2</c:v>
                </c:pt>
                <c:pt idx="2">
                  <c:v>106.8</c:v>
                </c:pt>
                <c:pt idx="3">
                  <c:v>104.6</c:v>
                </c:pt>
                <c:pt idx="4">
                  <c:v>104</c:v>
                </c:pt>
                <c:pt idx="5">
                  <c:v>103.9</c:v>
                </c:pt>
              </c:numCache>
            </c:numRef>
          </c:val>
        </c:ser>
        <c:marker val="1"/>
        <c:axId val="164414592"/>
        <c:axId val="164416128"/>
      </c:lineChart>
      <c:catAx>
        <c:axId val="164414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416128"/>
        <c:crosses val="autoZero"/>
        <c:auto val="1"/>
        <c:lblAlgn val="ctr"/>
        <c:lblOffset val="100"/>
      </c:catAx>
      <c:valAx>
        <c:axId val="1644161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41459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2 136 805,4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91 336,6 тыс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(4,1%)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2 228 142,0 тыс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69944" custLinFactNeighborY="4589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0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2 136 805,4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( 95,9 %)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112294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294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160906" y="1639649"/>
          <a:ext cx="3637976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91 336,6 тыс</a:t>
          </a: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(4,1%)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0906" y="1639649"/>
        <a:ext cx="3637976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2 228 142,0 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46488" y="2719203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14.08.2025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2025-2027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Целью основных направлений бюджетной и налоговой политики Усть-Абаканского района Республики Хакасия на 2025 год и на плановый период 2026 и 2027 годов является определение условий, используемых при составлении проекта бюджета муниципального образования Усть-Абаканский район на 2025 год и плановый период 2026 и 2027 годов, подходов к его формированию, основных характеристик и прогнозируемых параметров проекта бюджета муниципального образования Усть-Абаканский район на 2025 год и плановый период 2026 и 2027 годов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772816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Основное влияние на реализацию бюджетной и налоговой политики Усть-Абаканского района в плановом периоде окажут: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Бюджетная и налоговая политика Усть-Абаканского района Республики Хакасия в 2025-2027 годах будет направлена на: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01.01.2025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564904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072348"/>
            <a:ext cx="7929618" cy="372409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определение четких приоритетов использования бюджетных средств с учетом текущей экономической ситуации;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реализации проектов инициативного бюджетирования;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оперативное принятие решений по перераспределению средств бюджета муниципального района (в том числе высвободившихся в результате экономии, образовавшейся при заключении муниципальных контрактов</a:t>
            </a: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(договоров),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оптимизация расходов на содержание органов муниципальной власти, муниципальных учреждений;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620688"/>
            <a:ext cx="7929618" cy="33547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повышение качества финансового менеджмента главных распорядителей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/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/>
                </a:solidFill>
              </a:rPr>
              <a:t> из федерального бюджета и республиканского бюджета Республики Хакасия; 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Целью основных направлений является определение условий, используемых при составлении проекта бюджета на 2025 год и на плановый период 2026 и 2027 годов, и подходов к его формированию, основных характеристик и прогнозируемых параметров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96752"/>
            <a:ext cx="77867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Приоритетами и задачами налоговой политики Усть-Абаканского района на 2025-2027 годы будут являться меры, направленные на наращивание доходного потенциала района, обеспечение бюджетной устойчивости и сбалансированности бюджета, улучшение социального положения малообеспеченных категорий граждан, стимулирование инвестиционной активности, предпринимательской деятельности и легализации теневой сферы бизнеса.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79512" y="2449101"/>
            <a:ext cx="8784976" cy="44088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проведение работы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pPr>
              <a:buFontTx/>
              <a:buChar char="-"/>
            </a:pPr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67544" y="991761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- поиск новых источников пополнения бюджета района, а также бюджетов сельских поселений.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46 354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5080648" cy="42338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084168" y="414908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значения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1 401,3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08518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051720" y="5589240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71,0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1 935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47,751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46,185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57748,0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61817,6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65499,0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69424,5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3929066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71546"/>
            <a:ext cx="4357718" cy="264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755576" y="2060848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Решению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№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31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от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23.06.2025                 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 внесении изменений в Решение Совета депутатов Усть-Абаканского района Республики Хакасия от 20.12.2024 № 69 «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бюджете муниципального образования Усть-Абаканский район Республики Хакасия на 2025 год и плановый период </a:t>
            </a:r>
            <a:b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lang="ru-RU" sz="240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2027 годов»</a:t>
            </a:r>
            <a:endParaRPr kumimoji="0" lang="ru-RU" sz="2400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17 011,4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15 398,8тыс.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125 538,2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228 141,9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</a:t>
            </a:r>
            <a:r>
              <a:rPr lang="ru-RU" sz="1200" b="1" dirty="0" smtClean="0">
                <a:latin typeface="+mn-lt"/>
              </a:rPr>
              <a:t>102 603,8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2 308 196,8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2 115 869,6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2 131 268,5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2 325 208,2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19 201,8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32 410,2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37 503,9</a:t>
            </a:r>
            <a:endParaRPr lang="ru-RU" sz="1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2025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2025-2027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094365213"/>
              </p:ext>
            </p:extLst>
          </p:nvPr>
        </p:nvGraphicFramePr>
        <p:xfrm>
          <a:off x="500034" y="1052736"/>
          <a:ext cx="5072098" cy="251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195736" y="270892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335699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2708920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5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6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356992"/>
            <a:ext cx="10081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ик 50"/>
          <p:cNvSpPr/>
          <p:nvPr/>
        </p:nvSpPr>
        <p:spPr>
          <a:xfrm>
            <a:off x="3275856" y="4869160"/>
            <a:ext cx="345638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</a:rPr>
              <a:t>Альпина</a:t>
            </a:r>
            <a:r>
              <a:rPr lang="ru-RU" b="1" dirty="0" smtClean="0">
                <a:solidFill>
                  <a:srgbClr val="002060"/>
                </a:solidFill>
              </a:rPr>
              <a:t>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9154" name="Picture 2" descr="Picture background"/>
          <p:cNvPicPr>
            <a:picLocks noChangeAspect="1" noChangeArrowheads="1"/>
          </p:cNvPicPr>
          <p:nvPr/>
        </p:nvPicPr>
        <p:blipFill>
          <a:blip r:embed="rId8" cstate="print"/>
          <a:srcRect t="25000" b="25000"/>
          <a:stretch>
            <a:fillRect/>
          </a:stretch>
        </p:blipFill>
        <p:spPr bwMode="auto">
          <a:xfrm>
            <a:off x="6804248" y="4869160"/>
            <a:ext cx="1728192" cy="288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492 242,5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1 483 981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1 652 723,8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153 880,0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120 783,0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606,3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147 420,3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375 793,6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141 895,5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1 141 198,8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1 142 142,3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83 907,4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74 578,9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74 203,9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2025-2027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 муниципального образования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Усть-Абаканский район на 2025 год и на плановый период  2026 и 2027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2025 год и плановый период 2026-2027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2025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321297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228 142,0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140 244,3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106 245,3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106 263,2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113 945,5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121 808,0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122 037,9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66 455,5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1 425 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704,7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1 413 833,5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1 586 162,9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146 083,1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110 249,3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104 541,2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96 249,2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117 254,9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50 760,2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41 628,8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51 307,8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4 048,7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56 586,1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40 957,0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24 186,9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1 647,4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45 645,0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34 912,7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34 810,6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7 787,9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11 021,4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16 495,6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16 865,6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17 125,6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83 091,2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64 338,3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85 084,1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803752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17 598,9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33 156,2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36 231,4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67 404,5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9584587"/>
              </p:ext>
            </p:extLst>
          </p:nvPr>
        </p:nvGraphicFramePr>
        <p:xfrm>
          <a:off x="6876255" y="3928496"/>
          <a:ext cx="244827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02517"/>
                <a:gridCol w="726120"/>
                <a:gridCol w="81963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1059473,0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109087,2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1265972,5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237 059,5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210100,9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212994,3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49 437,4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0986661"/>
              </p:ext>
            </p:extLst>
          </p:nvPr>
        </p:nvGraphicFramePr>
        <p:xfrm>
          <a:off x="6948263" y="1357299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107707,6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78 738,5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73 030,4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38 375,5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3 350,2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2 155,7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103475,2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112550,9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112762,1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66 455,5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2 228 142,0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2 131 268,5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2 342 219,5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19 201,8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37 503,9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2025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="" xmlns:p14="http://schemas.microsoft.com/office/powerpoint/2010/main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2025 и плановый период 2026 и 2027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2025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1 746 302,3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168 139,8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7 971,8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573325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214 391,5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</a:t>
            </a:r>
            <a:r>
              <a:rPr lang="ru-RU" sz="1600" b="1" dirty="0" smtClean="0"/>
              <a:t>136 805,4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1 379 006,6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162 153,5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135 150,6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65 963,9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027,7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7 837,8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37 518,6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84 491,2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3 734,3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42 395,7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180 275,5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27 166,3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5 297,5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27785" y="1556792"/>
            <a:ext cx="4102982" cy="800639"/>
            <a:chOff x="773172" y="188728"/>
            <a:chExt cx="2315544" cy="13822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73172" y="188728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1 379 006,6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347 238,3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30 941,0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827,2       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2025 год и плановый период 2026-2027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7 787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1 935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1 842,63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36 410,2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61 937,4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22 802,2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670,8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6680279"/>
              </p:ext>
            </p:extLst>
          </p:nvPr>
        </p:nvGraphicFramePr>
        <p:xfrm>
          <a:off x="251520" y="1340767"/>
          <a:ext cx="5544616" cy="2703588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5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 </a:t>
                      </a: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458,8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385,1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36359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287,5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388843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83 091,2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64 338,3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 85 084,1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2025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24 819,2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3 734,3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860,1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2025-2027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2025-2027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91 336,6 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7 735,8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4 048,7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3 959,7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4396" y="4506840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251652" y="5078344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1 247,9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179512" y="3212976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179512" y="2855786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07504" y="371703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096,7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7 127,0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4869160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95936" y="5589240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11 465,1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87824" y="443711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221088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56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2051720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Прямоугольник 46"/>
          <p:cNvSpPr/>
          <p:nvPr/>
        </p:nvSpPr>
        <p:spPr>
          <a:xfrm>
            <a:off x="3707904" y="3501008"/>
            <a:ext cx="1714448" cy="4770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</a:p>
          <a:p>
            <a:pPr lvl="0" algn="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79912" y="3789040"/>
            <a:ext cx="1571604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1 647,4 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658115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и 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18340</TotalTime>
  <Words>5865</Words>
  <Application>Microsoft Office PowerPoint</Application>
  <PresentationFormat>Экран (4:3)</PresentationFormat>
  <Paragraphs>1190</Paragraphs>
  <Slides>60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Сеть муниципальных учреждений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Доходы бюджета муниципального образования  Усть-Абаканский район на 2025-2027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28</vt:lpstr>
      <vt:lpstr>Объемы межбюджетных трансфертов  на 2025-2027 годы</vt:lpstr>
      <vt:lpstr>Слайд 30</vt:lpstr>
      <vt:lpstr>Структура расходов бюджета   муниципального образования Усть - Абаканский район в 2025 году </vt:lpstr>
      <vt:lpstr>Слайд 32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2025 году 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4835</cp:revision>
  <dcterms:created xsi:type="dcterms:W3CDTF">2013-11-30T21:03:12Z</dcterms:created>
  <dcterms:modified xsi:type="dcterms:W3CDTF">2025-08-14T09:24:28Z</dcterms:modified>
</cp:coreProperties>
</file>