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  <p:sldMasterId id="2147484099" r:id="rId6"/>
  </p:sldMasterIdLst>
  <p:notesMasterIdLst>
    <p:notesMasterId r:id="rId60"/>
  </p:notesMasterIdLst>
  <p:handoutMasterIdLst>
    <p:handoutMasterId r:id="rId61"/>
  </p:handoutMasterIdLst>
  <p:sldIdLst>
    <p:sldId id="257" r:id="rId7"/>
    <p:sldId id="313" r:id="rId8"/>
    <p:sldId id="314" r:id="rId9"/>
    <p:sldId id="320" r:id="rId10"/>
    <p:sldId id="317" r:id="rId11"/>
    <p:sldId id="383" r:id="rId12"/>
    <p:sldId id="322" r:id="rId13"/>
    <p:sldId id="321" r:id="rId14"/>
    <p:sldId id="319" r:id="rId15"/>
    <p:sldId id="323" r:id="rId16"/>
    <p:sldId id="324" r:id="rId17"/>
    <p:sldId id="325" r:id="rId18"/>
    <p:sldId id="396" r:id="rId19"/>
    <p:sldId id="397" r:id="rId20"/>
    <p:sldId id="398" r:id="rId21"/>
    <p:sldId id="399" r:id="rId22"/>
    <p:sldId id="346" r:id="rId23"/>
    <p:sldId id="328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338" r:id="rId32"/>
    <p:sldId id="335" r:id="rId33"/>
    <p:sldId id="384" r:id="rId34"/>
    <p:sldId id="407" r:id="rId35"/>
    <p:sldId id="385" r:id="rId36"/>
    <p:sldId id="408" r:id="rId37"/>
    <p:sldId id="373" r:id="rId38"/>
    <p:sldId id="374" r:id="rId39"/>
    <p:sldId id="388" r:id="rId40"/>
    <p:sldId id="336" r:id="rId41"/>
    <p:sldId id="348" r:id="rId42"/>
    <p:sldId id="353" r:id="rId43"/>
    <p:sldId id="354" r:id="rId44"/>
    <p:sldId id="358" r:id="rId45"/>
    <p:sldId id="362" r:id="rId46"/>
    <p:sldId id="393" r:id="rId47"/>
    <p:sldId id="394" r:id="rId48"/>
    <p:sldId id="395" r:id="rId49"/>
    <p:sldId id="364" r:id="rId50"/>
    <p:sldId id="365" r:id="rId51"/>
    <p:sldId id="366" r:id="rId52"/>
    <p:sldId id="367" r:id="rId53"/>
    <p:sldId id="369" r:id="rId54"/>
    <p:sldId id="359" r:id="rId55"/>
    <p:sldId id="368" r:id="rId56"/>
    <p:sldId id="345" r:id="rId57"/>
    <p:sldId id="347" r:id="rId58"/>
    <p:sldId id="351" r:id="rId59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FF6699"/>
    <a:srgbClr val="D3FDE4"/>
    <a:srgbClr val="0099FF"/>
    <a:srgbClr val="CCFFFF"/>
    <a:srgbClr val="ADF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5872624813524854E-2"/>
          <c:y val="8.8888266748789399E-2"/>
          <c:w val="0.9441273751864756"/>
          <c:h val="0.7409834401858967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showVal val="1"/>
            </c:dLbl>
            <c:dLbl>
              <c:idx val="1"/>
              <c:layout>
                <c:manualLayout>
                  <c:x val="0"/>
                  <c:y val="-5.228721573458198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+mn-lt"/>
                      </a:rPr>
                      <a:t>695</a:t>
                    </a:r>
                    <a:endParaRPr lang="en-US" sz="1600" b="1" dirty="0">
                      <a:latin typeface="+mn-lt"/>
                    </a:endParaRPr>
                  </a:p>
                </c:rich>
              </c:tx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688</c:v>
                </c:pt>
                <c:pt idx="1">
                  <c:v>627</c:v>
                </c:pt>
                <c:pt idx="2">
                  <c:v>650.4</c:v>
                </c:pt>
                <c:pt idx="3">
                  <c:v>671.4</c:v>
                </c:pt>
                <c:pt idx="4">
                  <c:v>690.4</c:v>
                </c:pt>
                <c:pt idx="5">
                  <c:v>704.9</c:v>
                </c:pt>
              </c:numCache>
            </c:numRef>
          </c:val>
        </c:ser>
        <c:dLbls/>
        <c:axId val="99749888"/>
        <c:axId val="99751424"/>
      </c:barChart>
      <c:catAx>
        <c:axId val="99749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9751424"/>
        <c:crosses val="autoZero"/>
        <c:auto val="1"/>
        <c:lblAlgn val="ctr"/>
        <c:lblOffset val="100"/>
      </c:catAx>
      <c:valAx>
        <c:axId val="99751424"/>
        <c:scaling>
          <c:orientation val="minMax"/>
        </c:scaling>
        <c:axPos val="l"/>
        <c:majorGridlines/>
        <c:numFmt formatCode="General" sourceLinked="1"/>
        <c:tickLblPos val="none"/>
        <c:crossAx val="99749888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tint val="30000"/>
                      <a:satMod val="250000"/>
                    </a:schemeClr>
                  </a:gs>
                  <a:gs pos="72000">
                    <a:schemeClr val="accent5">
                      <a:tint val="75000"/>
                      <a:satMod val="210000"/>
                    </a:schemeClr>
                  </a:gs>
                  <a:gs pos="100000">
                    <a:schemeClr val="accent5">
                      <a:tint val="85000"/>
                      <a:satMod val="210000"/>
                    </a:schemeClr>
                  </a:gs>
                </a:gsLst>
                <a:lin ang="5400000" scaled="1"/>
              </a:gradFill>
              <a:ln w="10000" cap="flat" cmpd="sng" algn="ctr">
                <a:solidFill>
                  <a:schemeClr val="accent5"/>
                </a:solidFill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207256266698417"/>
                  <c:y val="7.006541803148651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2568172972569416"/>
                  <c:y val="2.3192300935117138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148145118746545"/>
                  <c:y val="-0.161181825448316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- 681 453,2 тыс. руб.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321287.3</c:v>
                </c:pt>
                <c:pt idx="1">
                  <c:v>102201.2</c:v>
                </c:pt>
                <c:pt idx="2">
                  <c:v>1093535.3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220393531529676E-2"/>
          <c:y val="6.0064295736067294E-2"/>
          <c:w val="0.67817474271731004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3675185276455658E-2"/>
                  <c:y val="0.1094009436908174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321287.3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8607936899095709E-3"/>
                  <c:y val="6.564056621449045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102201.2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0000"/>
                    <a:satMod val="250000"/>
                  </a:schemeClr>
                </a:gs>
                <a:gs pos="72000">
                  <a:schemeClr val="accent5">
                    <a:tint val="75000"/>
                    <a:satMod val="210000"/>
                  </a:schemeClr>
                </a:gs>
                <a:gs pos="100000">
                  <a:schemeClr val="accent5">
                    <a:tint val="85000"/>
                    <a:satMod val="210000"/>
                  </a:schemeClr>
                </a:gs>
              </a:gsLst>
              <a:lin ang="5400000" scaled="1"/>
            </a:gradFill>
            <a:ln w="10000" cap="flat" cmpd="sng" algn="ctr">
              <a:solidFill>
                <a:schemeClr val="accent5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5.8607936899095709E-3"/>
                  <c:y val="0.12854610883671067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1093535.3</c:v>
                </c:pt>
              </c:numCache>
            </c:numRef>
          </c:val>
        </c:ser>
        <c:dLbls/>
        <c:shape val="box"/>
        <c:axId val="110122112"/>
        <c:axId val="110123648"/>
        <c:axId val="0"/>
      </c:bar3DChart>
      <c:catAx>
        <c:axId val="110122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ru-RU"/>
          </a:p>
        </c:txPr>
        <c:crossAx val="110123648"/>
        <c:crossesAt val="0"/>
        <c:auto val="1"/>
        <c:lblAlgn val="ctr"/>
        <c:lblOffset val="100"/>
      </c:catAx>
      <c:valAx>
        <c:axId val="110123648"/>
        <c:scaling>
          <c:orientation val="minMax"/>
        </c:scaling>
        <c:delete val="1"/>
        <c:axPos val="l"/>
        <c:numFmt formatCode="#,##0.00" sourceLinked="1"/>
        <c:tickLblPos val="nextTo"/>
        <c:crossAx val="110122112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1474680294473438"/>
          <c:y val="0.1388745916308278"/>
          <c:w val="0.28561970432680445"/>
          <c:h val="0.49227926529082844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321.3</c:v>
                </c:pt>
                <c:pt idx="1">
                  <c:v>310.2</c:v>
                </c:pt>
                <c:pt idx="2">
                  <c:v>327.10000000000002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102.2</c:v>
                </c:pt>
                <c:pt idx="1">
                  <c:v>96.8</c:v>
                </c:pt>
                <c:pt idx="2">
                  <c:v>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5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1093.5</c:v>
                </c:pt>
                <c:pt idx="1">
                  <c:v>707.7</c:v>
                </c:pt>
                <c:pt idx="2">
                  <c:v>852.8</c:v>
                </c:pt>
              </c:numCache>
            </c:numRef>
          </c:val>
        </c:ser>
        <c:dLbls/>
        <c:shape val="box"/>
        <c:axId val="112351488"/>
        <c:axId val="112365568"/>
        <c:axId val="0"/>
      </c:bar3DChart>
      <c:catAx>
        <c:axId val="112351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12365568"/>
        <c:crosses val="autoZero"/>
        <c:auto val="1"/>
        <c:lblAlgn val="ctr"/>
        <c:lblOffset val="100"/>
      </c:catAx>
      <c:valAx>
        <c:axId val="112365568"/>
        <c:scaling>
          <c:orientation val="minMax"/>
          <c:max val="11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12351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403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738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73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1517</c:v>
                </c:pt>
                <c:pt idx="1">
                  <c:v>1114.5999999999999</c:v>
                </c:pt>
                <c:pt idx="2">
                  <c:v>1276.7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/>
        <c:gapWidth val="0"/>
        <c:gapDepth val="7"/>
        <c:shape val="cylinder"/>
        <c:axId val="112430080"/>
        <c:axId val="112452352"/>
        <c:axId val="0"/>
      </c:bar3DChart>
      <c:catAx>
        <c:axId val="112430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12452352"/>
        <c:crosses val="autoZero"/>
        <c:auto val="1"/>
        <c:lblAlgn val="ctr"/>
        <c:lblOffset val="100"/>
      </c:catAx>
      <c:valAx>
        <c:axId val="112452352"/>
        <c:scaling>
          <c:orientation val="minMax"/>
          <c:max val="15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12430080"/>
        <c:crosses val="autoZero"/>
        <c:crossBetween val="between"/>
        <c:majorUnit val="3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519E-2"/>
          <c:y val="6.4235484400930923E-2"/>
          <c:w val="0.72061387504440766"/>
          <c:h val="0.760843619187152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287,5</c:v>
                </c:pt>
                <c:pt idx="1">
                  <c:v>Акцизы 21,6</c:v>
                </c:pt>
                <c:pt idx="2">
                  <c:v>ЕНВД 5,3</c:v>
                </c:pt>
                <c:pt idx="3">
                  <c:v>Единый сельхоз.налог 0,9</c:v>
                </c:pt>
                <c:pt idx="4">
                  <c:v>Патентная система налогообложения 0,7</c:v>
                </c:pt>
                <c:pt idx="5">
                  <c:v>Гос.пошлина 5,3</c:v>
                </c:pt>
                <c:pt idx="6">
                  <c:v>Доходы от аренды имущества 75,7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0,0</c:v>
                </c:pt>
                <c:pt idx="9">
                  <c:v>Доходы от продажи имущества 4,7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287.5</c:v>
                </c:pt>
                <c:pt idx="1">
                  <c:v>21.6</c:v>
                </c:pt>
                <c:pt idx="2">
                  <c:v>5.3</c:v>
                </c:pt>
                <c:pt idx="3">
                  <c:v>0.9</c:v>
                </c:pt>
                <c:pt idx="4">
                  <c:v>0.70000000000000007</c:v>
                </c:pt>
                <c:pt idx="5">
                  <c:v>5.3</c:v>
                </c:pt>
                <c:pt idx="6">
                  <c:v>75.7</c:v>
                </c:pt>
                <c:pt idx="7">
                  <c:v>20.3</c:v>
                </c:pt>
                <c:pt idx="8">
                  <c:v>0</c:v>
                </c:pt>
                <c:pt idx="9">
                  <c:v>4.7</c:v>
                </c:pt>
                <c:pt idx="10">
                  <c:v>1.5</c:v>
                </c:pt>
              </c:numCache>
            </c:numRef>
          </c:val>
        </c:ser>
        <c:dLbls/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0989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482E-4"/>
          <c:y val="2.0914886293832358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280,2</c:v>
                </c:pt>
                <c:pt idx="1">
                  <c:v>Акцизы 21,6</c:v>
                </c:pt>
                <c:pt idx="2">
                  <c:v>ЕНВД 1,1</c:v>
                </c:pt>
                <c:pt idx="3">
                  <c:v>Единый сельхоз.налог 1,0</c:v>
                </c:pt>
                <c:pt idx="4">
                  <c:v>Патентная система налогообложения 0,7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280.2</c:v>
                </c:pt>
                <c:pt idx="1">
                  <c:v>21.6</c:v>
                </c:pt>
                <c:pt idx="2">
                  <c:v>1.1000000000000001</c:v>
                </c:pt>
                <c:pt idx="3">
                  <c:v>1</c:v>
                </c:pt>
                <c:pt idx="4">
                  <c:v>0.70000000000000007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  <c:dLbls/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21"/>
          <c:w val="0.71286091728429801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298</c:v>
                </c:pt>
                <c:pt idx="1">
                  <c:v>Акцизы 21,6</c:v>
                </c:pt>
                <c:pt idx="2">
                  <c:v>ЕНВД 0</c:v>
                </c:pt>
                <c:pt idx="3">
                  <c:v>Единый сельхоз.налог 1,1</c:v>
                </c:pt>
                <c:pt idx="4">
                  <c:v>Патентная система налогообложения 0,8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298</c:v>
                </c:pt>
                <c:pt idx="1">
                  <c:v>21.6</c:v>
                </c:pt>
                <c:pt idx="2">
                  <c:v>0</c:v>
                </c:pt>
                <c:pt idx="3">
                  <c:v>1.1000000000000001</c:v>
                </c:pt>
                <c:pt idx="4">
                  <c:v>0.8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  <c:dLbls/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047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67"/>
          <c:w val="0.63925968438833358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3"/>
            <c:spPr>
              <a:solidFill>
                <a:srgbClr val="FFFF00"/>
              </a:solidFill>
            </c:spPr>
          </c:dPt>
          <c:dPt>
            <c:idx val="4"/>
            <c:explosion val="20"/>
            <c:spPr>
              <a:solidFill>
                <a:srgbClr val="CC99FF"/>
              </a:solidFill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23837255148986997"/>
                  <c:y val="-0.31516454827962836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099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75 588</c:v>
                </c:pt>
                <c:pt idx="1">
                  <c:v>Национальная безопасность и правоохранительная деятельность 629,7</c:v>
                </c:pt>
                <c:pt idx="2">
                  <c:v>Национальная экономика 35 390,8</c:v>
                </c:pt>
                <c:pt idx="3">
                  <c:v>Жилищно-коммунальное хозяйство 19892,1</c:v>
                </c:pt>
                <c:pt idx="4">
                  <c:v>Образование 1 127 005,9</c:v>
                </c:pt>
                <c:pt idx="5">
                  <c:v>Культура 79 437,8</c:v>
                </c:pt>
                <c:pt idx="6">
                  <c:v>Социальная политика 73 632,5</c:v>
                </c:pt>
                <c:pt idx="7">
                  <c:v>Физическая культура и спорт 4 320,0</c:v>
                </c:pt>
                <c:pt idx="8">
                  <c:v>Средства массовой информации 7 044,6</c:v>
                </c:pt>
                <c:pt idx="9">
                  <c:v>Обслуживание государственного долга 20</c:v>
                </c:pt>
                <c:pt idx="10">
                  <c:v>Межбюджетные трансферты 103 068,0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75588</c:v>
                </c:pt>
                <c:pt idx="1">
                  <c:v>629.70000000000005</c:v>
                </c:pt>
                <c:pt idx="2">
                  <c:v>35390.800000000003</c:v>
                </c:pt>
                <c:pt idx="3">
                  <c:v>19892.099999999995</c:v>
                </c:pt>
                <c:pt idx="4">
                  <c:v>1127005.9000000004</c:v>
                </c:pt>
                <c:pt idx="5" formatCode="#,##0.00">
                  <c:v>79437.8</c:v>
                </c:pt>
                <c:pt idx="6" formatCode="#,##0.00">
                  <c:v>73632.5</c:v>
                </c:pt>
                <c:pt idx="7">
                  <c:v>4320</c:v>
                </c:pt>
                <c:pt idx="8">
                  <c:v>7044.6</c:v>
                </c:pt>
                <c:pt idx="9">
                  <c:v>20</c:v>
                </c:pt>
                <c:pt idx="10">
                  <c:v>103068</c:v>
                </c:pt>
              </c:numCache>
            </c:numRef>
          </c:val>
        </c:ser>
        <c:dLbls/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6.2904721576751879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60"/>
      <c:depthPercent val="120"/>
      <c:perspective val="30"/>
    </c:view3D>
    <c:plotArea>
      <c:layout>
        <c:manualLayout>
          <c:layoutTarget val="inner"/>
          <c:xMode val="edge"/>
          <c:yMode val="edge"/>
          <c:x val="0.15608478001199938"/>
          <c:y val="0.19288797103965183"/>
          <c:w val="0.70510240601250163"/>
          <c:h val="0.77478459726734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6"/>
          <c:dPt>
            <c:idx val="0"/>
            <c:spPr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spPr>
              <a:solidFill>
                <a:srgbClr val="FF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17864709233763429"/>
                  <c:y val="-7.620909226864829E-2"/>
                </c:manualLayout>
              </c:layout>
              <c:showPercent val="1"/>
            </c:dLbl>
            <c:dLbl>
              <c:idx val="1"/>
              <c:layout>
                <c:manualLayout>
                  <c:x val="4.5543901248513534E-2"/>
                  <c:y val="-0.14431671763513271"/>
                </c:manualLayout>
              </c:layout>
              <c:showPercent val="1"/>
            </c:dLbl>
            <c:dLbl>
              <c:idx val="2"/>
              <c:layout>
                <c:manualLayout>
                  <c:x val="0.11782102378835856"/>
                  <c:y val="-0.14438109227438256"/>
                </c:manualLayout>
              </c:layout>
              <c:showPercent val="1"/>
            </c:dLbl>
            <c:dLbl>
              <c:idx val="3"/>
              <c:layout>
                <c:manualLayout>
                  <c:x val="0.13951018234885101"/>
                  <c:y val="3.8959255692426316E-2"/>
                </c:manualLayout>
              </c:layout>
              <c:showPercent val="1"/>
            </c:dLbl>
            <c:dLbl>
              <c:idx val="4"/>
              <c:layout>
                <c:manualLayout>
                  <c:x val="8.3001989176941265E-2"/>
                  <c:y val="0.11147249360066055"/>
                </c:manualLayout>
              </c:layout>
              <c:showPercent val="1"/>
            </c:dLbl>
            <c:dLbl>
              <c:idx val="5"/>
              <c:layout>
                <c:manualLayout>
                  <c:x val="4.4674389199704602E-2"/>
                  <c:y val="6.4925137185922813E-2"/>
                </c:manualLayout>
              </c:layout>
              <c:showPercent val="1"/>
            </c:dLbl>
            <c:dLbl>
              <c:idx val="6"/>
              <c:layout>
                <c:manualLayout>
                  <c:x val="1.7166483164680165E-2"/>
                  <c:y val="0.1242913842349556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662050.19999999972</c:v>
                </c:pt>
                <c:pt idx="1">
                  <c:v>40087.199999999997</c:v>
                </c:pt>
                <c:pt idx="2">
                  <c:v>174975.8</c:v>
                </c:pt>
                <c:pt idx="3">
                  <c:v>246241.8</c:v>
                </c:pt>
                <c:pt idx="4">
                  <c:v>30141.200000000001</c:v>
                </c:pt>
                <c:pt idx="5">
                  <c:v>77242</c:v>
                </c:pt>
                <c:pt idx="6">
                  <c:v>13305.3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53.217608548254134</c:v>
                </c:pt>
                <c:pt idx="1">
                  <c:v>3.2223310519286503</c:v>
                </c:pt>
                <c:pt idx="2">
                  <c:v>14.06508695234532</c:v>
                </c:pt>
                <c:pt idx="3">
                  <c:v>19.793664771368526</c:v>
                </c:pt>
                <c:pt idx="4">
                  <c:v>2.4228413234746204</c:v>
                </c:pt>
                <c:pt idx="5">
                  <c:v>6.2089468736422795</c:v>
                </c:pt>
                <c:pt idx="6">
                  <c:v>1.0695204789864661</c:v>
                </c:pt>
              </c:numCache>
            </c:numRef>
          </c:val>
        </c:ser>
        <c:dLbls/>
      </c:pie3DChart>
      <c:spPr>
        <a:noFill/>
        <a:ln w="25400">
          <a:noFill/>
        </a:ln>
        <a:effectLst/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04E-2"/>
          <c:y val="3.0451071367670376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(9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258221.7</c:v>
                </c:pt>
                <c:pt idx="1">
                  <c:v>131402.20000000001</c:v>
                </c:pt>
                <c:pt idx="2">
                  <c:v>142260.20000000001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(17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763882.8</c:v>
                </c:pt>
                <c:pt idx="1">
                  <c:v>523770.5</c:v>
                </c:pt>
                <c:pt idx="2">
                  <c:v>557048.80000000005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8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65032.7</c:v>
                </c:pt>
                <c:pt idx="1">
                  <c:v>61663.5</c:v>
                </c:pt>
                <c:pt idx="2">
                  <c:v>61222.5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4775.5</c:v>
                </c:pt>
                <c:pt idx="1">
                  <c:v>3840.1</c:v>
                </c:pt>
                <c:pt idx="2">
                  <c:v>3722.1</c:v>
                </c:pt>
              </c:numCache>
            </c:numRef>
          </c:val>
        </c:ser>
        <c:dLbls/>
        <c:shape val="box"/>
        <c:axId val="134339968"/>
        <c:axId val="134349952"/>
        <c:axId val="0"/>
      </c:bar3DChart>
      <c:catAx>
        <c:axId val="134339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4349952"/>
        <c:crosses val="autoZero"/>
        <c:auto val="1"/>
        <c:lblAlgn val="ctr"/>
        <c:lblOffset val="100"/>
      </c:catAx>
      <c:valAx>
        <c:axId val="134349952"/>
        <c:scaling>
          <c:orientation val="minMax"/>
        </c:scaling>
        <c:delete val="1"/>
        <c:axPos val="l"/>
        <c:numFmt formatCode="#,##0.0" sourceLinked="1"/>
        <c:tickLblPos val="none"/>
        <c:crossAx val="134339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102"/>
          <c:w val="0.68811556874492386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635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626.79999999999995</c:v>
                </c:pt>
                <c:pt idx="1">
                  <c:v>1008.8</c:v>
                </c:pt>
                <c:pt idx="2">
                  <c:v>1287.2</c:v>
                </c:pt>
                <c:pt idx="3">
                  <c:v>1433.5</c:v>
                </c:pt>
                <c:pt idx="4">
                  <c:v>1549.2</c:v>
                </c:pt>
                <c:pt idx="5">
                  <c:v>1685.9</c:v>
                </c:pt>
              </c:numCache>
            </c:numRef>
          </c:val>
        </c:ser>
        <c:dLbls/>
        <c:axId val="99771136"/>
        <c:axId val="99772672"/>
      </c:barChart>
      <c:catAx>
        <c:axId val="99771136"/>
        <c:scaling>
          <c:orientation val="minMax"/>
        </c:scaling>
        <c:axPos val="b"/>
        <c:numFmt formatCode="General" sourceLinked="1"/>
        <c:tickLblPos val="nextTo"/>
        <c:crossAx val="99772672"/>
        <c:crosses val="autoZero"/>
        <c:auto val="1"/>
        <c:lblAlgn val="ctr"/>
        <c:lblOffset val="100"/>
      </c:catAx>
      <c:valAx>
        <c:axId val="99772672"/>
        <c:scaling>
          <c:orientation val="minMax"/>
        </c:scaling>
        <c:axPos val="l"/>
        <c:majorGridlines/>
        <c:numFmt formatCode="General" sourceLinked="1"/>
        <c:tickLblPos val="none"/>
        <c:crossAx val="99771136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736134830202611E-2"/>
          <c:y val="0.2812164394299953"/>
          <c:w val="0.9227849972584129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958E-2"/>
                  <c:y val="-3.7209302325582352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804E-2"/>
                  <c:y val="-4.472094190609120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1127005.8999999999</c:v>
                </c:pt>
                <c:pt idx="1">
                  <c:v>755623.6</c:v>
                </c:pt>
                <c:pt idx="2" formatCode="#,##0">
                  <c:v>799388</c:v>
                </c:pt>
              </c:numCache>
            </c:numRef>
          </c:val>
        </c:ser>
        <c:dLbls/>
        <c:marker val="1"/>
        <c:axId val="134394624"/>
        <c:axId val="134396160"/>
      </c:lineChart>
      <c:catAx>
        <c:axId val="134394624"/>
        <c:scaling>
          <c:orientation val="minMax"/>
        </c:scaling>
        <c:delete val="1"/>
        <c:axPos val="b"/>
        <c:numFmt formatCode="General" sourceLinked="1"/>
        <c:tickLblPos val="none"/>
        <c:crossAx val="134396160"/>
        <c:crosses val="autoZero"/>
        <c:auto val="1"/>
        <c:lblAlgn val="ctr"/>
        <c:lblOffset val="100"/>
      </c:catAx>
      <c:valAx>
        <c:axId val="134396160"/>
        <c:scaling>
          <c:orientation val="minMax"/>
        </c:scaling>
        <c:delete val="1"/>
        <c:axPos val="l"/>
        <c:numFmt formatCode="#,##0.00" sourceLinked="1"/>
        <c:tickLblPos val="none"/>
        <c:crossAx val="134394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43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983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68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01.01.2023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9004.6</c:v>
                </c:pt>
                <c:pt idx="1">
                  <c:v>8971.7000000000007</c:v>
                </c:pt>
                <c:pt idx="2">
                  <c:v>9096.4</c:v>
                </c:pt>
              </c:numCache>
            </c:numRef>
          </c:val>
        </c:ser>
        <c:dLbls/>
        <c:shape val="box"/>
        <c:axId val="135147904"/>
        <c:axId val="135149440"/>
        <c:axId val="0"/>
      </c:bar3DChart>
      <c:catAx>
        <c:axId val="135147904"/>
        <c:scaling>
          <c:orientation val="minMax"/>
        </c:scaling>
        <c:delete val="1"/>
        <c:axPos val="b"/>
        <c:tickLblPos val="nextTo"/>
        <c:crossAx val="135149440"/>
        <c:crosses val="autoZero"/>
        <c:auto val="1"/>
        <c:lblAlgn val="ctr"/>
        <c:lblOffset val="100"/>
      </c:catAx>
      <c:valAx>
        <c:axId val="135149440"/>
        <c:scaling>
          <c:orientation val="minMax"/>
          <c:max val="1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35147904"/>
        <c:crosses val="autoZero"/>
        <c:crossBetween val="between"/>
        <c:majorUnit val="1000"/>
        <c:minorUnit val="1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448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5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78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90046.8</c:v>
                </c:pt>
                <c:pt idx="1">
                  <c:v>89717.5</c:v>
                </c:pt>
                <c:pt idx="2">
                  <c:v>90964.5</c:v>
                </c:pt>
              </c:numCache>
            </c:numRef>
          </c:val>
        </c:ser>
        <c:dLbls/>
        <c:shape val="box"/>
        <c:axId val="135056000"/>
        <c:axId val="135057792"/>
        <c:axId val="0"/>
      </c:bar3DChart>
      <c:catAx>
        <c:axId val="135056000"/>
        <c:scaling>
          <c:orientation val="minMax"/>
        </c:scaling>
        <c:delete val="1"/>
        <c:axPos val="b"/>
        <c:tickLblPos val="nextTo"/>
        <c:crossAx val="135057792"/>
        <c:crosses val="autoZero"/>
        <c:auto val="1"/>
        <c:lblAlgn val="ctr"/>
        <c:lblOffset val="100"/>
      </c:catAx>
      <c:valAx>
        <c:axId val="135057792"/>
        <c:scaling>
          <c:orientation val="minMax"/>
          <c:max val="10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35056000"/>
        <c:crosses val="autoZero"/>
        <c:crossBetween val="between"/>
        <c:majorUnit val="10000"/>
        <c:minorUnit val="1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404.9</c:v>
                </c:pt>
                <c:pt idx="1">
                  <c:v>563.29999999999995</c:v>
                </c:pt>
                <c:pt idx="2">
                  <c:v>574.9</c:v>
                </c:pt>
                <c:pt idx="3">
                  <c:v>604.20000000000005</c:v>
                </c:pt>
                <c:pt idx="4">
                  <c:v>632</c:v>
                </c:pt>
                <c:pt idx="5">
                  <c:v>653.1</c:v>
                </c:pt>
              </c:numCache>
            </c:numRef>
          </c:val>
        </c:ser>
        <c:dLbls/>
        <c:axId val="100140544"/>
        <c:axId val="100142080"/>
      </c:barChart>
      <c:catAx>
        <c:axId val="100140544"/>
        <c:scaling>
          <c:orientation val="minMax"/>
        </c:scaling>
        <c:axPos val="b"/>
        <c:numFmt formatCode="General" sourceLinked="1"/>
        <c:tickLblPos val="nextTo"/>
        <c:crossAx val="100142080"/>
        <c:crosses val="autoZero"/>
        <c:auto val="1"/>
        <c:lblAlgn val="ctr"/>
        <c:lblOffset val="100"/>
      </c:catAx>
      <c:valAx>
        <c:axId val="100142080"/>
        <c:scaling>
          <c:orientation val="minMax"/>
        </c:scaling>
        <c:axPos val="l"/>
        <c:majorGridlines/>
        <c:numFmt formatCode="General" sourceLinked="1"/>
        <c:tickLblPos val="none"/>
        <c:crossAx val="100140544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705700819091371"/>
                  <c:y val="5.1337083970032366E-2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202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482E-2"/>
                  <c:y val="9.8341902589788546E-2"/>
                </c:manualLayout>
              </c:layout>
              <c:showVal val="1"/>
            </c:dLbl>
            <c:spPr>
              <a:solidFill>
                <a:srgbClr val="ADFBD6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650.4</c:v>
                </c:pt>
                <c:pt idx="1">
                  <c:v>1287.2</c:v>
                </c:pt>
                <c:pt idx="2">
                  <c:v>294.5</c:v>
                </c:pt>
                <c:pt idx="3">
                  <c:v>280.39999999999969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01966565413395"/>
          <c:y val="2.6074396017563626E-3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7036447405158737"/>
          <c:w val="0.87218887106902065"/>
          <c:h val="0.560008943684298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33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100.6</c:v>
                </c:pt>
                <c:pt idx="1">
                  <c:v>84.5</c:v>
                </c:pt>
                <c:pt idx="2">
                  <c:v>101</c:v>
                </c:pt>
                <c:pt idx="3">
                  <c:v>103.9</c:v>
                </c:pt>
                <c:pt idx="4">
                  <c:v>104.7</c:v>
                </c:pt>
                <c:pt idx="5">
                  <c:v>100.7</c:v>
                </c:pt>
              </c:numCache>
            </c:numRef>
          </c:val>
        </c:ser>
        <c:dLbls/>
        <c:marker val="1"/>
        <c:axId val="109340544"/>
        <c:axId val="109342080"/>
      </c:lineChart>
      <c:catAx>
        <c:axId val="109340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09342080"/>
        <c:crosses val="autoZero"/>
        <c:auto val="1"/>
        <c:lblAlgn val="ctr"/>
        <c:lblOffset val="100"/>
      </c:catAx>
      <c:valAx>
        <c:axId val="10934208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9340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619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6.5843160554658704E-3"/>
                  <c:y val="-7.4073555623990969E-3"/>
                </c:manualLayout>
              </c:layout>
              <c:showVal val="1"/>
            </c:dLbl>
            <c:dLbl>
              <c:idx val="1"/>
              <c:layout>
                <c:manualLayout>
                  <c:x val="1.3168632110931722E-2"/>
                  <c:y val="3.7036777811995619E-3"/>
                </c:manualLayout>
              </c:layout>
              <c:showVal val="1"/>
            </c:dLbl>
            <c:dLbl>
              <c:idx val="2"/>
              <c:layout>
                <c:manualLayout>
                  <c:x val="1.3168632110931722E-2"/>
                  <c:y val="3.7036777811995619E-3"/>
                </c:manualLayout>
              </c:layout>
              <c:showVal val="1"/>
            </c:dLbl>
            <c:dLbl>
              <c:idx val="3"/>
              <c:layout>
                <c:manualLayout>
                  <c:x val="1.0973860092443105E-2"/>
                  <c:y val="-3.7036777811995619E-3"/>
                </c:manualLayout>
              </c:layout>
              <c:showVal val="1"/>
            </c:dLbl>
            <c:dLbl>
              <c:idx val="4"/>
              <c:layout>
                <c:manualLayout>
                  <c:x val="1.097386009244318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0973860092443105E-2"/>
                  <c:y val="3.703677781199492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783</c:v>
                </c:pt>
                <c:pt idx="1">
                  <c:v>495.8</c:v>
                </c:pt>
                <c:pt idx="2">
                  <c:v>510.4</c:v>
                </c:pt>
                <c:pt idx="3">
                  <c:v>630.20000000000005</c:v>
                </c:pt>
                <c:pt idx="4">
                  <c:v>708.4</c:v>
                </c:pt>
                <c:pt idx="5">
                  <c:v>730.8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8.7790880739544858E-3"/>
                  <c:y val="4.8147811155594127E-2"/>
                </c:manualLayout>
              </c:layout>
              <c:showVal val="1"/>
            </c:dLbl>
            <c:dLbl>
              <c:idx val="2"/>
              <c:layout>
                <c:manualLayout>
                  <c:x val="8.779088073954485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5843160554658704E-3"/>
                  <c:y val="3.7036777811995619E-3"/>
                </c:manualLayout>
              </c:layout>
              <c:showVal val="1"/>
            </c:dLbl>
            <c:dLbl>
              <c:idx val="4"/>
              <c:layout>
                <c:manualLayout>
                  <c:x val="1.7558176147909051E-2"/>
                  <c:y val="-1.1111033343598645E-2"/>
                </c:manualLayout>
              </c:layout>
              <c:showVal val="1"/>
            </c:dLbl>
            <c:dLbl>
              <c:idx val="5"/>
              <c:layout>
                <c:manualLayout>
                  <c:x val="1.7558176147908982E-2"/>
                  <c:y val="-3.3949987467843926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1616.6</c:v>
                </c:pt>
                <c:pt idx="1">
                  <c:v>1578.2</c:v>
                </c:pt>
                <c:pt idx="2">
                  <c:v>1630</c:v>
                </c:pt>
                <c:pt idx="3">
                  <c:v>1670.2</c:v>
                </c:pt>
                <c:pt idx="4">
                  <c:v>1786.1</c:v>
                </c:pt>
                <c:pt idx="5">
                  <c:v>1873.7</c:v>
                </c:pt>
              </c:numCache>
            </c:numRef>
          </c:val>
        </c:ser>
        <c:dLbls/>
        <c:shape val="cylinder"/>
        <c:axId val="109282048"/>
        <c:axId val="109283584"/>
        <c:axId val="0"/>
      </c:bar3DChart>
      <c:catAx>
        <c:axId val="109282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09283584"/>
        <c:crossesAt val="0"/>
        <c:auto val="1"/>
        <c:lblAlgn val="ctr"/>
        <c:lblOffset val="100"/>
      </c:catAx>
      <c:valAx>
        <c:axId val="109283584"/>
        <c:scaling>
          <c:orientation val="minMax"/>
        </c:scaling>
        <c:delete val="1"/>
        <c:axPos val="l"/>
        <c:numFmt formatCode="General" sourceLinked="1"/>
        <c:tickLblPos val="nextTo"/>
        <c:crossAx val="109282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1330227939323974E-2"/>
          <c:y val="6.1888800375320158E-2"/>
          <c:w val="0.86692471299671281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2550.6999999999998</c:v>
                </c:pt>
                <c:pt idx="1">
                  <c:v>2768.7</c:v>
                </c:pt>
                <c:pt idx="2">
                  <c:v>2983.2</c:v>
                </c:pt>
                <c:pt idx="3">
                  <c:v>3131.7</c:v>
                </c:pt>
                <c:pt idx="4">
                  <c:v>3300</c:v>
                </c:pt>
                <c:pt idx="5">
                  <c:v>3481.5</c:v>
                </c:pt>
              </c:numCache>
            </c:numRef>
          </c:val>
        </c:ser>
        <c:dLbls/>
        <c:axId val="109753472"/>
        <c:axId val="109755008"/>
      </c:barChart>
      <c:catAx>
        <c:axId val="109753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9755008"/>
        <c:crossesAt val="0"/>
        <c:auto val="1"/>
        <c:lblAlgn val="ctr"/>
        <c:lblOffset val="100"/>
      </c:catAx>
      <c:valAx>
        <c:axId val="109755008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09753472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Платные услуги населению</a:t>
            </a:r>
            <a:r>
              <a:rPr lang="ru-RU" sz="1400" dirty="0" smtClean="0"/>
              <a:t>, млн. руб. </a:t>
            </a:r>
          </a:p>
        </c:rich>
      </c:tx>
    </c:title>
    <c:view3D>
      <c:rAngAx val="1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289.60000000000002</c:v>
                </c:pt>
                <c:pt idx="2">
                  <c:v>304</c:v>
                </c:pt>
                <c:pt idx="3">
                  <c:v>305</c:v>
                </c:pt>
                <c:pt idx="4">
                  <c:v>337.6</c:v>
                </c:pt>
                <c:pt idx="5">
                  <c:v>358.4</c:v>
                </c:pt>
              </c:numCache>
            </c:numRef>
          </c:val>
        </c:ser>
        <c:dLbls/>
        <c:shape val="cone"/>
        <c:axId val="109789184"/>
        <c:axId val="109790720"/>
        <c:axId val="0"/>
      </c:bar3DChart>
      <c:catAx>
        <c:axId val="109789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9790720"/>
        <c:crosses val="autoZero"/>
        <c:auto val="1"/>
        <c:lblAlgn val="ctr"/>
        <c:lblOffset val="100"/>
      </c:catAx>
      <c:valAx>
        <c:axId val="1097907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9789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потребительских цен,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466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103.9</c:v>
                </c:pt>
                <c:pt idx="1">
                  <c:v>103.9</c:v>
                </c:pt>
                <c:pt idx="2">
                  <c:v>105.9</c:v>
                </c:pt>
                <c:pt idx="3">
                  <c:v>103.8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</c:ser>
        <c:dLbls/>
        <c:marker val="1"/>
        <c:axId val="109827968"/>
        <c:axId val="109829504"/>
      </c:lineChart>
      <c:catAx>
        <c:axId val="109827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09829504"/>
        <c:crosses val="autoZero"/>
        <c:auto val="1"/>
        <c:lblAlgn val="ctr"/>
        <c:lblOffset val="100"/>
      </c:catAx>
      <c:valAx>
        <c:axId val="10982950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09827968"/>
        <c:crosses val="autoZero"/>
        <c:crossBetween val="between"/>
      </c:valAx>
    </c:plotArea>
    <c:plotVisOnly val="1"/>
    <c:dispBlanksAs val="gap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200" baseline="0"/>
      </a:pPr>
      <a:endParaRPr lang="ru-RU"/>
    </a:p>
  </c:txPr>
  <c:externalData r:id="rId1"/>
</c:chartSpace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1 477 278,5 тыс.рублей ( 96,8%)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48 750,8 тыс. рублей ( 3,2%)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1 526 029,4 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6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60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4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6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4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6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94974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477 278,5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( 96,8%)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941200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970320"/>
          <a:ext cx="4112230" cy="793533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970320"/>
        <a:ext cx="4112230" cy="793533"/>
      </dsp:txXfrm>
    </dsp:sp>
    <dsp:sp modelId="{5914EB7D-8A5B-4060-AAF1-418D36193991}">
      <dsp:nvSpPr>
        <dsp:cNvPr id="0" name=""/>
        <dsp:cNvSpPr/>
      </dsp:nvSpPr>
      <dsp:spPr>
        <a:xfrm>
          <a:off x="2296211" y="1788958"/>
          <a:ext cx="3205939" cy="1995229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48 750,8 тыс. рублей ( 3,2%)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2287765"/>
        <a:ext cx="2707132" cy="997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526 029,4 </a:t>
          </a: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b="1" kern="1200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71569" y="0"/>
          <a:ext cx="1324512" cy="132451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71569" y="1357322"/>
          <a:ext cx="1324512" cy="132451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71569" y="2714644"/>
          <a:ext cx="1324512" cy="1324512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71569" y="4033337"/>
          <a:ext cx="1324512" cy="1324512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2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4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2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6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50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6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50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4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4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4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2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4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20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4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8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4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6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4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6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2022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0.4685</cdr:x>
      <cdr:y>0</cdr:y>
    </cdr:from>
    <cdr:to>
      <cdr:x>0.96457</cdr:x>
      <cdr:y>0.05454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65214" y="0"/>
          <a:ext cx="398678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endParaRPr lang="ru-RU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0.35433</cdr:x>
      <cdr:y>0.09806</cdr:y>
    </cdr:from>
    <cdr:to>
      <cdr:x>0.61729</cdr:x>
      <cdr:y>0.16783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214710" y="652443"/>
          <a:ext cx="2385720" cy="4641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0.12599</cdr:x>
      <cdr:y>0.90336</cdr:y>
    </cdr:from>
    <cdr:to>
      <cdr:x>0.32599</cdr:x>
      <cdr:y>0.99639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143008" y="6010293"/>
          <a:ext cx="1814513" cy="618950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0.0315</cdr:x>
      <cdr:y>0.15175</cdr:y>
    </cdr:from>
    <cdr:to>
      <cdr:x>0.28347</cdr:x>
      <cdr:y>0.25912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5752" y="1009633"/>
          <a:ext cx="2286016" cy="7143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 (ГСМ, канц.товары, уголь)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0.30207</cdr:y>
    </cdr:from>
    <cdr:to>
      <cdr:x>0.21739</cdr:x>
      <cdr:y>0.4524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2009765"/>
          <a:ext cx="1972285" cy="10001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 (строительство школы, жилье детям-сиротам)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0.79528</cdr:x>
      <cdr:y>0.34502</cdr:y>
    </cdr:from>
    <cdr:to>
      <cdr:x>0.94882</cdr:x>
      <cdr:y>0.42265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215238" y="2295517"/>
          <a:ext cx="1393009" cy="516480"/>
        </a:xfrm>
        <a:prstGeom xmlns:a="http://schemas.openxmlformats.org/drawingml/2006/main" prst="rect">
          <a:avLst/>
        </a:prstGeom>
        <a:solidFill xmlns:a="http://schemas.openxmlformats.org/drawingml/2006/main">
          <a:srgbClr val="7FD13B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0.71654</cdr:x>
      <cdr:y>0.42018</cdr:y>
    </cdr:from>
    <cdr:to>
      <cdr:x>0.8819</cdr:x>
      <cdr:y>0.67788</cdr:y>
    </cdr:to>
    <cdr:sp macro="" textlink="">
      <cdr:nvSpPr>
        <cdr:cNvPr id="26" name="Соединительная линия уступом 25"/>
        <cdr:cNvSpPr/>
      </cdr:nvSpPr>
      <cdr:spPr>
        <a:xfrm xmlns:a="http://schemas.openxmlformats.org/drawingml/2006/main" rot="5400000" flipH="1" flipV="1">
          <a:off x="6393702" y="2902739"/>
          <a:ext cx="1714510" cy="150019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0.13084</cdr:x>
      <cdr:y>0.45253</cdr:y>
    </cdr:from>
    <cdr:to>
      <cdr:x>0.22533</cdr:x>
      <cdr:y>0.54916</cdr:y>
    </cdr:to>
    <cdr:sp macro="" textlink="">
      <cdr:nvSpPr>
        <cdr:cNvPr id="30" name="Соединительная линия уступом 29"/>
        <cdr:cNvSpPr/>
      </cdr:nvSpPr>
      <cdr:spPr>
        <a:xfrm xmlns:a="http://schemas.openxmlformats.org/drawingml/2006/main" rot="16200000" flipH="1">
          <a:off x="1101943" y="2327082"/>
          <a:ext cx="518647" cy="722268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0.65355</cdr:x>
      <cdr:y>0.17323</cdr:y>
    </cdr:from>
    <cdr:to>
      <cdr:x>0.8663</cdr:x>
      <cdr:y>0.22691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5929354" y="1152509"/>
          <a:ext cx="1930178" cy="357190"/>
        </a:xfrm>
        <a:prstGeom xmlns:a="http://schemas.openxmlformats.org/drawingml/2006/main" prst="rect">
          <a:avLst/>
        </a:prstGeom>
        <a:solidFill xmlns:a="http://schemas.openxmlformats.org/drawingml/2006/main">
          <a:srgbClr val="EA157A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0.67788</cdr:y>
    </cdr:from>
    <cdr:to>
      <cdr:x>0.2126</cdr:x>
      <cdr:y>0.83894</cdr:y>
    </cdr:to>
    <cdr:sp macro="" textlink="">
      <cdr:nvSpPr>
        <cdr:cNvPr id="33" name="Прямоугольник 32"/>
        <cdr:cNvSpPr/>
      </cdr:nvSpPr>
      <cdr:spPr>
        <a:xfrm xmlns:a="http://schemas.openxmlformats.org/drawingml/2006/main">
          <a:off x="-214314" y="4510095"/>
          <a:ext cx="1928826" cy="107157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Оплата работ, услуг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(коммунальные услуги, связь, услуги по содержанию </a:t>
          </a:r>
          <a:r>
            <a:rPr lang="ru-RU" sz="10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имущ-ва</a:t>
          </a: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, оплата работ услуг</a:t>
          </a:r>
          <a:endParaRPr lang="ru-RU" sz="10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0.2126</cdr:x>
      <cdr:y>0.76378</cdr:y>
    </cdr:from>
    <cdr:to>
      <cdr:x>0.25197</cdr:x>
      <cdr:y>0.79599</cdr:y>
    </cdr:to>
    <cdr:sp macro="" textlink="">
      <cdr:nvSpPr>
        <cdr:cNvPr id="35" name="Соединительная линия уступом 34"/>
        <cdr:cNvSpPr/>
      </cdr:nvSpPr>
      <cdr:spPr>
        <a:xfrm xmlns:a="http://schemas.openxmlformats.org/drawingml/2006/main" flipV="1">
          <a:off x="1928826" y="5081599"/>
          <a:ext cx="357190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0.41733</cdr:x>
      <cdr:y>0.16783</cdr:y>
    </cdr:from>
    <cdr:to>
      <cdr:x>0.45038</cdr:x>
      <cdr:y>0.22691</cdr:y>
    </cdr:to>
    <cdr:sp macro="" textlink="">
      <cdr:nvSpPr>
        <cdr:cNvPr id="43" name="Соединительная линия уступом 42"/>
        <cdr:cNvSpPr/>
      </cdr:nvSpPr>
      <cdr:spPr>
        <a:xfrm xmlns:a="http://schemas.openxmlformats.org/drawingml/2006/main" rot="5400000" flipH="1" flipV="1">
          <a:off x="3786214" y="1116641"/>
          <a:ext cx="299917" cy="393059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0.33645</cdr:x>
      <cdr:y>0.90506</cdr:y>
    </cdr:from>
    <cdr:to>
      <cdr:x>0.42306</cdr:x>
      <cdr:y>0.96948</cdr:y>
    </cdr:to>
    <cdr:sp macro="" textlink="">
      <cdr:nvSpPr>
        <cdr:cNvPr id="45" name="Соединительная линия уступом 44"/>
        <cdr:cNvSpPr/>
      </cdr:nvSpPr>
      <cdr:spPr>
        <a:xfrm xmlns:a="http://schemas.openxmlformats.org/drawingml/2006/main" flipV="1">
          <a:off x="2571768" y="4857784"/>
          <a:ext cx="662036" cy="34576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0.50394</cdr:x>
      <cdr:y>0.1947</cdr:y>
    </cdr:from>
    <cdr:to>
      <cdr:x>0.65355</cdr:x>
      <cdr:y>0.21617</cdr:y>
    </cdr:to>
    <cdr:sp macro="" textlink="">
      <cdr:nvSpPr>
        <cdr:cNvPr id="47" name="Соединительная линия уступом 46"/>
        <cdr:cNvSpPr/>
      </cdr:nvSpPr>
      <cdr:spPr>
        <a:xfrm xmlns:a="http://schemas.openxmlformats.org/drawingml/2006/main" flipV="1">
          <a:off x="4572032" y="1295385"/>
          <a:ext cx="1357322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1953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8865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7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3.png"/><Relationship Id="rId5" Type="http://schemas.openxmlformats.org/officeDocument/2006/relationships/chart" Target="../charts/chart13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jpeg"/><Relationship Id="rId3" Type="http://schemas.openxmlformats.org/officeDocument/2006/relationships/image" Target="../media/image6.jpe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7.pn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5.xml"/><Relationship Id="rId6" Type="http://schemas.openxmlformats.org/officeDocument/2006/relationships/diagramData" Target="../diagrams/data1.xml"/><Relationship Id="rId11" Type="http://schemas.microsoft.com/office/2007/relationships/diagramDrawing" Target="../diagrams/drawing1.xml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1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6.jpeg"/><Relationship Id="rId11" Type="http://schemas.openxmlformats.org/officeDocument/2006/relationships/image" Target="../media/image100.jpeg"/><Relationship Id="rId5" Type="http://schemas.openxmlformats.org/officeDocument/2006/relationships/image" Target="../media/image95.jpeg"/><Relationship Id="rId10" Type="http://schemas.openxmlformats.org/officeDocument/2006/relationships/image" Target="../media/image99.jpeg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6.jpeg"/><Relationship Id="rId7" Type="http://schemas.openxmlformats.org/officeDocument/2006/relationships/image" Target="../media/image104.jpeg"/><Relationship Id="rId12" Type="http://schemas.openxmlformats.org/officeDocument/2006/relationships/image" Target="../media/image10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3.jpeg"/><Relationship Id="rId11" Type="http://schemas.openxmlformats.org/officeDocument/2006/relationships/image" Target="../media/image108.jpeg"/><Relationship Id="rId5" Type="http://schemas.openxmlformats.org/officeDocument/2006/relationships/image" Target="../media/image10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6.jpeg"/><Relationship Id="rId7" Type="http://schemas.openxmlformats.org/officeDocument/2006/relationships/image" Target="../media/image113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5.jpeg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1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8.jpeg"/><Relationship Id="rId9" Type="http://schemas.openxmlformats.org/officeDocument/2006/relationships/image" Target="../media/image129.jpeg"/><Relationship Id="rId14" Type="http://schemas.openxmlformats.org/officeDocument/2006/relationships/image" Target="../media/image130.jpeg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3.jpeg"/><Relationship Id="rId3" Type="http://schemas.openxmlformats.org/officeDocument/2006/relationships/image" Target="../media/image6.jpeg"/><Relationship Id="rId21" Type="http://schemas.openxmlformats.org/officeDocument/2006/relationships/image" Target="../media/image136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5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2.jpeg"/><Relationship Id="rId20" Type="http://schemas.openxmlformats.org/officeDocument/2006/relationships/image" Target="../media/image135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4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12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Data" Target="../diagrams/data13.xml"/><Relationship Id="rId5" Type="http://schemas.openxmlformats.org/officeDocument/2006/relationships/diagramLayout" Target="../diagrams/layout12.xml"/><Relationship Id="rId15" Type="http://schemas.microsoft.com/office/2007/relationships/diagramDrawing" Target="../diagrams/drawing12.xml"/><Relationship Id="rId10" Type="http://schemas.openxmlformats.org/officeDocument/2006/relationships/image" Target="../media/image140.jpeg"/><Relationship Id="rId4" Type="http://schemas.openxmlformats.org/officeDocument/2006/relationships/diagramData" Target="../diagrams/data12.xml"/><Relationship Id="rId9" Type="http://schemas.openxmlformats.org/officeDocument/2006/relationships/image" Target="../media/image139.jpeg"/><Relationship Id="rId14" Type="http://schemas.openxmlformats.org/officeDocument/2006/relationships/diagramColors" Target="../diagrams/colors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Layout" Target="../diagrams/layout16.xml"/><Relationship Id="rId18" Type="http://schemas.openxmlformats.org/officeDocument/2006/relationships/image" Target="../media/image143.jpeg"/><Relationship Id="rId3" Type="http://schemas.openxmlformats.org/officeDocument/2006/relationships/image" Target="../media/image6.jpeg"/><Relationship Id="rId21" Type="http://schemas.microsoft.com/office/2007/relationships/diagramDrawing" Target="../diagrams/drawing15.xml"/><Relationship Id="rId7" Type="http://schemas.openxmlformats.org/officeDocument/2006/relationships/diagramColors" Target="../diagrams/colors14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142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1.jpeg"/><Relationship Id="rId20" Type="http://schemas.microsoft.com/office/2007/relationships/diagramDrawing" Target="../diagrams/drawing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4.xml"/><Relationship Id="rId11" Type="http://schemas.openxmlformats.org/officeDocument/2006/relationships/diagramColors" Target="../diagrams/colors15.xml"/><Relationship Id="rId5" Type="http://schemas.openxmlformats.org/officeDocument/2006/relationships/diagramLayout" Target="../diagrams/layout14.xml"/><Relationship Id="rId15" Type="http://schemas.openxmlformats.org/officeDocument/2006/relationships/diagramColors" Target="../diagrams/colors16.xml"/><Relationship Id="rId10" Type="http://schemas.openxmlformats.org/officeDocument/2006/relationships/diagramQuickStyle" Target="../diagrams/quickStyle15.xml"/><Relationship Id="rId19" Type="http://schemas.openxmlformats.org/officeDocument/2006/relationships/image" Target="../media/image144.jpeg"/><Relationship Id="rId4" Type="http://schemas.openxmlformats.org/officeDocument/2006/relationships/diagramData" Target="../diagrams/data14.xml"/><Relationship Id="rId9" Type="http://schemas.openxmlformats.org/officeDocument/2006/relationships/diagramLayout" Target="../diagrams/layout15.xml"/><Relationship Id="rId14" Type="http://schemas.openxmlformats.org/officeDocument/2006/relationships/diagramQuickStyle" Target="../diagrams/quickStyle16.xml"/><Relationship Id="rId22" Type="http://schemas.microsoft.com/office/2007/relationships/diagramDrawing" Target="../diagrams/drawing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12" Type="http://schemas.openxmlformats.org/officeDocument/2006/relationships/image" Target="../media/image1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8.jpe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jpeg"/><Relationship Id="rId4" Type="http://schemas.openxmlformats.org/officeDocument/2006/relationships/image" Target="../media/image146.png"/><Relationship Id="rId9" Type="http://schemas.openxmlformats.org/officeDocument/2006/relationships/image" Target="../media/image1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6.jpe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2020-2022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1643050"/>
            <a:ext cx="807249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Бюджетная политика в области расходов в трехлетней перспективе сохраняет преемственность реализуемых мер, направленных на обеспечение эффективности управления бюджетными расходами и безусловное исполнение принятых социальных обязательств, финансовое обеспечение реализации приоритетных для района задач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4429132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571480"/>
            <a:ext cx="785818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400" dirty="0" smtClean="0">
                <a:solidFill>
                  <a:schemeClr val="tx1"/>
                </a:solidFill>
              </a:rPr>
              <a:t>определение условий, обеспечивающих устойчивость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</a:t>
            </a:r>
            <a:endParaRPr lang="ru-RU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714620"/>
            <a:ext cx="81439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2020-2022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3357562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3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000504"/>
            <a:ext cx="7929618" cy="907941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определение четких приоритетов использования бюджетных средств с учетом текущей экономической ситуации: при планировании бюджетных ассигнований следует детально оценить содержание муниципальных программ района, соизмерив объемы их финансового обеспечения с реальными возможностями бюджета района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350043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000636"/>
            <a:ext cx="7929618" cy="907941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бережливость и максимальная отдача, снижение неэффективных трат бюджета района, обеспечение исполнения гарантированных расходных обязательств, пересмотр затрат на закупку товаров, работ и услуг для муниципальных нужд и нужд муниципальных учреждений, а также иных возможных к сокращению расходов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1" y="5282015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9" name="Нашивка 18"/>
          <p:cNvSpPr/>
          <p:nvPr/>
        </p:nvSpPr>
        <p:spPr>
          <a:xfrm rot="5400000">
            <a:off x="361531" y="6067833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857224" y="6000768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принятие решений, направленных на достижение в полном объеме  уровня оплаты труда работников муниципальных учреждений социальной сферы в соответствии с Указом Президента Российской Федерации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2928934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071678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071546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928802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участие в приоритетном порядке, исходя из возможностей бюджета, в реализации национальных проектов (программ), государственных программах и мероприятиях, </a:t>
            </a:r>
            <a:r>
              <a:rPr lang="ru-RU" sz="1300" b="1" dirty="0" err="1" smtClean="0">
                <a:solidFill>
                  <a:schemeClr val="accent5">
                    <a:lumMod val="75000"/>
                  </a:schemeClr>
                </a:solidFill>
              </a:rPr>
              <a:t>софинансируемых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 из федерального бюджета и бюджета Республики Хакасия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285749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муниципального финансового контроля, а также контроля в сфере закупок, усиления ведомственного финансового контроля в отношении муниципальных учреждений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71480"/>
            <a:ext cx="7715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Основной задачей налоговой политики на 2020 год и плановый период 2021-2022 годы является обеспечение условий для наращивания налогового потенциала за счет повышения инвестиционной привлекательности района и создания благоприятных условий для развития малого и среднего бизнеса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714488"/>
            <a:ext cx="77867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Приоритеты налоговой политики района направлены на организацию работы по увеличению поступлений налоговых и неналоговых доходов. Для реализации данного направления необходимо: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71472" y="2928934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2" y="4357694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1472" y="5000636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472" y="3643314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472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6" y="2786058"/>
            <a:ext cx="764383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мобилизацию налоговых доходов на основе анализа ставок по земельному налогу в отношении земельных участков, предоставленных юридическим и физическим лицам на праве собственности</a:t>
            </a: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стимулировать развитие малого бизнеса, способствовать предотвращению фактов выплаты «теневой» заработной платы, сокращению неформальной занятости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hangingPunct="0"/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lang="ru-RU" sz="1350" b="1" i="1" dirty="0" smtClean="0">
                <a:solidFill>
                  <a:srgbClr val="C00000"/>
                </a:solidFill>
              </a:rPr>
              <a:t>осуществлять 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принцип установления налоговых льгот на временной основе с проведением обязательного анализа эффективности их применения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выявлять причины неплатежей крупнейших недоимщиков и вырабатывать рекомендации по принятию мер к снижению образовавшейся задолженности по налогам и сборам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41,52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30 799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600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35 314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37 432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39 716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34,7</a:t>
                      </a:r>
                      <a:endParaRPr lang="ru-RU" sz="1400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цен,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9876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11779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12398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12986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ЕРШМ\Desktop\чис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929198"/>
            <a:ext cx="2143141" cy="1785950"/>
          </a:xfrm>
          <a:prstGeom prst="rect">
            <a:avLst/>
          </a:prstGeom>
          <a:noFill/>
        </p:spPr>
      </p:pic>
      <p:pic>
        <p:nvPicPr>
          <p:cNvPr id="1027" name="Picture 3" descr="C:\Users\КЕРШМ\Desktop\74370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929198"/>
            <a:ext cx="2071702" cy="1827388"/>
          </a:xfrm>
          <a:prstGeom prst="rect">
            <a:avLst/>
          </a:prstGeom>
          <a:noFill/>
        </p:spPr>
      </p:pic>
      <p:pic>
        <p:nvPicPr>
          <p:cNvPr id="1028" name="Picture 4" descr="C:\Users\КЕРШМ\Desktop\img.jpg"/>
          <p:cNvPicPr>
            <a:picLocks noChangeAspect="1" noChangeArrowheads="1"/>
          </p:cNvPicPr>
          <p:nvPr/>
        </p:nvPicPr>
        <p:blipFill>
          <a:blip r:embed="rId6" cstate="print"/>
          <a:srcRect l="7382" t="3675" r="5167" b="25197"/>
          <a:stretch>
            <a:fillRect/>
          </a:stretch>
        </p:blipFill>
        <p:spPr bwMode="auto">
          <a:xfrm>
            <a:off x="4572000" y="4929198"/>
            <a:ext cx="2214578" cy="1785950"/>
          </a:xfrm>
          <a:prstGeom prst="rect">
            <a:avLst/>
          </a:prstGeom>
          <a:noFill/>
        </p:spPr>
      </p:pic>
      <p:pic>
        <p:nvPicPr>
          <p:cNvPr id="1029" name="Picture 5" descr="C:\Users\КЕРШМ\Desktop\рабо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99676" y="4929198"/>
            <a:ext cx="2101480" cy="179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285728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00496" y="1571612"/>
          <a:ext cx="50006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 полезных ископаемых,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500570"/>
          <a:ext cx="450059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8596" y="435769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572008"/>
          <a:ext cx="442912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385762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2019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3999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29124" y="3929066"/>
          <a:ext cx="457203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42844" y="1000108"/>
          <a:ext cx="4786346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28662" y="714356"/>
            <a:ext cx="39290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Объем производства, млн. руб.</a:t>
            </a:r>
            <a:endParaRPr lang="ru-RU" b="1" dirty="0"/>
          </a:p>
        </p:txBody>
      </p:sp>
      <p:pic>
        <p:nvPicPr>
          <p:cNvPr id="2055" name="Picture 7" descr="C:\Users\КЕРШМ\Desktop\67428029_117255962906284_4347264850964744812_n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857232"/>
            <a:ext cx="4357718" cy="2862261"/>
          </a:xfrm>
          <a:prstGeom prst="rect">
            <a:avLst/>
          </a:prstGeom>
          <a:noFill/>
        </p:spPr>
      </p:pic>
      <p:pic>
        <p:nvPicPr>
          <p:cNvPr id="2057" name="Picture 9" descr="C:\Users\КЕРШМ\Desktop\140737497063091_00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4357718" cy="253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1" y="1214422"/>
          <a:ext cx="500062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57167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Оборот розничной торговли, млн. руб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3571876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214677" y="6357958"/>
            <a:ext cx="2805123" cy="423843"/>
          </a:xfrm>
        </p:spPr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929190" y="4143380"/>
          <a:ext cx="407196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Users\КЕРШМ\Desktop\b776312d866bb0bfa1b6bc0bf54-1200x8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071546"/>
            <a:ext cx="3984975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9 096,4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8 971,7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9 005,5 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85786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1 526 029,4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50030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1  517 023,8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190" y="314324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1 112 340,5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1 114 642,8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3" y="585789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1 263 480,5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1 276 717,0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520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6116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8" y="3929066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2020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571612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6578772"/>
              </p:ext>
            </p:extLst>
          </p:nvPr>
        </p:nvGraphicFramePr>
        <p:xfrm>
          <a:off x="5500694" y="1714488"/>
          <a:ext cx="364330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259589688"/>
              </p:ext>
            </p:extLst>
          </p:nvPr>
        </p:nvGraphicFramePr>
        <p:xfrm>
          <a:off x="0" y="1428736"/>
          <a:ext cx="650082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3" y="2000241"/>
            <a:ext cx="8047037" cy="13684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 Решению Совета депутатов </a:t>
            </a:r>
            <a:b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Усть-Абаканского района от 13.07.2020 года № 27        </a:t>
            </a:r>
            <a:r>
              <a:rPr lang="ru-RU" sz="2400" dirty="0" smtClean="0">
                <a:solidFill>
                  <a:srgbClr val="FF0000"/>
                </a:solidFill>
              </a:rPr>
              <a:t>«О внесении изменений в решение Совета депутатов Усть-Абаканского района Республики Хакасия от 23.12.2019 г. № 111 «О бюджете муниципального образования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Усть-Абаканский район Республики Хакасия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2020 год и плановый период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2021 и 2022 годов»</a:t>
            </a:r>
            <a:endParaRPr lang="ru-RU" sz="240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2020-2022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1152564563"/>
              </p:ext>
            </p:extLst>
          </p:nvPr>
        </p:nvGraphicFramePr>
        <p:xfrm>
          <a:off x="2714612" y="3429000"/>
          <a:ext cx="642938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4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517954820"/>
              </p:ext>
            </p:extLst>
          </p:nvPr>
        </p:nvGraphicFramePr>
        <p:xfrm>
          <a:off x="500034" y="1357298"/>
          <a:ext cx="507209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429256" y="3643314"/>
            <a:ext cx="1571635" cy="3575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2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6540015"/>
              </p:ext>
            </p:extLst>
          </p:nvPr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0745120"/>
              </p:ext>
            </p:extLst>
          </p:nvPr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714356"/>
            <a:ext cx="2232249" cy="16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2398075"/>
              </p:ext>
            </p:extLst>
          </p:nvPr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3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6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7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DE4"/>
                    </a:solidFill>
                  </a:tcPr>
                </a:tc>
              </a:tr>
            </a:tbl>
          </a:graphicData>
        </a:graphic>
      </p:graphicFrame>
      <p:pic>
        <p:nvPicPr>
          <p:cNvPr id="48" name="Рисунок 47" descr="https://png.pngtree.com/templates_detail/20180926/health-care-logo-with-heart-shapelove-png_34060.jpg"/>
          <p:cNvPicPr/>
          <p:nvPr/>
        </p:nvPicPr>
        <p:blipFill>
          <a:blip r:embed="rId8" cstate="print"/>
          <a:srcRect l="26434" t="29987" r="26627" b="30254"/>
          <a:stretch>
            <a:fillRect/>
          </a:stretch>
        </p:blipFill>
        <p:spPr bwMode="auto">
          <a:xfrm>
            <a:off x="8215338" y="5643578"/>
            <a:ext cx="399720" cy="3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0051821"/>
              </p:ext>
            </p:extLst>
          </p:nvPr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1 088 535,3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707 718,1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852 778,5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46 852,0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316 477,0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27 112,1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129 298,5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722 275,0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645 542,0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709 857,0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2 931,3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2020-2022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2020 год и плановый период 2021-2022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xmlns="" val="3397070640"/>
              </p:ext>
            </p:extLst>
          </p:nvPr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2020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1 526 029,4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3000372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928802"/>
            <a:ext cx="257176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357958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500438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357298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1356141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572008"/>
            <a:ext cx="3845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71435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9" y="1928803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0033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714356"/>
            <a:ext cx="2571768" cy="461336"/>
          </a:xfrm>
          <a:prstGeom prst="rect">
            <a:avLst/>
          </a:prstGeom>
          <a:solidFill>
            <a:srgbClr val="ADFBD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1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14351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6019682"/>
              </p:ext>
            </p:extLst>
          </p:nvPr>
        </p:nvGraphicFramePr>
        <p:xfrm>
          <a:off x="4857752" y="785794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75 588,0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651,2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715,2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170833"/>
              </p:ext>
            </p:extLst>
          </p:nvPr>
        </p:nvGraphicFramePr>
        <p:xfrm>
          <a:off x="4857752" y="135729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5839628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632,5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8841586"/>
              </p:ext>
            </p:extLst>
          </p:nvPr>
        </p:nvGraphicFramePr>
        <p:xfrm>
          <a:off x="4857752" y="457200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1 270,5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787,7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14351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7388044"/>
              </p:ext>
            </p:extLst>
          </p:nvPr>
        </p:nvGraphicFramePr>
        <p:xfrm>
          <a:off x="4857752" y="6357958"/>
          <a:ext cx="4071965" cy="3571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5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068,0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9419701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1 127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005,9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623,6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9055588"/>
              </p:ext>
            </p:extLst>
          </p:nvPr>
        </p:nvGraphicFramePr>
        <p:xfrm>
          <a:off x="4857753" y="335756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79 437,8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696,0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656753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35 390,8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35 482,0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1130429"/>
              </p:ext>
            </p:extLst>
          </p:nvPr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19 892,1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13 518,9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72396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429962" y="784956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2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642608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142674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857054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178966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922806"/>
              </p:ext>
            </p:extLst>
          </p:nvPr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6460514"/>
              </p:ext>
            </p:extLst>
          </p:nvPr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355,0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26 641,4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26 705,4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936926"/>
              </p:ext>
            </p:extLst>
          </p:nvPr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443926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931,3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7721760"/>
              </p:ext>
            </p:extLst>
          </p:nvPr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27 354,6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5497735"/>
              </p:ext>
            </p:extLst>
          </p:nvPr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462,0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169417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67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2020 год и на плановый период 2021 и 2022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7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92869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1" y="228599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8573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8546654"/>
              </p:ext>
            </p:extLst>
          </p:nvPr>
        </p:nvGraphicFramePr>
        <p:xfrm>
          <a:off x="7081150" y="264318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1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7 869,0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969992"/>
              </p:ext>
            </p:extLst>
          </p:nvPr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2151971"/>
              </p:ext>
            </p:extLst>
          </p:nvPr>
        </p:nvGraphicFramePr>
        <p:xfrm>
          <a:off x="7081151" y="49291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1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1736555"/>
              </p:ext>
            </p:extLst>
          </p:nvPr>
        </p:nvGraphicFramePr>
        <p:xfrm>
          <a:off x="7081150" y="61436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2 219,0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2 183,0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3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35729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92867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5667032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9 193,9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6545285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10 668,2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762193"/>
              </p:ext>
            </p:extLst>
          </p:nvPr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3 840,1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3 722,1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2583446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964,8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34 808,3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35 000,3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770848"/>
              </p:ext>
            </p:extLst>
          </p:nvPr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882,8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523770,5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557048,8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507049"/>
              </p:ext>
            </p:extLst>
          </p:nvPr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442186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258221,7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131402,2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142260,2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9448307"/>
              </p:ext>
            </p:extLst>
          </p:nvPr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65 032,7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61 663,5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29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0034" y="378619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250002" y="3965180"/>
            <a:ext cx="1285884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294062" y="2178039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9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071942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28612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6781752"/>
              </p:ext>
            </p:extLst>
          </p:nvPr>
        </p:nvGraphicFramePr>
        <p:xfrm>
          <a:off x="7081150" y="135729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59 266,2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047,5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4727025"/>
              </p:ext>
            </p:extLst>
          </p:nvPr>
        </p:nvGraphicFramePr>
        <p:xfrm>
          <a:off x="7081150" y="2143117"/>
          <a:ext cx="2062850" cy="28575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20 171,6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3575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5 176,5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847641"/>
              </p:ext>
            </p:extLst>
          </p:nvPr>
        </p:nvGraphicFramePr>
        <p:xfrm>
          <a:off x="7081150" y="400050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069,9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058,9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218,8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1513429"/>
              </p:ext>
            </p:extLst>
          </p:nvPr>
        </p:nvGraphicFramePr>
        <p:xfrm>
          <a:off x="7081150" y="464344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826,0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5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3429323"/>
              </p:ext>
            </p:extLst>
          </p:nvPr>
        </p:nvGraphicFramePr>
        <p:xfrm>
          <a:off x="7081150" y="1500174"/>
          <a:ext cx="209936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72711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4 320,0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126492,0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1020321"/>
              </p:ext>
            </p:extLst>
          </p:nvPr>
        </p:nvGraphicFramePr>
        <p:xfrm>
          <a:off x="6929455" y="4786321"/>
          <a:ext cx="2214546" cy="28575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60568"/>
                <a:gridCol w="748992"/>
                <a:gridCol w="704986"/>
              </a:tblGrid>
              <a:tr h="28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100586,0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5661091"/>
              </p:ext>
            </p:extLst>
          </p:nvPr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732240" y="6357959"/>
            <a:ext cx="911595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1 526 029,4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857752" y="6500834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24329" y="6357959"/>
            <a:ext cx="93610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1 112 340,5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86776" y="6357958"/>
            <a:ext cx="964445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1263 480,5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2020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2"/>
          <a:srcRect l="82102" t="71512" r="1123" b="6201"/>
          <a:stretch>
            <a:fillRect/>
          </a:stretch>
        </p:blipFill>
        <p:spPr bwMode="auto">
          <a:xfrm>
            <a:off x="7858148" y="1428736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3"/>
          <a:srcRect l="40080" t="34740" r="39889" b="22727"/>
          <a:stretch>
            <a:fillRect/>
          </a:stretch>
        </p:blipFill>
        <p:spPr bwMode="auto">
          <a:xfrm>
            <a:off x="7929586" y="3071810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4" cstate="print"/>
          <a:srcRect l="60159" t="23628" r="2385" b="12848"/>
          <a:stretch>
            <a:fillRect/>
          </a:stretch>
        </p:blipFill>
        <p:spPr bwMode="auto">
          <a:xfrm>
            <a:off x="7929586" y="457200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509034009"/>
              </p:ext>
            </p:extLst>
          </p:nvPr>
        </p:nvGraphicFramePr>
        <p:xfrm>
          <a:off x="285720" y="642918"/>
          <a:ext cx="803674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2300437"/>
              </p:ext>
            </p:extLst>
          </p:nvPr>
        </p:nvGraphicFramePr>
        <p:xfrm>
          <a:off x="990600" y="2286000"/>
          <a:ext cx="6248400" cy="3143264"/>
        </p:xfrm>
        <a:graphic>
          <a:graphicData uri="http://schemas.openxmlformats.org/presentationml/2006/ole">
            <p:oleObj spid="_x0000_s192535" name="Worksheet" r:id="rId5" imgW="6248445" imgH="305748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2020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214422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 descr="http://present5.com/presentation/243122658_438730914/image-3.jpg"/>
          <p:cNvPicPr/>
          <p:nvPr/>
        </p:nvPicPr>
        <p:blipFill>
          <a:blip r:embed="rId10"/>
          <a:srcRect l="64382" t="43928" r="13925" b="32143"/>
          <a:stretch>
            <a:fillRect/>
          </a:stretch>
        </p:blipFill>
        <p:spPr bwMode="auto">
          <a:xfrm>
            <a:off x="7572396" y="2357430"/>
            <a:ext cx="1284964" cy="1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resent5.com/presentation/243122658_438730914/image-3.jpg"/>
          <p:cNvPicPr/>
          <p:nvPr/>
        </p:nvPicPr>
        <p:blipFill>
          <a:blip r:embed="rId10"/>
          <a:srcRect l="58432" t="71429" r="17251" b="2321"/>
          <a:stretch>
            <a:fillRect/>
          </a:stretch>
        </p:blipFill>
        <p:spPr bwMode="auto">
          <a:xfrm>
            <a:off x="7572396" y="3571876"/>
            <a:ext cx="13090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resent5.com/presentation/243122658_438730914/image-3.jpg"/>
          <p:cNvPicPr/>
          <p:nvPr/>
        </p:nvPicPr>
        <p:blipFill>
          <a:blip r:embed="rId10"/>
          <a:srcRect l="39684" t="27143" r="36880" b="51071"/>
          <a:stretch>
            <a:fillRect/>
          </a:stretch>
        </p:blipFill>
        <p:spPr bwMode="auto">
          <a:xfrm>
            <a:off x="7572396" y="4929198"/>
            <a:ext cx="13248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1552416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719795192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2020 и плановый период 2021 и 2022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2020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1 278 980,7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56 163,6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74169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4 370,0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137 764,3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1 477 278,5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21495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000636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86058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929066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428736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928934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35745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857628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571612"/>
            <a:ext cx="10715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1 112 812,3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21455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77 705,4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214686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80 462,2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4214818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6 554,6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1 446,2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286124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4 151,0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786454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1488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357298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71670" y="378619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928802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11 235,7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143248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21 745,8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3 320,0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19 850,1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2462" y="2357430"/>
            <a:ext cx="9287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123 202,5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14 408,8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2976" y="1357298"/>
            <a:ext cx="857256" cy="8572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42976" y="2571744"/>
            <a:ext cx="857256" cy="857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42976" y="3643314"/>
            <a:ext cx="857256" cy="857256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643446"/>
            <a:ext cx="928694" cy="92869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1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</a:t>
            </a:r>
          </a:p>
          <a:p>
            <a:pPr algn="ctr"/>
            <a:r>
              <a:rPr lang="ru-RU" b="1" dirty="0" smtClean="0"/>
              <a:t>  в  Усть-Абаканском районе"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87593" cy="785818"/>
            <a:chOff x="781857" y="214315"/>
            <a:chExt cx="2306859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90676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112 812,3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1 049 806,2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62 744,0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2619784095"/>
              </p:ext>
            </p:extLst>
          </p:nvPr>
        </p:nvGraphicFramePr>
        <p:xfrm>
          <a:off x="214282" y="1714488"/>
          <a:ext cx="642942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2020 год и плановый период 2021-2022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3811277339"/>
              </p:ext>
            </p:extLst>
          </p:nvPr>
        </p:nvGraphicFramePr>
        <p:xfrm>
          <a:off x="140215" y="1000108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72132" y="4572008"/>
          <a:ext cx="3214710" cy="15716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9 403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33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1 788,76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339970" name="Picture 2" descr="https://avatars.mds.yandex.net/get-zen_doc/1773286/pub_5cc0b89dcb5a2100b3c490b8_5cc0bbb0536f2100b323c81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857364"/>
            <a:ext cx="248203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4"/>
            <a:ext cx="1500198" cy="785819"/>
            <a:chOff x="0" y="734875"/>
            <a:chExt cx="1438783" cy="728220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34875"/>
              <a:ext cx="1367685" cy="69267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22 223 ,2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588,0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876,0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1 980,6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786058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8946" name="Picture 2" descr="http://xix-nv.ru/fs/NEWS/102019/019.jpg"/>
          <p:cNvPicPr>
            <a:picLocks noChangeAspect="1" noChangeArrowheads="1"/>
          </p:cNvPicPr>
          <p:nvPr/>
        </p:nvPicPr>
        <p:blipFill>
          <a:blip r:embed="rId7" cstate="print"/>
          <a:srcRect l="7714" r="7436"/>
          <a:stretch>
            <a:fillRect/>
          </a:stretch>
        </p:blipFill>
        <p:spPr bwMode="auto">
          <a:xfrm>
            <a:off x="2928926" y="4500570"/>
            <a:ext cx="2357454" cy="1846833"/>
          </a:xfrm>
          <a:prstGeom prst="rect">
            <a:avLst/>
          </a:prstGeom>
          <a:noFill/>
        </p:spPr>
      </p:pic>
      <p:pic>
        <p:nvPicPr>
          <p:cNvPr id="338948" name="Picture 4" descr="http://inorehovo.ru/upload/gallery/379/94379_b1a11049f9891ad2a7cf262529802fa34f30f47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500570"/>
            <a:ext cx="1876212" cy="178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 21 645,8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xn--80aacb0akh2bp7e.xn--p1ai/media/cache/91/72/0a/12/03/1a/91720a12031a91558474fa6861e4d4b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00174"/>
            <a:ext cx="10715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2020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14643" cy="135732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хозяйства, в т.ч. субсидии  муниципальному казенному предприятию на капитальный ремонт объектом коммунальной инфраструктуры- 9 335,0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1571612"/>
            <a:ext cx="2654061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1 231,2 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2500306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(софинансирование)               – 3 270,0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335756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3429000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89" y="357187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89" y="414338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0" cstate="print"/>
          <a:srcRect t="36072"/>
          <a:stretch>
            <a:fillRect/>
          </a:stretch>
        </p:blipFill>
        <p:spPr bwMode="auto">
          <a:xfrm>
            <a:off x="142844" y="3214686"/>
            <a:ext cx="1340975" cy="785818"/>
          </a:xfrm>
          <a:prstGeom prst="rect">
            <a:avLst/>
          </a:prstGeom>
          <a:noFill/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6553200" y="3498830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>
          <a:xfrm>
            <a:off x="2928926" y="59293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16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00" dirty="0" smtClean="0"/>
          </a:p>
          <a:p>
            <a:endParaRPr lang="ru-RU" sz="13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9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071546"/>
            <a:ext cx="239115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48 750,8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357430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4 462,0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4" y="1857363"/>
            <a:ext cx="1893185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2357430"/>
            <a:ext cx="1650901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2 000,1 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14678" y="3143248"/>
            <a:ext cx="2286000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0364" y="3643314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1 487,0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4500570"/>
            <a:ext cx="2162002" cy="4924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5852" y="5072074"/>
            <a:ext cx="1525867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812,1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71612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214282" y="3071810"/>
            <a:ext cx="2644815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214282" y="2714620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142844" y="3571876"/>
            <a:ext cx="1692579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24 799,1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15008" y="3166082"/>
            <a:ext cx="3301670" cy="10926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организации проведения мероприятий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отлову и содержанию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безнадзорных животных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57884" y="3000372"/>
            <a:ext cx="857256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857496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500694" y="3857628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2 400,0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14744" y="4714884"/>
            <a:ext cx="2162002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14810" y="5429264"/>
            <a:ext cx="1650901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7 044,6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3071802" y="4357694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143381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z="1300" smtClean="0"/>
              <a:pPr>
                <a:defRPr/>
              </a:pPr>
              <a:t>49</a:t>
            </a:fld>
            <a:endParaRPr lang="ru-RU" sz="1300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416676"/>
            <a:ext cx="3233749" cy="365125"/>
          </a:xfrm>
        </p:spPr>
        <p:txBody>
          <a:bodyPr/>
          <a:lstStyle/>
          <a:p>
            <a:pPr>
              <a:defRPr/>
            </a:pPr>
            <a:r>
              <a:rPr lang="ru-RU" sz="1300" dirty="0" smtClean="0"/>
              <a:t>Управление финансов и экономики</a:t>
            </a:r>
            <a:endParaRPr lang="ru-RU" sz="13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143512"/>
            <a:ext cx="235745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всероссийской переписи населения 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57950" y="5643578"/>
            <a:ext cx="1643074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615,0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1857364"/>
            <a:ext cx="1870240" cy="292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43768" y="2285992"/>
            <a:ext cx="1857388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2 931,3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571612"/>
            <a:ext cx="717918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26" name="Picture 2" descr="C:\Users\ПИНЯСОВАОА\Desktop\perepis-34f4a08a72.png"/>
          <p:cNvPicPr>
            <a:picLocks noChangeAspect="1" noChangeArrowheads="1"/>
          </p:cNvPicPr>
          <p:nvPr/>
        </p:nvPicPr>
        <p:blipFill>
          <a:blip r:embed="rId11" cstate="print"/>
          <a:srcRect l="13235" t="14129" r="12502" b="12983"/>
          <a:stretch>
            <a:fillRect/>
          </a:stretch>
        </p:blipFill>
        <p:spPr bwMode="auto">
          <a:xfrm>
            <a:off x="6715140" y="4714884"/>
            <a:ext cx="1000132" cy="656652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42910" y="5715016"/>
            <a:ext cx="200187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720" y="6429396"/>
            <a:ext cx="1609223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2 199,6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 descr="https://www.hibiny.com/images/news/2016/112446/99f855c97a643887a213ab0fbb19926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542926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2020-2022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2020-2022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2022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01.01.2023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2022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8838</TotalTime>
  <Words>4502</Words>
  <Application>Microsoft Office PowerPoint</Application>
  <PresentationFormat>Экран (4:3)</PresentationFormat>
  <Paragraphs>967</Paragraphs>
  <Slides>53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Апекс</vt:lpstr>
      <vt:lpstr>Литейная</vt:lpstr>
      <vt:lpstr>1_Апекс</vt:lpstr>
      <vt:lpstr>Тема Office</vt:lpstr>
      <vt:lpstr>1_Тема Office</vt:lpstr>
      <vt:lpstr>2_Апекс</vt:lpstr>
      <vt:lpstr>Лист Microsoft Office Excel 97-2003</vt:lpstr>
      <vt:lpstr> БЮДЖЕТ  для граждан </vt:lpstr>
      <vt:lpstr> К  Решению Совета депутатов  Усть-Абаканского района от 13.07.2020 года № 27        «О внесении изменений в решение Совета депутатов Усть-Абаканского района Республики Хакасия от 23.12.2019 г. № 111 «О бюджете муниципального образования  Усть-Абаканский район Республики Хакасия  на 2020 год и плановый период  2021 и 2022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2020-2022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2020-2022 годы</vt:lpstr>
      <vt:lpstr>Слайд 26</vt:lpstr>
      <vt:lpstr>Структура расходов бюджета   муниципального образования Усть - Абаканский район в 2020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2020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4001</cp:revision>
  <dcterms:created xsi:type="dcterms:W3CDTF">2013-11-30T21:03:12Z</dcterms:created>
  <dcterms:modified xsi:type="dcterms:W3CDTF">2020-09-29T07:42:17Z</dcterms:modified>
</cp:coreProperties>
</file>