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5872624813524924E-2"/>
          <c:y val="0"/>
          <c:w val="0.9441273751864756"/>
          <c:h val="0.8298717069346899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-5.0793295285022589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1127</c:v>
                </c:pt>
                <c:pt idx="1">
                  <c:v>984.7</c:v>
                </c:pt>
                <c:pt idx="2">
                  <c:v>1004.5</c:v>
                </c:pt>
                <c:pt idx="3">
                  <c:v>1013.2</c:v>
                </c:pt>
                <c:pt idx="4">
                  <c:v>1020.4</c:v>
                </c:pt>
              </c:numCache>
            </c:numRef>
          </c:val>
        </c:ser>
        <c:axId val="161039104"/>
        <c:axId val="161040640"/>
      </c:barChart>
      <c:catAx>
        <c:axId val="1610391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1040640"/>
        <c:crosses val="autoZero"/>
        <c:auto val="1"/>
        <c:lblAlgn val="ctr"/>
        <c:lblOffset val="100"/>
      </c:catAx>
      <c:valAx>
        <c:axId val="161040640"/>
        <c:scaling>
          <c:orientation val="minMax"/>
        </c:scaling>
        <c:axPos val="l"/>
        <c:majorGridlines/>
        <c:numFmt formatCode="General" sourceLinked="1"/>
        <c:tickLblPos val="none"/>
        <c:crossAx val="161039104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5812945714688825"/>
                  <c:y val="9.2235650981027026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6231054981382292E-2"/>
                  <c:y val="1.0048238849863125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7755972185701688"/>
                  <c:y val="-0.15447285595982491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375562.6</c:v>
                </c:pt>
                <c:pt idx="1">
                  <c:v>114260.9</c:v>
                </c:pt>
                <c:pt idx="2">
                  <c:v>1388480.5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97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375562.6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tx>
                <c:rich>
                  <a:bodyPr/>
                  <a:lstStyle/>
                  <a:p>
                    <a:pPr>
                      <a:defRPr sz="1600" b="1"/>
                    </a:pPr>
                    <a:r>
                      <a:rPr lang="ru-RU" dirty="0" smtClean="0"/>
                      <a:t>115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271</a:t>
                    </a:r>
                    <a:r>
                      <a:rPr lang="en-US" dirty="0" smtClean="0"/>
                      <a:t>,9</a:t>
                    </a:r>
                    <a:r>
                      <a:rPr lang="ru-RU" dirty="0" smtClean="0"/>
                      <a:t>7</a:t>
                    </a:r>
                    <a:endParaRPr lang="en-US" dirty="0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114260.9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 </a:t>
                    </a:r>
                    <a:r>
                      <a:rPr lang="en-US" dirty="0"/>
                      <a:t>388 </a:t>
                    </a:r>
                    <a:r>
                      <a:rPr lang="en-US" dirty="0" smtClean="0"/>
                      <a:t>480,5</a:t>
                    </a:r>
                    <a:r>
                      <a:rPr lang="ru-RU" dirty="0" smtClean="0"/>
                      <a:t>4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1388480.5</c:v>
                </c:pt>
              </c:numCache>
            </c:numRef>
          </c:val>
        </c:ser>
        <c:shape val="box"/>
        <c:axId val="153250048"/>
        <c:axId val="153264128"/>
        <c:axId val="0"/>
      </c:bar3DChart>
      <c:catAx>
        <c:axId val="153250048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53264128"/>
        <c:crossesAt val="0"/>
        <c:auto val="1"/>
        <c:lblAlgn val="ctr"/>
        <c:lblOffset val="100"/>
      </c:catAx>
      <c:valAx>
        <c:axId val="153264128"/>
        <c:scaling>
          <c:orientation val="minMax"/>
        </c:scaling>
        <c:delete val="1"/>
        <c:axPos val="l"/>
        <c:numFmt formatCode="#,##0.00" sourceLinked="1"/>
        <c:tickLblPos val="none"/>
        <c:crossAx val="153250048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516"/>
          <c:y val="0.13613956803855679"/>
          <c:w val="0.29881448911262126"/>
          <c:h val="0.32687322196547508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375.6</c:v>
                </c:pt>
                <c:pt idx="1">
                  <c:v>391</c:v>
                </c:pt>
                <c:pt idx="2">
                  <c:v>375.3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115.3</c:v>
                </c:pt>
                <c:pt idx="1">
                  <c:v>103.5</c:v>
                </c:pt>
                <c:pt idx="2">
                  <c:v>104.5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297E-3"/>
                  <c:y val="1.93235362497368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1388.5</c:v>
                </c:pt>
                <c:pt idx="1">
                  <c:v>1055.4000000000001</c:v>
                </c:pt>
                <c:pt idx="2">
                  <c:v>1002.9</c:v>
                </c:pt>
              </c:numCache>
            </c:numRef>
          </c:val>
        </c:ser>
        <c:shape val="box"/>
        <c:axId val="153318144"/>
        <c:axId val="153319680"/>
        <c:axId val="0"/>
      </c:bar3DChart>
      <c:catAx>
        <c:axId val="15331814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53319680"/>
        <c:crosses val="autoZero"/>
        <c:auto val="1"/>
        <c:lblAlgn val="ctr"/>
        <c:lblOffset val="100"/>
      </c:catAx>
      <c:valAx>
        <c:axId val="153319680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53318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003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83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87</a:t>
                    </a:r>
                    <a:r>
                      <a:rPr lang="ru-RU" dirty="0" smtClean="0"/>
                      <a:t>9</a:t>
                    </a:r>
                    <a:r>
                      <a:rPr lang="en-US" dirty="0" smtClean="0"/>
                      <a:t>,3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5904208407225341E-17"/>
                  <c:y val="0.20471237190630254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644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1878.3</c:v>
                </c:pt>
                <c:pt idx="1">
                  <c:v>1549.9</c:v>
                </c:pt>
                <c:pt idx="2">
                  <c:v>1482.8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52614400"/>
        <c:axId val="152615936"/>
        <c:axId val="0"/>
      </c:bar3DChart>
      <c:catAx>
        <c:axId val="15261440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52615936"/>
        <c:crosses val="autoZero"/>
        <c:auto val="1"/>
        <c:lblAlgn val="ctr"/>
        <c:lblOffset val="100"/>
      </c:catAx>
      <c:valAx>
        <c:axId val="152615936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52614400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232"/>
          <c:h val="0.760843619187158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317,8</c:v>
                </c:pt>
                <c:pt idx="1">
                  <c:v>Акцизы 26,9</c:v>
                </c:pt>
                <c:pt idx="2">
                  <c:v>Налоги на совокупный доход 24,3</c:v>
                </c:pt>
                <c:pt idx="3">
                  <c:v>Гос.пошлина 6,5</c:v>
                </c:pt>
                <c:pt idx="4">
                  <c:v>Доходы от использования имущества 79</c:v>
                </c:pt>
                <c:pt idx="5">
                  <c:v>Платежи при пользовании природными ресурсами 22,3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12,5</c:v>
                </c:pt>
                <c:pt idx="8">
                  <c:v>Штрафы, санкции 1,4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317.8</c:v>
                </c:pt>
                <c:pt idx="1">
                  <c:v>26.9</c:v>
                </c:pt>
                <c:pt idx="2">
                  <c:v>24.3</c:v>
                </c:pt>
                <c:pt idx="3">
                  <c:v>6.5</c:v>
                </c:pt>
                <c:pt idx="4">
                  <c:v>79</c:v>
                </c:pt>
                <c:pt idx="5">
                  <c:v>22.3</c:v>
                </c:pt>
                <c:pt idx="6">
                  <c:v>0</c:v>
                </c:pt>
                <c:pt idx="7">
                  <c:v>12.5</c:v>
                </c:pt>
                <c:pt idx="8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134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106E-4"/>
          <c:y val="2.09148862938320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330,5</c:v>
                </c:pt>
                <c:pt idx="1">
                  <c:v>Акцизы 28,8</c:v>
                </c:pt>
                <c:pt idx="2">
                  <c:v>Налоги на совокупный доход 25,1</c:v>
                </c:pt>
                <c:pt idx="3">
                  <c:v>Гос.пошлина 6,6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23,2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330.5</c:v>
                </c:pt>
                <c:pt idx="1">
                  <c:v>28.8</c:v>
                </c:pt>
                <c:pt idx="2" formatCode="General">
                  <c:v>25.1</c:v>
                </c:pt>
                <c:pt idx="3">
                  <c:v>6.6</c:v>
                </c:pt>
                <c:pt idx="4">
                  <c:v>73.5</c:v>
                </c:pt>
                <c:pt idx="5">
                  <c:v>23.2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3"/>
          <c:w val="0.71286091728430323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312,2</c:v>
                </c:pt>
                <c:pt idx="1">
                  <c:v>Акцизы 30,1</c:v>
                </c:pt>
                <c:pt idx="2">
                  <c:v>Налоги на совокупный доход 26,3</c:v>
                </c:pt>
                <c:pt idx="3">
                  <c:v>Гос.пошлина 6,7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24,1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312.2</c:v>
                </c:pt>
                <c:pt idx="1">
                  <c:v>30.1</c:v>
                </c:pt>
                <c:pt idx="2">
                  <c:v>26.3</c:v>
                </c:pt>
                <c:pt idx="3">
                  <c:v>6.7</c:v>
                </c:pt>
                <c:pt idx="4">
                  <c:v>73.5</c:v>
                </c:pt>
                <c:pt idx="5">
                  <c:v>24.1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579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92"/>
          <c:w val="0.63925968438833958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3186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257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121 276,3</c:v>
                </c:pt>
                <c:pt idx="1">
                  <c:v>Национальная безопасность и правоохранительная деятельность 965,3</c:v>
                </c:pt>
                <c:pt idx="2">
                  <c:v>Национальная экономика 70 817,6</c:v>
                </c:pt>
                <c:pt idx="3">
                  <c:v>Жилищно-коммунальное хозяйство 181 222,9</c:v>
                </c:pt>
                <c:pt idx="4">
                  <c:v>Образование 1 132 573,1</c:v>
                </c:pt>
                <c:pt idx="5">
                  <c:v>Культура 108 762,5</c:v>
                </c:pt>
                <c:pt idx="6">
                  <c:v>Социальная политика 108 255,3</c:v>
                </c:pt>
                <c:pt idx="7">
                  <c:v>Физическая культура и спорт 125493,6</c:v>
                </c:pt>
                <c:pt idx="8">
                  <c:v>Средства массовой информации 9 238,3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122 906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121276.3</c:v>
                </c:pt>
                <c:pt idx="1">
                  <c:v>965.3</c:v>
                </c:pt>
                <c:pt idx="2">
                  <c:v>70817.600000000006</c:v>
                </c:pt>
                <c:pt idx="3">
                  <c:v>181222.9</c:v>
                </c:pt>
                <c:pt idx="4">
                  <c:v>1132573.1000000001</c:v>
                </c:pt>
                <c:pt idx="5">
                  <c:v>108762.5</c:v>
                </c:pt>
                <c:pt idx="6">
                  <c:v>108255.3</c:v>
                </c:pt>
                <c:pt idx="7">
                  <c:v>125493.6</c:v>
                </c:pt>
                <c:pt idx="8">
                  <c:v>9238.2999999999956</c:v>
                </c:pt>
                <c:pt idx="9">
                  <c:v>20</c:v>
                </c:pt>
                <c:pt idx="10">
                  <c:v>122906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35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206003.20000000001</c:v>
                </c:pt>
                <c:pt idx="1">
                  <c:v>194080.7</c:v>
                </c:pt>
                <c:pt idx="2">
                  <c:v>190600.3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795213.5</c:v>
                </c:pt>
                <c:pt idx="1">
                  <c:v>716768.6</c:v>
                </c:pt>
                <c:pt idx="2">
                  <c:v>688812.7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70210.7</c:v>
                </c:pt>
                <c:pt idx="1">
                  <c:v>52489.2</c:v>
                </c:pt>
                <c:pt idx="2">
                  <c:v>47419.3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205.6</c:v>
                </c:pt>
                <c:pt idx="1">
                  <c:v>211</c:v>
                </c:pt>
                <c:pt idx="2">
                  <c:v>211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9810.2000000000007</c:v>
                </c:pt>
                <c:pt idx="1">
                  <c:v>5018.7</c:v>
                </c:pt>
                <c:pt idx="2">
                  <c:v>4817.1000000000004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412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154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75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51129.9</c:v>
                </c:pt>
                <c:pt idx="1">
                  <c:v>41033.599999999999</c:v>
                </c:pt>
                <c:pt idx="2">
                  <c:v>41033.599999999999</c:v>
                </c:pt>
              </c:numCache>
            </c:numRef>
          </c:val>
        </c:ser>
        <c:shape val="box"/>
        <c:axId val="151985536"/>
        <c:axId val="152016000"/>
        <c:axId val="0"/>
      </c:bar3DChart>
      <c:catAx>
        <c:axId val="1519855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2016000"/>
        <c:crosses val="autoZero"/>
        <c:auto val="1"/>
        <c:lblAlgn val="ctr"/>
        <c:lblOffset val="100"/>
      </c:catAx>
      <c:valAx>
        <c:axId val="152016000"/>
        <c:scaling>
          <c:orientation val="minMax"/>
        </c:scaling>
        <c:delete val="1"/>
        <c:axPos val="l"/>
        <c:numFmt formatCode="#,##0.0" sourceLinked="1"/>
        <c:tickLblPos val="none"/>
        <c:crossAx val="1519855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189"/>
          <c:w val="0.698939266150995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3249E-2"/>
          <c:y val="0.23855007139057638"/>
          <c:w val="0.92278499725841812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952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1132573.1000000001</c:v>
                </c:pt>
                <c:pt idx="1">
                  <c:v>1009601.8</c:v>
                </c:pt>
                <c:pt idx="2" formatCode="#,##0">
                  <c:v>972893.9</c:v>
                </c:pt>
              </c:numCache>
            </c:numRef>
          </c:val>
        </c:ser>
        <c:marker val="1"/>
        <c:axId val="152036096"/>
        <c:axId val="152037632"/>
      </c:lineChart>
      <c:catAx>
        <c:axId val="152036096"/>
        <c:scaling>
          <c:orientation val="minMax"/>
        </c:scaling>
        <c:delete val="1"/>
        <c:axPos val="b"/>
        <c:numFmt formatCode="General" sourceLinked="1"/>
        <c:tickLblPos val="none"/>
        <c:crossAx val="152037632"/>
        <c:crosses val="autoZero"/>
        <c:auto val="1"/>
        <c:lblAlgn val="ctr"/>
        <c:lblOffset val="100"/>
      </c:catAx>
      <c:valAx>
        <c:axId val="152037632"/>
        <c:scaling>
          <c:orientation val="minMax"/>
        </c:scaling>
        <c:delete val="1"/>
        <c:axPos val="l"/>
        <c:numFmt formatCode="#,##0.00" sourceLinked="1"/>
        <c:tickLblPos val="none"/>
        <c:crossAx val="1520360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99"/>
          <c:h val="0.7654320597423034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939.2</c:v>
                </c:pt>
                <c:pt idx="1">
                  <c:v>1049.8</c:v>
                </c:pt>
                <c:pt idx="2">
                  <c:v>1389.8</c:v>
                </c:pt>
                <c:pt idx="3">
                  <c:v>1527.1</c:v>
                </c:pt>
                <c:pt idx="4" formatCode="#,##0.0">
                  <c:v>1793.7</c:v>
                </c:pt>
                <c:pt idx="5">
                  <c:v>2183.6999999999998</c:v>
                </c:pt>
              </c:numCache>
            </c:numRef>
          </c:val>
        </c:ser>
        <c:axId val="161052160"/>
        <c:axId val="161053696"/>
      </c:barChart>
      <c:catAx>
        <c:axId val="161052160"/>
        <c:scaling>
          <c:orientation val="minMax"/>
        </c:scaling>
        <c:axPos val="b"/>
        <c:numFmt formatCode="General" sourceLinked="1"/>
        <c:tickLblPos val="nextTo"/>
        <c:crossAx val="161053696"/>
        <c:crosses val="autoZero"/>
        <c:auto val="1"/>
        <c:lblAlgn val="ctr"/>
        <c:lblOffset val="100"/>
      </c:catAx>
      <c:valAx>
        <c:axId val="161053696"/>
        <c:scaling>
          <c:orientation val="minMax"/>
        </c:scaling>
        <c:axPos val="l"/>
        <c:majorGridlines/>
        <c:numFmt formatCode="General" sourceLinked="1"/>
        <c:tickLblPos val="none"/>
        <c:crossAx val="161052160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27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66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11063.3</c:v>
                </c:pt>
                <c:pt idx="1">
                  <c:v>22424.5</c:v>
                </c:pt>
                <c:pt idx="2">
                  <c:v>34060.6</c:v>
                </c:pt>
              </c:numCache>
            </c:numRef>
          </c:val>
        </c:ser>
        <c:shape val="box"/>
        <c:axId val="162263040"/>
        <c:axId val="162264576"/>
        <c:axId val="0"/>
      </c:bar3DChart>
      <c:catAx>
        <c:axId val="162263040"/>
        <c:scaling>
          <c:orientation val="minMax"/>
        </c:scaling>
        <c:delete val="1"/>
        <c:axPos val="b"/>
        <c:tickLblPos val="none"/>
        <c:crossAx val="162264576"/>
        <c:crosses val="autoZero"/>
        <c:auto val="1"/>
        <c:lblAlgn val="ctr"/>
        <c:lblOffset val="100"/>
      </c:catAx>
      <c:valAx>
        <c:axId val="162264576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62263040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2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76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65824768"/>
        <c:axId val="165830656"/>
        <c:axId val="0"/>
      </c:bar3DChart>
      <c:catAx>
        <c:axId val="165824768"/>
        <c:scaling>
          <c:orientation val="minMax"/>
        </c:scaling>
        <c:delete val="1"/>
        <c:axPos val="b"/>
        <c:tickLblPos val="none"/>
        <c:crossAx val="165830656"/>
        <c:crosses val="autoZero"/>
        <c:auto val="1"/>
        <c:lblAlgn val="ctr"/>
        <c:lblOffset val="100"/>
      </c:catAx>
      <c:valAx>
        <c:axId val="165830656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65824768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18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984.7</c:v>
                </c:pt>
                <c:pt idx="1">
                  <c:v>1389.8</c:v>
                </c:pt>
                <c:pt idx="2">
                  <c:v>518</c:v>
                </c:pt>
                <c:pt idx="3">
                  <c:v>279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323.60000000000002</c:v>
                </c:pt>
                <c:pt idx="1">
                  <c:v>424.7</c:v>
                </c:pt>
                <c:pt idx="2">
                  <c:v>518</c:v>
                </c:pt>
                <c:pt idx="3">
                  <c:v>589.1</c:v>
                </c:pt>
                <c:pt idx="4">
                  <c:v>622.29999999999995</c:v>
                </c:pt>
                <c:pt idx="5">
                  <c:v>660.8</c:v>
                </c:pt>
              </c:numCache>
            </c:numRef>
          </c:val>
        </c:ser>
        <c:shape val="cone"/>
        <c:axId val="161465472"/>
        <c:axId val="161467008"/>
        <c:axId val="0"/>
      </c:bar3DChart>
      <c:catAx>
        <c:axId val="16146547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61467008"/>
        <c:crosses val="autoZero"/>
        <c:auto val="1"/>
        <c:lblAlgn val="ctr"/>
        <c:lblOffset val="100"/>
      </c:catAx>
      <c:valAx>
        <c:axId val="161467008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614654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78"/>
          <c:y val="2.6074396017563952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9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92.9</c:v>
                </c:pt>
                <c:pt idx="1">
                  <c:v>97</c:v>
                </c:pt>
                <c:pt idx="2">
                  <c:v>97.8</c:v>
                </c:pt>
                <c:pt idx="3">
                  <c:v>100.5</c:v>
                </c:pt>
                <c:pt idx="4">
                  <c:v>101.7</c:v>
                </c:pt>
                <c:pt idx="5">
                  <c:v>103.8</c:v>
                </c:pt>
              </c:numCache>
            </c:numRef>
          </c:val>
        </c:ser>
        <c:marker val="1"/>
        <c:axId val="164248960"/>
        <c:axId val="164271232"/>
      </c:lineChart>
      <c:catAx>
        <c:axId val="1642489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64271232"/>
        <c:crosses val="autoZero"/>
        <c:auto val="1"/>
        <c:lblAlgn val="ctr"/>
        <c:lblOffset val="100"/>
      </c:catAx>
      <c:valAx>
        <c:axId val="16427123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42489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53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966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966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966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27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495.8</c:v>
                </c:pt>
                <c:pt idx="1">
                  <c:v>583.70000000000005</c:v>
                </c:pt>
                <c:pt idx="2">
                  <c:v>596.1</c:v>
                </c:pt>
                <c:pt idx="3">
                  <c:v>613.5</c:v>
                </c:pt>
                <c:pt idx="4">
                  <c:v>626.70000000000005</c:v>
                </c:pt>
                <c:pt idx="5">
                  <c:v>640.79999999999995</c:v>
                </c:pt>
                <c:pt idx="6">
                  <c:v>674.4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966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937E-17"/>
                </c:manualLayout>
              </c:layout>
              <c:showVal val="1"/>
            </c:dLbl>
            <c:dLbl>
              <c:idx val="6"/>
              <c:layout>
                <c:manualLayout>
                  <c:x val="1.6345481740672584E-2"/>
                  <c:y val="-4.558372653784079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1574.7</c:v>
                </c:pt>
                <c:pt idx="1">
                  <c:v>1300.7</c:v>
                </c:pt>
                <c:pt idx="2">
                  <c:v>1323.8</c:v>
                </c:pt>
                <c:pt idx="3">
                  <c:v>1332.8</c:v>
                </c:pt>
                <c:pt idx="4">
                  <c:v>1355.6</c:v>
                </c:pt>
                <c:pt idx="5">
                  <c:v>1402.3</c:v>
                </c:pt>
                <c:pt idx="6">
                  <c:v>1446.1</c:v>
                </c:pt>
              </c:numCache>
            </c:numRef>
          </c:val>
        </c:ser>
        <c:shape val="cylinder"/>
        <c:axId val="166078720"/>
        <c:axId val="166113280"/>
        <c:axId val="0"/>
      </c:bar3DChart>
      <c:catAx>
        <c:axId val="1660787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66113280"/>
        <c:crossesAt val="0"/>
        <c:auto val="1"/>
        <c:lblAlgn val="ctr"/>
        <c:lblOffset val="100"/>
      </c:catAx>
      <c:valAx>
        <c:axId val="166113280"/>
        <c:scaling>
          <c:orientation val="minMax"/>
        </c:scaling>
        <c:delete val="1"/>
        <c:axPos val="l"/>
        <c:numFmt formatCode="General" sourceLinked="1"/>
        <c:tickLblPos val="none"/>
        <c:crossAx val="166078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522E-2"/>
          <c:y val="6.1888800375320158E-2"/>
          <c:w val="0.86692471299671681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2768.7</c:v>
                </c:pt>
                <c:pt idx="1">
                  <c:v>3006</c:v>
                </c:pt>
                <c:pt idx="2">
                  <c:v>3089.1</c:v>
                </c:pt>
                <c:pt idx="3">
                  <c:v>3332.6</c:v>
                </c:pt>
                <c:pt idx="4">
                  <c:v>3511.9</c:v>
                </c:pt>
                <c:pt idx="5">
                  <c:v>3694.6</c:v>
                </c:pt>
                <c:pt idx="6">
                  <c:v>3912.6</c:v>
                </c:pt>
              </c:numCache>
            </c:numRef>
          </c:val>
        </c:ser>
        <c:axId val="166738560"/>
        <c:axId val="166044032"/>
      </c:barChart>
      <c:catAx>
        <c:axId val="1667385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6044032"/>
        <c:crossesAt val="0"/>
        <c:auto val="1"/>
        <c:lblAlgn val="ctr"/>
        <c:lblOffset val="100"/>
      </c:catAx>
      <c:valAx>
        <c:axId val="166044032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66738560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289.60000000000002</c:v>
                </c:pt>
                <c:pt idx="1">
                  <c:v>308</c:v>
                </c:pt>
                <c:pt idx="2">
                  <c:v>346.8</c:v>
                </c:pt>
                <c:pt idx="3">
                  <c:v>396.4</c:v>
                </c:pt>
                <c:pt idx="4">
                  <c:v>432</c:v>
                </c:pt>
                <c:pt idx="5">
                  <c:v>462.6</c:v>
                </c:pt>
                <c:pt idx="6">
                  <c:v>496.8</c:v>
                </c:pt>
              </c:numCache>
            </c:numRef>
          </c:val>
        </c:ser>
        <c:shape val="cone"/>
        <c:axId val="151467520"/>
        <c:axId val="151469056"/>
        <c:axId val="0"/>
      </c:bar3DChart>
      <c:catAx>
        <c:axId val="1514675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1469056"/>
        <c:crosses val="autoZero"/>
        <c:auto val="1"/>
        <c:lblAlgn val="ctr"/>
        <c:lblOffset val="100"/>
      </c:catAx>
      <c:valAx>
        <c:axId val="15146905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14675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771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103.9</c:v>
                </c:pt>
                <c:pt idx="1">
                  <c:v>105.9</c:v>
                </c:pt>
                <c:pt idx="2">
                  <c:v>103.2</c:v>
                </c:pt>
                <c:pt idx="3">
                  <c:v>106.4</c:v>
                </c:pt>
                <c:pt idx="4">
                  <c:v>104.1</c:v>
                </c:pt>
                <c:pt idx="5">
                  <c:v>104</c:v>
                </c:pt>
                <c:pt idx="6">
                  <c:v>104</c:v>
                </c:pt>
              </c:numCache>
            </c:numRef>
          </c:val>
        </c:ser>
        <c:marker val="1"/>
        <c:axId val="151489920"/>
        <c:axId val="152200320"/>
      </c:lineChart>
      <c:catAx>
        <c:axId val="1514899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52200320"/>
        <c:crosses val="autoZero"/>
        <c:auto val="1"/>
        <c:lblAlgn val="ctr"/>
        <c:lblOffset val="100"/>
      </c:catAx>
      <c:valAx>
        <c:axId val="15220032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1489920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1 907 844,3 тыс.рублей ( 96,3%)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73 686,6 тыс. рублей ( 3,7%)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2022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1 981 530,9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image" Target="../media/image36.jpe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2022-2024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Бюджетная и налоговая политика на 2022 год и плановый период 2023 и 2024 годов ориентирована на обеспечение сбалансированности и устойчивости местного бюджета, повышение качества бюджетного планирования и исполнения принятых обязательств, а также на повышение эффективности использования бюджетных средств в новых экономических условиях с целью сохранения социальной и финансовой стабильности и создание условий для устойчивого социально-экономического развития района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234888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707886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соблюдение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07831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использование при бюджетном планировании реалистичных оценок и прогнозов социально-экономического развития, с целью минимизации рисков несбалансированности бюджета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509120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64876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327901" y="60169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157192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80526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эффективности системы финансового контроля, повышение его роли в управлении бюджетным процессом, в том числе в целях оценки эффективности направления и использования бюджетных средств и анализа достигнутых результатов при выполнении муниципальных заданий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управления общественными финансами «Электронный бюджет»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9592" y="1916832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99592" y="2420888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организация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251520" y="2564904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Налоговая политика сохранит преемственность в отношении ранее определенных приоритетов и будет направлена на обеспечение сбалансированности и устойчивости бюджета района в условиях восстановления экономической активности после преодоления негативных последствий для экономики, обусловленных распространением коронавирусной инфекции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772816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467544" y="2204864"/>
            <a:ext cx="360040" cy="285182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67544" y="3140968"/>
            <a:ext cx="360040" cy="285182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544" y="3861048"/>
            <a:ext cx="360040" cy="285182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67544" y="2564904"/>
            <a:ext cx="360040" cy="285182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67544" y="4437112"/>
            <a:ext cx="360040" cy="285182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467544" y="5013176"/>
            <a:ext cx="360040" cy="285182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67544" y="4725144"/>
            <a:ext cx="360040" cy="285182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67544" y="6237312"/>
            <a:ext cx="360040" cy="285182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67544" y="5517232"/>
            <a:ext cx="360040" cy="285182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899592" y="2199928"/>
            <a:ext cx="8028384" cy="45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района;;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ru-RU" sz="1000" b="1" i="1" dirty="0" smtClean="0">
                <a:solidFill>
                  <a:srgbClr val="C00000"/>
                </a:solidFill>
              </a:rPr>
              <a:t>- мобилизация доходов бюджета муниципального образования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pPr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pPr lvl="0" eaLnBrk="0" hangingPunct="0"/>
            <a:endParaRPr kumimoji="0" lang="ru-RU" sz="9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</a:t>
            </a: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 - 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0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доход, регистрации граждан в качестве «самозанятых»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и вовлечение их в экономику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2 274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5 386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393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132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5264190"/>
              </p:ext>
            </p:extLst>
          </p:nvPr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41,16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41,12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17,0</a:t>
                      </a:r>
                      <a:endParaRPr lang="ru-RU" sz="1400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36 124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38653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40972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43430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43036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380</a:t>
                      </a:r>
                      <a:endParaRPr lang="ru-RU" sz="1400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2,0</a:t>
                      </a:r>
                      <a:endParaRPr lang="ru-RU" sz="1400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106,4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11784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12907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13423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13960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2021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21484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928670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11 636,0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11 361,3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102 215,80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1 981 530,9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1 879 315,1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1 467 602,6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1 549 913,4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1 547 646,4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1 482 791,8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95536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95536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13 628,3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22 997, 3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11 361,3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22 424,5</a:t>
            </a:r>
            <a:endParaRPr lang="ru-RU" sz="1000" b="1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479704" y="53732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26 825,2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</a:t>
            </a:r>
            <a:r>
              <a:rPr lang="ru-RU" sz="240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№ </a:t>
            </a:r>
            <a:r>
              <a:rPr lang="ru-RU" sz="240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115 </a:t>
            </a:r>
            <a:r>
              <a:rPr lang="ru-RU" sz="240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 </a:t>
            </a:r>
            <a:r>
              <a:rPr lang="ru-RU" sz="240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29.08.2022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года "О внесении изменений в Решение Совета депутатов Усть-Абаканского района Республики Хакасия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en-US" sz="2400" dirty="0" smtClean="0">
                <a:solidFill>
                  <a:srgbClr val="FF0000"/>
                </a:solidFill>
              </a:rPr>
              <a:t>3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en-US" sz="2400" dirty="0" smtClean="0">
                <a:solidFill>
                  <a:srgbClr val="FF0000"/>
                </a:solidFill>
              </a:rPr>
              <a:t>4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2022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451648583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2086165984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2022-2024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3251431887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3989709022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501008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1014520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5513695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1 385 780,5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1 055 377,7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1 002 986,8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233 893,0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39 233,0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45 062,0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281 768,6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107 157,0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90 452,4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833 403,5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874 746,7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831 469,4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36 715,4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34 241,0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36 003,0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2022-2024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2022 год и плановый период 2023-2024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="" xmlns:p14="http://schemas.microsoft.com/office/powerpoint/2010/main" val="266227969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2022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1 981 530,9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44865344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121 276,3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82 865,3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82 725,6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52252748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108 255,3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124 473,4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128 264,2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3604185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125 493,6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9 238,3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122 906,0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15612174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1 132 573,1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1 009 601,8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972 893,9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50747521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108 762,5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72 855,6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67 737,6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3270354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70 817,6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68 708,3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67 536,1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80946621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181 222,9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38 536,8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26 085,6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4 217,8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31358221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40 326,0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32 813,7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32 627,7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05522843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153,6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14 684,2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14 730,5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31255998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43 926,4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6 314,0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10 466,2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6 444,5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4 574,7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663,7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47 328,6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49 178,2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50 478,2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5 645,9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5 058,4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2 497,0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16 774,3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11 247,7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54021"/>
              </p:ext>
            </p:extLst>
          </p:nvPr>
        </p:nvGraphicFramePr>
        <p:xfrm>
          <a:off x="6948263" y="157161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164388,6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27 259,2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06202756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9 810,2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5 018,7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4 817,1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30524370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51 129,9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78333629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795213,5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716768,6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688812,7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74173861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206003,2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194080,7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190600,3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3990266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70 210,7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52 489,2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47 419,3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78706429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80 153,0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50 379,9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45 261,9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948778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28 609,5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5 769,2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7 314,1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7 470,3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1775007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96 481,5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111154,7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114789,4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9 238,3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6694258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125493,6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109566,0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13 340,0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1 980 519,8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1 547 646,4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1 467 602,6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13 628,3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26 825,2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89943092"/>
              </p:ext>
            </p:extLst>
          </p:nvPr>
        </p:nvGraphicFramePr>
        <p:xfrm>
          <a:off x="1104900" y="2349500"/>
          <a:ext cx="5880100" cy="3048000"/>
        </p:xfrm>
        <a:graphic>
          <a:graphicData uri="http://schemas.openxmlformats.org/presentationml/2006/ole">
            <p:oleObj spid="_x0000_s192616" name="Лист" r:id="rId5" imgW="6238890" imgH="3086100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2022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165114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059824668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1848585740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2022 и плановый период 2023 и 2024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2022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1 467 170,3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245 501,8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5 725,2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189 446,9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1 907 844,3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1 105 257,6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104 900,6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120 642,2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132 307,4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4 062,5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5 506,2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16 417,3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48 261,1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1 320,5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179 502,9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152 191,5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100392" y="515719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32 497,9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4 602,5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1 105 257,6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1 042 343,2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62 652,3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="" xmlns:p14="http://schemas.microsoft.com/office/powerpoint/2010/main" val="1999647422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2022 год и плановый период 2023-2024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="" xmlns:p14="http://schemas.microsoft.com/office/powerpoint/2010/main" val="434308874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279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9 797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1 813,06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26 686,4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46 064,5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1 593,20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2 204,9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47 328,7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49 178,3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50 478,4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2022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340768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16 911,3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611560" y="1340768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1 320,5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1340768"/>
            <a:ext cx="2483991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Строительство и реконструкция объектов питьевого водоснабжения –</a:t>
            </a:r>
          </a:p>
          <a:p>
            <a:pPr algn="ctr">
              <a:defRPr/>
            </a:pPr>
            <a:r>
              <a:rPr lang="ru-RU" sz="1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71 035,2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73 686,6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6 279,8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4 217,8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1 925,4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1 633,4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38 712,3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2 141,0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9 238,3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8 038,5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516216" y="5085184"/>
            <a:ext cx="2162002" cy="8925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мест несанкционированного размещения твердых отходов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236296" y="5949280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1 500,0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49" name="Рисунок 48" descr="http://severnoe.nso.ru/sites/severnoe.nso.ru/wodby_files/files/imce/vyvyms.png"/>
          <p:cNvPicPr/>
          <p:nvPr/>
        </p:nvPicPr>
        <p:blipFill>
          <a:blip r:embed="rId11" cstate="print"/>
          <a:srcRect l="71365" t="28788" r="5487" b="45644"/>
          <a:stretch>
            <a:fillRect/>
          </a:stretch>
        </p:blipFill>
        <p:spPr bwMode="auto">
          <a:xfrm>
            <a:off x="6444208" y="4797152"/>
            <a:ext cx="686836" cy="60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2023 и 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14142</TotalTime>
  <Words>5081</Words>
  <Application>Microsoft Office PowerPoint</Application>
  <PresentationFormat>Экран (4:3)</PresentationFormat>
  <Paragraphs>1071</Paragraphs>
  <Slides>57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Лист</vt:lpstr>
      <vt:lpstr> БЮДЖЕТ  для граждан </vt:lpstr>
      <vt:lpstr> К Решению Совета депутатов  Усть-Абаканского района № 115 от 29.08.2022 года "О внесении изменений в Решение Совета депутатов Усть-Абаканского района Республики Хакасия«О бюджете муниципального образования  Усть-Абаканский район Республики Хакасия  на 2022 год и плановый период  2023 и 2024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2022-2024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2022-2024 годы</vt:lpstr>
      <vt:lpstr>Слайд 28</vt:lpstr>
      <vt:lpstr>Структура расходов бюджета   муниципального образования Усть - Абаканский район в 2022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2022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4491</cp:revision>
  <dcterms:created xsi:type="dcterms:W3CDTF">2013-11-30T21:03:12Z</dcterms:created>
  <dcterms:modified xsi:type="dcterms:W3CDTF">2022-11-15T01:58:34Z</dcterms:modified>
</cp:coreProperties>
</file>