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theme/themeOverride20.xml" ContentType="application/vnd.openxmlformats-officedocument.themeOverr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theme/themeOverride19.xml" ContentType="application/vnd.openxmlformats-officedocument.themeOverride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charts/chart20.xml" ContentType="application/vnd.openxmlformats-officedocument.drawingml.chart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Default Extension="vml" ContentType="application/vnd.openxmlformats-officedocument.vmlDrawing"/>
  <Override PartName="/ppt/diagrams/layout2.xml" ContentType="application/vnd.openxmlformats-officedocument.drawingml.diagramLayout+xml"/>
  <Override PartName="/ppt/theme/themeOverride18.xml" ContentType="application/vnd.openxmlformats-officedocument.themeOverr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theme/themeOverride21.xml" ContentType="application/vnd.openxmlformats-officedocument.themeOverr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Default Extension="xls" ContentType="application/vnd.ms-exce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4"/>
  </p:notesMasterIdLst>
  <p:handoutMasterIdLst>
    <p:handoutMasterId r:id="rId65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325" r:id="rId18"/>
    <p:sldId id="409" r:id="rId19"/>
    <p:sldId id="410" r:id="rId20"/>
    <p:sldId id="419" r:id="rId21"/>
    <p:sldId id="420" r:id="rId22"/>
    <p:sldId id="421" r:id="rId23"/>
    <p:sldId id="422" r:id="rId24"/>
    <p:sldId id="346" r:id="rId25"/>
    <p:sldId id="328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338" r:id="rId34"/>
    <p:sldId id="335" r:id="rId35"/>
    <p:sldId id="384" r:id="rId36"/>
    <p:sldId id="407" r:id="rId37"/>
    <p:sldId id="385" r:id="rId38"/>
    <p:sldId id="408" r:id="rId39"/>
    <p:sldId id="373" r:id="rId40"/>
    <p:sldId id="374" r:id="rId41"/>
    <p:sldId id="336" r:id="rId42"/>
    <p:sldId id="348" r:id="rId43"/>
    <p:sldId id="353" r:id="rId44"/>
    <p:sldId id="354" r:id="rId45"/>
    <p:sldId id="358" r:id="rId46"/>
    <p:sldId id="362" r:id="rId47"/>
    <p:sldId id="393" r:id="rId48"/>
    <p:sldId id="394" r:id="rId49"/>
    <p:sldId id="395" r:id="rId50"/>
    <p:sldId id="364" r:id="rId51"/>
    <p:sldId id="417" r:id="rId52"/>
    <p:sldId id="365" r:id="rId53"/>
    <p:sldId id="369" r:id="rId54"/>
    <p:sldId id="366" r:id="rId55"/>
    <p:sldId id="416" r:id="rId56"/>
    <p:sldId id="418" r:id="rId57"/>
    <p:sldId id="415" r:id="rId58"/>
    <p:sldId id="359" r:id="rId59"/>
    <p:sldId id="368" r:id="rId60"/>
    <p:sldId id="345" r:id="rId61"/>
    <p:sldId id="347" r:id="rId62"/>
    <p:sldId id="351" r:id="rId63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3B"/>
    <a:srgbClr val="B7EFD6"/>
    <a:srgbClr val="0C9DA4"/>
    <a:srgbClr val="CC99FF"/>
    <a:srgbClr val="FF99FF"/>
    <a:srgbClr val="FF6699"/>
    <a:srgbClr val="D3FDE4"/>
    <a:srgbClr val="0099FF"/>
    <a:srgbClr val="CCFFFF"/>
    <a:srgbClr val="ADFBD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2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5.5872624813525146E-2"/>
          <c:y val="0"/>
          <c:w val="0.9441273751864756"/>
          <c:h val="0.8298717069346877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650,4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Лист1!$A$11:$A$15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Лист1!$B$11:$B$15</c:f>
              <c:numCache>
                <c:formatCode>General</c:formatCode>
                <c:ptCount val="5"/>
                <c:pt idx="0">
                  <c:v>719</c:v>
                </c:pt>
                <c:pt idx="1">
                  <c:v>978.8</c:v>
                </c:pt>
                <c:pt idx="2">
                  <c:v>1047</c:v>
                </c:pt>
                <c:pt idx="3">
                  <c:v>1120</c:v>
                </c:pt>
                <c:pt idx="4">
                  <c:v>1198</c:v>
                </c:pt>
              </c:numCache>
            </c:numRef>
          </c:val>
        </c:ser>
        <c:axId val="171970560"/>
        <c:axId val="171972096"/>
      </c:barChart>
      <c:catAx>
        <c:axId val="17197056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71972096"/>
        <c:crosses val="autoZero"/>
        <c:auto val="1"/>
        <c:lblAlgn val="ctr"/>
        <c:lblOffset val="100"/>
      </c:catAx>
      <c:valAx>
        <c:axId val="171972096"/>
        <c:scaling>
          <c:orientation val="minMax"/>
        </c:scaling>
        <c:axPos val="l"/>
        <c:majorGridlines/>
        <c:numFmt formatCode="General" sourceLinked="1"/>
        <c:tickLblPos val="none"/>
        <c:crossAx val="171970560"/>
        <c:crosses val="autoZero"/>
        <c:crossBetween val="between"/>
      </c:valAx>
      <c:spPr>
        <a:solidFill>
          <a:schemeClr val="accent4">
            <a:lumMod val="40000"/>
            <a:lumOff val="6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8253009766404471"/>
                  <c:y val="7.0065418031486512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0.11522419472863421"/>
                  <c:y val="-6.209296314915437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23224373686975541"/>
                  <c:y val="-0.13026416744873734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357876.2</c:v>
                </c:pt>
                <c:pt idx="1">
                  <c:v>139893.29999999999</c:v>
                </c:pt>
                <c:pt idx="2">
                  <c:v>1097138.8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745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2021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357876.2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2021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139893.29999999999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2021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1097138.8</c:v>
                </c:pt>
              </c:numCache>
            </c:numRef>
          </c:val>
        </c:ser>
        <c:shape val="box"/>
        <c:axId val="143418880"/>
        <c:axId val="143420416"/>
        <c:axId val="0"/>
      </c:bar3DChart>
      <c:catAx>
        <c:axId val="143418880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143420416"/>
        <c:crossesAt val="0"/>
        <c:auto val="1"/>
        <c:lblAlgn val="ctr"/>
        <c:lblOffset val="100"/>
      </c:catAx>
      <c:valAx>
        <c:axId val="143420416"/>
        <c:scaling>
          <c:orientation val="minMax"/>
        </c:scaling>
        <c:delete val="1"/>
        <c:axPos val="l"/>
        <c:numFmt formatCode="#,##0.00" sourceLinked="1"/>
        <c:tickLblPos val="none"/>
        <c:crossAx val="143418880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805"/>
          <c:y val="0.1388745916308278"/>
          <c:w val="0.2988144891126186"/>
          <c:h val="0.32687322196547308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357.9</c:v>
                </c:pt>
                <c:pt idx="1">
                  <c:v>367.7</c:v>
                </c:pt>
                <c:pt idx="2">
                  <c:v>389.8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139.9</c:v>
                </c:pt>
                <c:pt idx="1">
                  <c:v>120.3</c:v>
                </c:pt>
                <c:pt idx="2">
                  <c:v>120.3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2"/>
              <c:layout>
                <c:manualLayout>
                  <c:x val="3.125E-2"/>
                  <c:y val="-2.5737208911154344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1097.0999999999999</c:v>
                </c:pt>
                <c:pt idx="1">
                  <c:v>685</c:v>
                </c:pt>
                <c:pt idx="2">
                  <c:v>612.1</c:v>
                </c:pt>
              </c:numCache>
            </c:numRef>
          </c:val>
        </c:ser>
        <c:shape val="box"/>
        <c:axId val="143474688"/>
        <c:axId val="143476224"/>
        <c:axId val="0"/>
      </c:bar3DChart>
      <c:catAx>
        <c:axId val="14347468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43476224"/>
        <c:crosses val="autoZero"/>
        <c:auto val="1"/>
        <c:lblAlgn val="ctr"/>
        <c:lblOffset val="100"/>
      </c:catAx>
      <c:valAx>
        <c:axId val="143476224"/>
        <c:scaling>
          <c:orientation val="minMax"/>
          <c:max val="11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1434746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1781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26397121640549509"/>
                </c:manualLayout>
              </c:layout>
              <c:showVal val="1"/>
            </c:dLbl>
            <c:dLbl>
              <c:idx val="1"/>
              <c:layout>
                <c:manualLayout>
                  <c:x val="1.5023369027964318E-2"/>
                  <c:y val="0.2424225456785159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31245572554119827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1594.9</c:v>
                </c:pt>
                <c:pt idx="1">
                  <c:v>1173.0999999999999</c:v>
                </c:pt>
                <c:pt idx="2">
                  <c:v>1122.2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gapWidth val="0"/>
        <c:gapDepth val="7"/>
        <c:shape val="cylinder"/>
        <c:axId val="144118528"/>
        <c:axId val="144120064"/>
        <c:axId val="0"/>
      </c:bar3DChart>
      <c:catAx>
        <c:axId val="14411852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144120064"/>
        <c:crosses val="autoZero"/>
        <c:auto val="1"/>
        <c:lblAlgn val="ctr"/>
        <c:lblOffset val="100"/>
      </c:catAx>
      <c:valAx>
        <c:axId val="144120064"/>
        <c:scaling>
          <c:orientation val="minMax"/>
          <c:max val="1500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44118528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81E-3"/>
          <c:y val="4.0444564252437802E-2"/>
          <c:w val="0.72061387504441055"/>
          <c:h val="0.7608436191871559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НДФЛ 303,7</c:v>
                </c:pt>
                <c:pt idx="1">
                  <c:v>Акцизы 24,5</c:v>
                </c:pt>
                <c:pt idx="2">
                  <c:v>Налоги на совокупный доход 23,4</c:v>
                </c:pt>
                <c:pt idx="3">
                  <c:v>Гос.пошлина 6,3</c:v>
                </c:pt>
                <c:pt idx="4">
                  <c:v>Доходы от использования имущества 99,9</c:v>
                </c:pt>
                <c:pt idx="5">
                  <c:v>Платежи при пользовании природными ресурсами 27,0</c:v>
                </c:pt>
                <c:pt idx="6">
                  <c:v>Доходы от оказания платных услуг 1,6</c:v>
                </c:pt>
                <c:pt idx="7">
                  <c:v>Доходы от продажи имущества 7,2</c:v>
                </c:pt>
                <c:pt idx="8">
                  <c:v>Штрафы, санкции 4,2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303.7</c:v>
                </c:pt>
                <c:pt idx="1">
                  <c:v>24.5</c:v>
                </c:pt>
                <c:pt idx="2">
                  <c:v>23.4</c:v>
                </c:pt>
                <c:pt idx="3">
                  <c:v>6.3</c:v>
                </c:pt>
                <c:pt idx="4">
                  <c:v>99.9</c:v>
                </c:pt>
                <c:pt idx="5">
                  <c:v>27</c:v>
                </c:pt>
                <c:pt idx="6">
                  <c:v>1.6</c:v>
                </c:pt>
                <c:pt idx="7">
                  <c:v>7.2</c:v>
                </c:pt>
                <c:pt idx="8">
                  <c:v>4.2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4935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3873E-4"/>
          <c:y val="2.0914886293832174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318,6</c:v>
                </c:pt>
                <c:pt idx="1">
                  <c:v>Акцизы 27,69</c:v>
                </c:pt>
                <c:pt idx="2">
                  <c:v>Налоги на совокупный доход 15,2</c:v>
                </c:pt>
                <c:pt idx="3">
                  <c:v>Гос.пошлина 6,4</c:v>
                </c:pt>
                <c:pt idx="4">
                  <c:v>Доходы от использования имущества 96,7</c:v>
                </c:pt>
                <c:pt idx="5">
                  <c:v>Платежи при пользовании природными ресурсами 20,6</c:v>
                </c:pt>
                <c:pt idx="6">
                  <c:v>Доходы от продажи имущества 2,7</c:v>
                </c:pt>
                <c:pt idx="7">
                  <c:v>Штрафы, санкции 0,3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318.60000000000002</c:v>
                </c:pt>
                <c:pt idx="1">
                  <c:v>27.6</c:v>
                </c:pt>
                <c:pt idx="2" formatCode="General">
                  <c:v>15.2</c:v>
                </c:pt>
                <c:pt idx="3">
                  <c:v>6.4</c:v>
                </c:pt>
                <c:pt idx="4">
                  <c:v>96.7</c:v>
                </c:pt>
                <c:pt idx="5">
                  <c:v>20.6</c:v>
                </c:pt>
                <c:pt idx="6">
                  <c:v>2.7</c:v>
                </c:pt>
                <c:pt idx="7">
                  <c:v>0.30000000000000032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089"/>
          <c:w val="0.71286091728430123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337,1</c:v>
                </c:pt>
                <c:pt idx="1">
                  <c:v>Акцизы 29,9</c:v>
                </c:pt>
                <c:pt idx="2">
                  <c:v>Налоги на совокупный доход 16,2</c:v>
                </c:pt>
                <c:pt idx="3">
                  <c:v>Гос.пошлина 6,6</c:v>
                </c:pt>
                <c:pt idx="4">
                  <c:v>Доходы от использования имущества 96,7</c:v>
                </c:pt>
                <c:pt idx="5">
                  <c:v>Платежи при пользовании природными ресурсами 20,6</c:v>
                </c:pt>
                <c:pt idx="6">
                  <c:v>Доходы от продажи имущества 2,7</c:v>
                </c:pt>
                <c:pt idx="7">
                  <c:v>Штрафы, санкции 0,3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337.1</c:v>
                </c:pt>
                <c:pt idx="1">
                  <c:v>29.9</c:v>
                </c:pt>
                <c:pt idx="2">
                  <c:v>16.2</c:v>
                </c:pt>
                <c:pt idx="3">
                  <c:v>6.6</c:v>
                </c:pt>
                <c:pt idx="4">
                  <c:v>96.7</c:v>
                </c:pt>
                <c:pt idx="5">
                  <c:v>20.6</c:v>
                </c:pt>
                <c:pt idx="6">
                  <c:v>2.7</c:v>
                </c:pt>
                <c:pt idx="7">
                  <c:v>0.30000000000000032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38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845"/>
          <c:w val="0.63925968438833725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0.23837255148986997"/>
                  <c:y val="-0.31516454827963047"/>
                </c:manualLayout>
              </c:layout>
              <c:showVal val="1"/>
            </c:dLbl>
            <c:dLbl>
              <c:idx val="5"/>
              <c:layout>
                <c:manualLayout>
                  <c:x val="-4.800211372098883E-2"/>
                  <c:y val="-0.19951618886307199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90 702,7</c:v>
                </c:pt>
                <c:pt idx="1">
                  <c:v>Национальная безопасность и правоохранительная деятельность 3387,8</c:v>
                </c:pt>
                <c:pt idx="2">
                  <c:v>Национальная экономика 60 937,5</c:v>
                </c:pt>
                <c:pt idx="3">
                  <c:v>Жилищно-коммунальное хозяйство 25 827,3</c:v>
                </c:pt>
                <c:pt idx="4">
                  <c:v>Образование 1 113 981,9</c:v>
                </c:pt>
                <c:pt idx="5">
                  <c:v>Культура 116 056,4</c:v>
                </c:pt>
                <c:pt idx="6">
                  <c:v>Социальная политика 103 692,0</c:v>
                </c:pt>
                <c:pt idx="7">
                  <c:v>Физическая культура и спорт 3 333,5</c:v>
                </c:pt>
                <c:pt idx="8">
                  <c:v>Средства массовой информации 7 857,7</c:v>
                </c:pt>
                <c:pt idx="9">
                  <c:v>Обслуживание государственного долга 20</c:v>
                </c:pt>
                <c:pt idx="10">
                  <c:v>Межбюджетные трансферты 114 958,8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90702.7</c:v>
                </c:pt>
                <c:pt idx="1">
                  <c:v>3387.8</c:v>
                </c:pt>
                <c:pt idx="2">
                  <c:v>60937.5</c:v>
                </c:pt>
                <c:pt idx="3">
                  <c:v>25827.3</c:v>
                </c:pt>
                <c:pt idx="4">
                  <c:v>1113981.8999999999</c:v>
                </c:pt>
                <c:pt idx="5">
                  <c:v>116056.4</c:v>
                </c:pt>
                <c:pt idx="6">
                  <c:v>103692</c:v>
                </c:pt>
                <c:pt idx="7">
                  <c:v>3333.5</c:v>
                </c:pt>
                <c:pt idx="8">
                  <c:v>7857.7</c:v>
                </c:pt>
                <c:pt idx="9">
                  <c:v>20</c:v>
                </c:pt>
                <c:pt idx="10">
                  <c:v>114958.8</c:v>
                </c:pt>
              </c:numCache>
            </c:numRef>
          </c:val>
        </c:ser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55714255718245187"/>
          <c:y val="6.2904721576751879E-2"/>
          <c:w val="0.44093377198396982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2829150996512982E-2"/>
          <c:y val="3.0451071367670526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180059.3</c:v>
                </c:pt>
                <c:pt idx="1">
                  <c:v>121187</c:v>
                </c:pt>
                <c:pt idx="2">
                  <c:v>115543.8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813148.3</c:v>
                </c:pt>
                <c:pt idx="1">
                  <c:v>418489.7</c:v>
                </c:pt>
                <c:pt idx="2">
                  <c:v>471189.8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dLbl>
              <c:idx val="0"/>
              <c:layout>
                <c:manualLayout>
                  <c:x val="0"/>
                  <c:y val="1.1469453774037552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74078.8</c:v>
                </c:pt>
                <c:pt idx="1">
                  <c:v>67322.100000000006</c:v>
                </c:pt>
                <c:pt idx="2">
                  <c:v>68319.100000000006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Молодежная политика и оздоровление (1 организация)</c:v>
                </c:pt>
              </c:strCache>
            </c:strRef>
          </c:tx>
          <c:dLbls>
            <c:dLbl>
              <c:idx val="0"/>
              <c:layout>
                <c:manualLayout>
                  <c:x val="9.8763185481738625E-3"/>
                  <c:y val="-4.8745178539658367E-2"/>
                </c:manualLayout>
              </c:layout>
              <c:showVal val="1"/>
            </c:dLbl>
            <c:dLbl>
              <c:idx val="1"/>
              <c:layout>
                <c:manualLayout>
                  <c:x val="5.9258844499192774E-3"/>
                  <c:y val="-4.5877815096149244E-2"/>
                </c:manualLayout>
              </c:layout>
              <c:showVal val="1"/>
            </c:dLbl>
            <c:dLbl>
              <c:idx val="2"/>
              <c:layout>
                <c:manualLayout>
                  <c:x val="1.7777653349757845E-2"/>
                  <c:y val="-4.301045165263993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6377.4</c:v>
                </c:pt>
                <c:pt idx="1">
                  <c:v>4499.5</c:v>
                </c:pt>
                <c:pt idx="2">
                  <c:v>4485.2</c:v>
                </c:pt>
              </c:numCache>
            </c:numRef>
          </c:val>
        </c:ser>
        <c:shape val="box"/>
        <c:axId val="149043072"/>
        <c:axId val="149044608"/>
        <c:axId val="0"/>
      </c:bar3DChart>
      <c:catAx>
        <c:axId val="14904307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9044608"/>
        <c:crosses val="autoZero"/>
        <c:auto val="1"/>
        <c:lblAlgn val="ctr"/>
        <c:lblOffset val="100"/>
      </c:catAx>
      <c:valAx>
        <c:axId val="149044608"/>
        <c:scaling>
          <c:orientation val="minMax"/>
        </c:scaling>
        <c:delete val="1"/>
        <c:axPos val="l"/>
        <c:numFmt formatCode="#,##0.0" sourceLinked="1"/>
        <c:tickLblPos val="none"/>
        <c:crossAx val="14904307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6216362665935447"/>
          <c:w val="0.68811556874492052"/>
          <c:h val="0.33783643684033732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7.4736134830202791E-2"/>
          <c:y val="0.23855007139057638"/>
          <c:w val="0.92278499725841612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dLbl>
              <c:idx val="0"/>
              <c:layout>
                <c:manualLayout>
                  <c:x val="-6.7087019513424231E-2"/>
                  <c:y val="-4.0764859038606924E-2"/>
                </c:manualLayout>
              </c:layout>
              <c:showVal val="1"/>
            </c:dLbl>
            <c:dLbl>
              <c:idx val="1"/>
              <c:layout>
                <c:manualLayout>
                  <c:x val="-4.1441276816946912E-2"/>
                  <c:y val="-3.4883720930232537E-2"/>
                </c:manualLayout>
              </c:layout>
              <c:showVal val="1"/>
            </c:dLbl>
            <c:dLbl>
              <c:idx val="2"/>
              <c:layout>
                <c:manualLayout>
                  <c:x val="-7.9000620698555804E-2"/>
                  <c:y val="-4.4720941906091674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1113981.8999999999</c:v>
                </c:pt>
                <c:pt idx="1">
                  <c:v>647456</c:v>
                </c:pt>
                <c:pt idx="2" formatCode="#,##0">
                  <c:v>695495.7</c:v>
                </c:pt>
              </c:numCache>
            </c:numRef>
          </c:val>
        </c:ser>
        <c:marker val="1"/>
        <c:axId val="149105664"/>
        <c:axId val="149107456"/>
      </c:lineChart>
      <c:catAx>
        <c:axId val="149105664"/>
        <c:scaling>
          <c:orientation val="minMax"/>
        </c:scaling>
        <c:delete val="1"/>
        <c:axPos val="b"/>
        <c:numFmt formatCode="General" sourceLinked="1"/>
        <c:tickLblPos val="none"/>
        <c:crossAx val="149107456"/>
        <c:crosses val="autoZero"/>
        <c:auto val="1"/>
        <c:lblAlgn val="ctr"/>
        <c:lblOffset val="100"/>
      </c:catAx>
      <c:valAx>
        <c:axId val="149107456"/>
        <c:scaling>
          <c:orientation val="minMax"/>
        </c:scaling>
        <c:delete val="1"/>
        <c:axPos val="l"/>
        <c:numFmt formatCode="#,##0.00" sourceLinked="1"/>
        <c:tickLblPos val="none"/>
        <c:crossAx val="1491056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09E-2"/>
          <c:w val="0.9348152710508979"/>
          <c:h val="0.7654320597423052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882.4</c:v>
                </c:pt>
                <c:pt idx="1">
                  <c:v>1049.8</c:v>
                </c:pt>
                <c:pt idx="2">
                  <c:v>1092</c:v>
                </c:pt>
                <c:pt idx="3">
                  <c:v>1140</c:v>
                </c:pt>
                <c:pt idx="4" formatCode="#,##0.0">
                  <c:v>1214</c:v>
                </c:pt>
              </c:numCache>
            </c:numRef>
          </c:val>
        </c:ser>
        <c:axId val="172008192"/>
        <c:axId val="172009728"/>
      </c:barChart>
      <c:catAx>
        <c:axId val="172008192"/>
        <c:scaling>
          <c:orientation val="minMax"/>
        </c:scaling>
        <c:axPos val="b"/>
        <c:numFmt formatCode="General" sourceLinked="1"/>
        <c:tickLblPos val="nextTo"/>
        <c:crossAx val="172009728"/>
        <c:crosses val="autoZero"/>
        <c:auto val="1"/>
        <c:lblAlgn val="ctr"/>
        <c:lblOffset val="100"/>
      </c:catAx>
      <c:valAx>
        <c:axId val="172009728"/>
        <c:scaling>
          <c:orientation val="minMax"/>
        </c:scaling>
        <c:axPos val="l"/>
        <c:majorGridlines/>
        <c:numFmt formatCode="General" sourceLinked="1"/>
        <c:tickLblPos val="none"/>
        <c:crossAx val="172008192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03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289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01.01.2022</c:v>
                </c:pt>
                <c:pt idx="1">
                  <c:v>на 01.01.2023</c:v>
                </c:pt>
                <c:pt idx="2">
                  <c:v>на 01.01.2024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11258.6</c:v>
                </c:pt>
                <c:pt idx="1">
                  <c:v>22726.400000000001</c:v>
                </c:pt>
                <c:pt idx="2">
                  <c:v>36345.1</c:v>
                </c:pt>
              </c:numCache>
            </c:numRef>
          </c:val>
        </c:ser>
        <c:shape val="box"/>
        <c:axId val="155518464"/>
        <c:axId val="155520000"/>
        <c:axId val="0"/>
      </c:bar3DChart>
      <c:catAx>
        <c:axId val="155518464"/>
        <c:scaling>
          <c:orientation val="minMax"/>
        </c:scaling>
        <c:delete val="1"/>
        <c:axPos val="b"/>
        <c:tickLblPos val="none"/>
        <c:crossAx val="155520000"/>
        <c:crosses val="autoZero"/>
        <c:auto val="1"/>
        <c:lblAlgn val="ctr"/>
        <c:lblOffset val="100"/>
      </c:catAx>
      <c:valAx>
        <c:axId val="155520000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55518464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07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298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hape val="box"/>
        <c:axId val="155615232"/>
        <c:axId val="155616768"/>
        <c:axId val="0"/>
      </c:bar3DChart>
      <c:catAx>
        <c:axId val="155615232"/>
        <c:scaling>
          <c:orientation val="minMax"/>
        </c:scaling>
        <c:delete val="1"/>
        <c:axPos val="b"/>
        <c:tickLblPos val="none"/>
        <c:crossAx val="155616768"/>
        <c:crosses val="autoZero"/>
        <c:auto val="1"/>
        <c:lblAlgn val="ctr"/>
        <c:lblOffset val="100"/>
      </c:catAx>
      <c:valAx>
        <c:axId val="155616768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55615232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dLbls>
            <c:showVal val="1"/>
          </c:dLbls>
          <c:cat>
            <c:numRef>
              <c:f>Лист1!$A$3:$A$7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Лист1!$B$3:$B$7</c:f>
              <c:numCache>
                <c:formatCode>General</c:formatCode>
                <c:ptCount val="5"/>
                <c:pt idx="0">
                  <c:v>300.39999999999969</c:v>
                </c:pt>
                <c:pt idx="1">
                  <c:v>424.7</c:v>
                </c:pt>
                <c:pt idx="2">
                  <c:v>443.7</c:v>
                </c:pt>
                <c:pt idx="3">
                  <c:v>475</c:v>
                </c:pt>
                <c:pt idx="4" formatCode="#,##0.0">
                  <c:v>508</c:v>
                </c:pt>
              </c:numCache>
            </c:numRef>
          </c:val>
        </c:ser>
        <c:axId val="172238336"/>
        <c:axId val="172239872"/>
      </c:barChart>
      <c:catAx>
        <c:axId val="172238336"/>
        <c:scaling>
          <c:orientation val="minMax"/>
        </c:scaling>
        <c:axPos val="b"/>
        <c:numFmt formatCode="General" sourceLinked="1"/>
        <c:tickLblPos val="nextTo"/>
        <c:crossAx val="172239872"/>
        <c:crosses val="autoZero"/>
        <c:auto val="1"/>
        <c:lblAlgn val="ctr"/>
        <c:lblOffset val="100"/>
      </c:catAx>
      <c:valAx>
        <c:axId val="172239872"/>
        <c:scaling>
          <c:orientation val="minMax"/>
        </c:scaling>
        <c:axPos val="l"/>
        <c:majorGridlines/>
        <c:numFmt formatCode="General" sourceLinked="1"/>
        <c:tickLblPos val="none"/>
        <c:crossAx val="172238336"/>
        <c:crosses val="autoZero"/>
        <c:crossBetween val="between"/>
      </c:valAx>
    </c:plotArea>
    <c:plotVisOnly val="1"/>
    <c:dispBlanksAs val="gap"/>
  </c:chart>
  <c:spPr>
    <a:gradFill rotWithShape="1">
      <a:gsLst>
        <a:gs pos="0">
          <a:schemeClr val="accent3">
            <a:shade val="60000"/>
          </a:schemeClr>
        </a:gs>
        <a:gs pos="33000">
          <a:schemeClr val="accent3">
            <a:tint val="86500"/>
          </a:schemeClr>
        </a:gs>
        <a:gs pos="46750">
          <a:schemeClr val="accent3">
            <a:tint val="71000"/>
            <a:satMod val="112000"/>
          </a:schemeClr>
        </a:gs>
        <a:gs pos="53000">
          <a:schemeClr val="accent3">
            <a:tint val="71000"/>
            <a:satMod val="112000"/>
          </a:schemeClr>
        </a:gs>
        <a:gs pos="68000">
          <a:schemeClr val="accent3">
            <a:tint val="86000"/>
          </a:schemeClr>
        </a:gs>
        <a:gs pos="100000">
          <a:schemeClr val="accent3">
            <a:shade val="60000"/>
          </a:schemeClr>
        </a:gs>
      </a:gsLst>
      <a:lin ang="8350000" scaled="1"/>
    </a:gradFill>
    <a:ln w="9525" cap="flat" cmpd="sng" algn="ctr">
      <a:solidFill>
        <a:schemeClr val="accent3">
          <a:shade val="48000"/>
          <a:satMod val="110000"/>
        </a:schemeClr>
      </a:solidFill>
      <a:prstDash val="solid"/>
    </a:ln>
    <a:effectLst>
      <a:outerShdw blurRad="190500" dist="228600" dir="2700000" sy="90000" rotWithShape="0">
        <a:srgbClr val="000000">
          <a:alpha val="25500"/>
        </a:srgbClr>
      </a:outerShdw>
    </a:effectLst>
  </c:spPr>
  <c:txPr>
    <a:bodyPr/>
    <a:lstStyle/>
    <a:p>
      <a:pPr>
        <a:defRPr sz="1200" b="1">
          <a:solidFill>
            <a:schemeClr val="tx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497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254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978.8</c:v>
                </c:pt>
                <c:pt idx="1">
                  <c:v>1049.8</c:v>
                </c:pt>
                <c:pt idx="2">
                  <c:v>424.7</c:v>
                </c:pt>
                <c:pt idx="3">
                  <c:v>241.8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производства продукции сельского хозяйства,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5901966565413431"/>
          <c:y val="2.6074396017563761E-3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933926567846891"/>
          <c:w val="0.87218887106902065"/>
          <c:h val="0.6010343557727295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3649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84.5</c:v>
                </c:pt>
                <c:pt idx="1">
                  <c:v>88.9</c:v>
                </c:pt>
                <c:pt idx="2">
                  <c:v>99.6</c:v>
                </c:pt>
                <c:pt idx="3">
                  <c:v>106.2</c:v>
                </c:pt>
                <c:pt idx="4">
                  <c:v>104</c:v>
                </c:pt>
                <c:pt idx="5">
                  <c:v>101.1</c:v>
                </c:pt>
              </c:numCache>
            </c:numRef>
          </c:val>
        </c:ser>
        <c:marker val="1"/>
        <c:axId val="172366080"/>
        <c:axId val="172388352"/>
      </c:lineChart>
      <c:catAx>
        <c:axId val="17236608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</a:defRPr>
            </a:pPr>
            <a:endParaRPr lang="ru-RU"/>
          </a:p>
        </c:txPr>
        <c:crossAx val="172388352"/>
        <c:crosses val="autoZero"/>
        <c:auto val="1"/>
        <c:lblAlgn val="ctr"/>
        <c:lblOffset val="100"/>
      </c:catAx>
      <c:valAx>
        <c:axId val="17238835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7236608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1019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5767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5767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5767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5086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495.8</c:v>
                </c:pt>
                <c:pt idx="1">
                  <c:v>583.70000000000005</c:v>
                </c:pt>
                <c:pt idx="2">
                  <c:v>581.4</c:v>
                </c:pt>
                <c:pt idx="3">
                  <c:v>617.4</c:v>
                </c:pt>
                <c:pt idx="4">
                  <c:v>642.1</c:v>
                </c:pt>
                <c:pt idx="5">
                  <c:v>649.20000000000005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8.7790880739544858E-3"/>
                  <c:y val="4.8147811155594127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5767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437E-17"/>
                </c:manualLayout>
              </c:layout>
              <c:showVal val="1"/>
            </c:dLbl>
            <c:dLbl>
              <c:idx val="6"/>
              <c:layout>
                <c:manualLayout>
                  <c:x val="0.21857770511997324"/>
                  <c:y val="-0.11851768899838555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FFFF00"/>
                    </a:solidFill>
                    <a:latin typeface="+mn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1548</c:v>
                </c:pt>
                <c:pt idx="1">
                  <c:v>1300.7</c:v>
                </c:pt>
                <c:pt idx="2">
                  <c:v>1295</c:v>
                </c:pt>
                <c:pt idx="3">
                  <c:v>1375.3</c:v>
                </c:pt>
                <c:pt idx="4">
                  <c:v>1430</c:v>
                </c:pt>
                <c:pt idx="5">
                  <c:v>1445.7</c:v>
                </c:pt>
              </c:numCache>
            </c:numRef>
          </c:val>
        </c:ser>
        <c:shape val="cylinder"/>
        <c:axId val="172459136"/>
        <c:axId val="172460672"/>
        <c:axId val="0"/>
      </c:bar3DChart>
      <c:catAx>
        <c:axId val="17245913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</a:defRPr>
            </a:pPr>
            <a:endParaRPr lang="ru-RU"/>
          </a:p>
        </c:txPr>
        <c:crossAx val="172460672"/>
        <c:crossesAt val="0"/>
        <c:auto val="1"/>
        <c:lblAlgn val="ctr"/>
        <c:lblOffset val="100"/>
      </c:catAx>
      <c:valAx>
        <c:axId val="172460672"/>
        <c:scaling>
          <c:orientation val="minMax"/>
        </c:scaling>
        <c:delete val="1"/>
        <c:axPos val="l"/>
        <c:numFmt formatCode="General" sourceLinked="1"/>
        <c:tickLblPos val="none"/>
        <c:crossAx val="1724591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400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1330227939324196E-2"/>
          <c:y val="6.1888800375320158E-2"/>
          <c:w val="0.86692471299671436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Lbls>
            <c:spPr>
              <a:solidFill>
                <a:schemeClr val="bg1">
                  <a:lumMod val="75000"/>
                </a:schemeClr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1879.9</c:v>
                </c:pt>
                <c:pt idx="1">
                  <c:v>2231.6999999999998</c:v>
                </c:pt>
                <c:pt idx="2">
                  <c:v>2206.4</c:v>
                </c:pt>
                <c:pt idx="3">
                  <c:v>2360.8000000000002</c:v>
                </c:pt>
                <c:pt idx="4">
                  <c:v>2573.3000000000002</c:v>
                </c:pt>
                <c:pt idx="5">
                  <c:v>2804.9</c:v>
                </c:pt>
              </c:numCache>
            </c:numRef>
          </c:val>
        </c:ser>
        <c:axId val="172348928"/>
        <c:axId val="172350464"/>
      </c:barChart>
      <c:catAx>
        <c:axId val="17234892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72350464"/>
        <c:crossesAt val="0"/>
        <c:auto val="1"/>
        <c:lblAlgn val="ctr"/>
        <c:lblOffset val="100"/>
      </c:catAx>
      <c:valAx>
        <c:axId val="172350464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172348928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/>
            </a:pPr>
            <a:r>
              <a:rPr lang="ru-RU" sz="1400" dirty="0"/>
              <a:t>Платные услуги населению</a:t>
            </a:r>
            <a:r>
              <a:rPr lang="ru-RU" sz="1400" dirty="0" smtClean="0"/>
              <a:t>, млн. руб. </a:t>
            </a:r>
          </a:p>
        </c:rich>
      </c:tx>
      <c:layout/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6">
                  <a:lumMod val="60000"/>
                  <a:lumOff val="4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+mn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212.7</c:v>
                </c:pt>
                <c:pt idx="1">
                  <c:v>349.8</c:v>
                </c:pt>
                <c:pt idx="2">
                  <c:v>372.8</c:v>
                </c:pt>
                <c:pt idx="3">
                  <c:v>398.9</c:v>
                </c:pt>
                <c:pt idx="4">
                  <c:v>414.9</c:v>
                </c:pt>
                <c:pt idx="5">
                  <c:v>440</c:v>
                </c:pt>
              </c:numCache>
            </c:numRef>
          </c:val>
        </c:ser>
        <c:shape val="cone"/>
        <c:axId val="172585344"/>
        <c:axId val="172586880"/>
        <c:axId val="0"/>
      </c:bar3DChart>
      <c:catAx>
        <c:axId val="17258534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72586880"/>
        <c:crosses val="autoZero"/>
        <c:auto val="1"/>
        <c:lblAlgn val="ctr"/>
        <c:lblOffset val="100"/>
      </c:catAx>
      <c:valAx>
        <c:axId val="17258688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7258534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475067392799071"/>
          <c:y val="2.6631313934853598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CCFFFF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103.9</c:v>
                </c:pt>
                <c:pt idx="1">
                  <c:v>105.9</c:v>
                </c:pt>
                <c:pt idx="2">
                  <c:v>102.5</c:v>
                </c:pt>
                <c:pt idx="3">
                  <c:v>103.6</c:v>
                </c:pt>
                <c:pt idx="4">
                  <c:v>104</c:v>
                </c:pt>
                <c:pt idx="5">
                  <c:v>104</c:v>
                </c:pt>
              </c:numCache>
            </c:numRef>
          </c:val>
        </c:ser>
        <c:marker val="1"/>
        <c:axId val="177604864"/>
        <c:axId val="177610752"/>
      </c:lineChart>
      <c:catAx>
        <c:axId val="17760486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</a:defRPr>
            </a:pPr>
            <a:endParaRPr lang="ru-RU"/>
          </a:p>
        </c:txPr>
        <c:crossAx val="177610752"/>
        <c:crosses val="autoZero"/>
        <c:auto val="1"/>
        <c:lblAlgn val="ctr"/>
        <c:lblOffset val="100"/>
      </c:catAx>
      <c:valAx>
        <c:axId val="17761075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77604864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8.jpeg"/></Relationships>
</file>

<file path=ppt/diagrams/_rels/drawing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3144" custLinFactNeighborY="-1675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Содержание объекта по утилизации 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1 584 050,1 тыс.рублей 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 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96,5 %)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56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723,5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рублей (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3,5%)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2021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66948" custScaleY="153903" custLinFactNeighborX="-62712" custLinFactNeighborY="1408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1 640 773,6 тыс</a:t>
          </a:r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32072" custLinFactNeighborY="19319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705621-E2E0-4A04-928F-13AAF10452AE}">
      <dsp:nvSpPr>
        <dsp:cNvPr id="0" name=""/>
        <dsp:cNvSpPr/>
      </dsp:nvSpPr>
      <dsp:spPr>
        <a:xfrm rot="10800000">
          <a:off x="980754" y="0"/>
          <a:ext cx="1286942" cy="965207"/>
        </a:xfrm>
        <a:prstGeom prst="upArrow">
          <a:avLst/>
        </a:prstGeom>
        <a:gradFill rotWithShape="1">
          <a:gsLst>
            <a:gs pos="0">
              <a:schemeClr val="accent4">
                <a:shade val="60000"/>
              </a:schemeClr>
            </a:gs>
            <a:gs pos="33000">
              <a:schemeClr val="accent4">
                <a:tint val="86500"/>
              </a:schemeClr>
            </a:gs>
            <a:gs pos="46750">
              <a:schemeClr val="accent4">
                <a:tint val="71000"/>
                <a:satMod val="112000"/>
              </a:schemeClr>
            </a:gs>
            <a:gs pos="53000">
              <a:schemeClr val="accent4">
                <a:tint val="71000"/>
                <a:satMod val="112000"/>
              </a:schemeClr>
            </a:gs>
            <a:gs pos="68000">
              <a:schemeClr val="accent4">
                <a:tint val="86000"/>
              </a:schemeClr>
            </a:gs>
            <a:gs pos="100000">
              <a:schemeClr val="accent4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50800" h="508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2392B656-4CEE-4630-8A93-C1D169900F24}">
      <dsp:nvSpPr>
        <dsp:cNvPr id="0" name=""/>
        <dsp:cNvSpPr/>
      </dsp:nvSpPr>
      <dsp:spPr>
        <a:xfrm>
          <a:off x="2265844" y="0"/>
          <a:ext cx="4080538" cy="965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0" rIns="156464" bIns="156464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kern="120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sz="2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2265844" y="0"/>
        <a:ext cx="4080538" cy="965207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357585" cy="479162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19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32190"/>
        <a:ext cx="3357585" cy="479162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18912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18912"/>
        <a:ext cx="3429023" cy="615346"/>
      </dsp:txXfrm>
    </dsp:sp>
    <dsp:sp modelId="{79F34D2B-5F80-456A-B944-5D38073B2182}">
      <dsp:nvSpPr>
        <dsp:cNvPr id="0" name=""/>
        <dsp:cNvSpPr/>
      </dsp:nvSpPr>
      <dsp:spPr>
        <a:xfrm>
          <a:off x="0" y="884851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884851"/>
        <a:ext cx="3429023" cy="615346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42876"/>
          <a:ext cx="3357585" cy="781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142876"/>
        <a:ext cx="3357585" cy="781764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47237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3" cy="472373"/>
      </dsp:txXfrm>
    </dsp:sp>
    <dsp:sp modelId="{79F34D2B-5F80-456A-B944-5D38073B2182}">
      <dsp:nvSpPr>
        <dsp:cNvPr id="0" name=""/>
        <dsp:cNvSpPr/>
      </dsp:nvSpPr>
      <dsp:spPr>
        <a:xfrm>
          <a:off x="0" y="599007"/>
          <a:ext cx="3429023" cy="5361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99007"/>
        <a:ext cx="3429023" cy="536182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27"/>
        <a:ext cx="3429023" cy="421200"/>
      </dsp:txXfrm>
    </dsp:sp>
    <dsp:sp modelId="{79F34D2B-5F80-456A-B944-5D38073B2182}">
      <dsp:nvSpPr>
        <dsp:cNvPr id="0" name=""/>
        <dsp:cNvSpPr/>
      </dsp:nvSpPr>
      <dsp:spPr>
        <a:xfrm>
          <a:off x="0" y="4286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Содержание объекта по утилизации 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7"/>
        <a:ext cx="3429023" cy="421200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F34D2B-5F80-456A-B944-5D38073B2182}">
      <dsp:nvSpPr>
        <dsp:cNvPr id="0" name=""/>
        <dsp:cNvSpPr/>
      </dsp:nvSpPr>
      <dsp:spPr>
        <a:xfrm>
          <a:off x="0" y="1509"/>
          <a:ext cx="3357585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509"/>
        <a:ext cx="3357585" cy="711360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9098"/>
          <a:ext cx="3357585" cy="5315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29098"/>
        <a:ext cx="3357585" cy="531510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3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3" cy="308267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3633"/>
          <a:ext cx="3429023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3633"/>
        <a:ext cx="3429023" cy="437580"/>
      </dsp:txXfrm>
    </dsp:sp>
    <dsp:sp modelId="{79F34D2B-5F80-456A-B944-5D38073B2182}">
      <dsp:nvSpPr>
        <dsp:cNvPr id="0" name=""/>
        <dsp:cNvSpPr/>
      </dsp:nvSpPr>
      <dsp:spPr>
        <a:xfrm>
          <a:off x="0" y="492893"/>
          <a:ext cx="3429023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492893"/>
        <a:ext cx="3429023" cy="4375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A4337D-FF19-472E-916A-D9FD8841784D}">
      <dsp:nvSpPr>
        <dsp:cNvPr id="0" name=""/>
        <dsp:cNvSpPr/>
      </dsp:nvSpPr>
      <dsp:spPr>
        <a:xfrm>
          <a:off x="63819" y="194974"/>
          <a:ext cx="5988992" cy="2984904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6">
                <a:shade val="60000"/>
              </a:schemeClr>
            </a:gs>
            <a:gs pos="33000">
              <a:schemeClr val="accent6">
                <a:tint val="86500"/>
              </a:schemeClr>
            </a:gs>
            <a:gs pos="46750">
              <a:schemeClr val="accent6">
                <a:tint val="71000"/>
                <a:satMod val="112000"/>
              </a:schemeClr>
            </a:gs>
            <a:gs pos="53000">
              <a:schemeClr val="accent6">
                <a:tint val="71000"/>
                <a:satMod val="112000"/>
              </a:schemeClr>
            </a:gs>
            <a:gs pos="68000">
              <a:schemeClr val="accent6">
                <a:tint val="86000"/>
              </a:schemeClr>
            </a:gs>
            <a:gs pos="100000">
              <a:schemeClr val="accent6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254000" bIns="205807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</a:t>
          </a: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1 584 050,1 тыс.рублей </a:t>
          </a: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 </a:t>
          </a: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96,5 %)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819" y="194974"/>
        <a:ext cx="5988992" cy="2984904"/>
      </dsp:txXfrm>
    </dsp:sp>
    <dsp:sp modelId="{B2F430F6-A5FF-4650-892D-A1CC762059F0}">
      <dsp:nvSpPr>
        <dsp:cNvPr id="0" name=""/>
        <dsp:cNvSpPr/>
      </dsp:nvSpPr>
      <dsp:spPr>
        <a:xfrm>
          <a:off x="220303" y="3970320"/>
          <a:ext cx="4112230" cy="793533"/>
        </a:xfrm>
        <a:prstGeom prst="rect">
          <a:avLst/>
        </a:prstGeom>
        <a:gradFill rotWithShape="1">
          <a:gsLst>
            <a:gs pos="0">
              <a:schemeClr val="accent1">
                <a:shade val="60000"/>
              </a:schemeClr>
            </a:gs>
            <a:gs pos="33000">
              <a:schemeClr val="accent1">
                <a:tint val="86500"/>
              </a:schemeClr>
            </a:gs>
            <a:gs pos="46750">
              <a:schemeClr val="accent1">
                <a:tint val="71000"/>
                <a:satMod val="112000"/>
              </a:schemeClr>
            </a:gs>
            <a:gs pos="53000">
              <a:schemeClr val="accent1">
                <a:tint val="71000"/>
                <a:satMod val="112000"/>
              </a:schemeClr>
            </a:gs>
            <a:gs pos="68000">
              <a:schemeClr val="accent1">
                <a:tint val="86000"/>
              </a:schemeClr>
            </a:gs>
            <a:gs pos="100000">
              <a:schemeClr val="accent1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2021 году планируется осуществлять в рамках 17 муниципальных программ</a:t>
          </a:r>
          <a:endParaRPr lang="ru-RU" sz="16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0303" y="3970320"/>
        <a:ext cx="4112230" cy="793533"/>
      </dsp:txXfrm>
    </dsp:sp>
    <dsp:sp modelId="{5914EB7D-8A5B-4060-AAF1-418D36193991}">
      <dsp:nvSpPr>
        <dsp:cNvPr id="0" name=""/>
        <dsp:cNvSpPr/>
      </dsp:nvSpPr>
      <dsp:spPr>
        <a:xfrm>
          <a:off x="2296211" y="1788958"/>
          <a:ext cx="3205939" cy="1995229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4">
                <a:shade val="60000"/>
              </a:schemeClr>
            </a:gs>
            <a:gs pos="33000">
              <a:schemeClr val="accent4">
                <a:tint val="86500"/>
              </a:schemeClr>
            </a:gs>
            <a:gs pos="46750">
              <a:schemeClr val="accent4">
                <a:tint val="71000"/>
                <a:satMod val="112000"/>
              </a:schemeClr>
            </a:gs>
            <a:gs pos="53000">
              <a:schemeClr val="accent4">
                <a:tint val="71000"/>
                <a:satMod val="112000"/>
              </a:schemeClr>
            </a:gs>
            <a:gs pos="68000">
              <a:schemeClr val="accent4">
                <a:tint val="86000"/>
              </a:schemeClr>
            </a:gs>
            <a:gs pos="100000">
              <a:schemeClr val="accent4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45720" tIns="45720" rIns="254000" bIns="205807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56 </a:t>
          </a: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723,5 </a:t>
          </a: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рублей ( </a:t>
          </a: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3,5%)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6211" y="1788958"/>
        <a:ext cx="3205939" cy="1995229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7258"/>
          <a:ext cx="335758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7258"/>
        <a:ext cx="3357585" cy="430560"/>
      </dsp:txXfrm>
    </dsp:sp>
    <dsp:sp modelId="{79F34D2B-5F80-456A-B944-5D38073B2182}">
      <dsp:nvSpPr>
        <dsp:cNvPr id="0" name=""/>
        <dsp:cNvSpPr/>
      </dsp:nvSpPr>
      <dsp:spPr>
        <a:xfrm>
          <a:off x="0" y="510173"/>
          <a:ext cx="335758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10173"/>
        <a:ext cx="3357585" cy="430560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28525"/>
          <a:ext cx="3429023" cy="42875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28525"/>
        <a:ext cx="3429023" cy="428758"/>
      </dsp:txXfrm>
    </dsp:sp>
    <dsp:sp modelId="{79F34D2B-5F80-456A-B944-5D38073B2182}">
      <dsp:nvSpPr>
        <dsp:cNvPr id="0" name=""/>
        <dsp:cNvSpPr/>
      </dsp:nvSpPr>
      <dsp:spPr>
        <a:xfrm>
          <a:off x="0" y="643134"/>
          <a:ext cx="3429023" cy="41761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643134"/>
        <a:ext cx="3429023" cy="417612"/>
      </dsp:txXfrm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3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3" cy="308267"/>
      </dsp:txXfrm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429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3" cy="642940"/>
      </dsp:txXfrm>
    </dsp:sp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3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019"/>
        <a:ext cx="3429023" cy="711360"/>
      </dsp:txXfrm>
    </dsp:sp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3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019"/>
        <a:ext cx="3429023" cy="711360"/>
      </dsp:txXfrm>
    </dsp:sp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184D5C-EE7A-4583-A403-BA13A8F99ED8}">
      <dsp:nvSpPr>
        <dsp:cNvPr id="0" name=""/>
        <dsp:cNvSpPr/>
      </dsp:nvSpPr>
      <dsp:spPr>
        <a:xfrm>
          <a:off x="0" y="0"/>
          <a:ext cx="400109" cy="40010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5E3A80-798A-4554-A963-5B38F7305C52}">
      <dsp:nvSpPr>
        <dsp:cNvPr id="0" name=""/>
        <dsp:cNvSpPr/>
      </dsp:nvSpPr>
      <dsp:spPr>
        <a:xfrm>
          <a:off x="200054" y="0"/>
          <a:ext cx="7729562" cy="4001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Интернет сайт: </a:t>
          </a:r>
          <a:r>
            <a:rPr lang="ru-RU" sz="1900" b="1" kern="1200" dirty="0" smtClean="0">
              <a:hlinkClick xmlns:r="http://schemas.openxmlformats.org/officeDocument/2006/relationships" r:id="rId1"/>
            </a:rPr>
            <a:t>усть-абакан.рус</a:t>
          </a:r>
          <a:endParaRPr lang="ru-RU" sz="1900" b="1" kern="1200" dirty="0"/>
        </a:p>
      </dsp:txBody>
      <dsp:txXfrm>
        <a:off x="200054" y="0"/>
        <a:ext cx="7729562" cy="40010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5F33CE-3F20-42E5-AD94-FC4397BE5053}">
      <dsp:nvSpPr>
        <dsp:cNvPr id="0" name=""/>
        <dsp:cNvSpPr/>
      </dsp:nvSpPr>
      <dsp:spPr>
        <a:xfrm>
          <a:off x="638976" y="2143129"/>
          <a:ext cx="2607320" cy="220916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5E56B1B-9BD5-49B1-8FF2-65F4FD596629}">
      <dsp:nvSpPr>
        <dsp:cNvPr id="0" name=""/>
        <dsp:cNvSpPr/>
      </dsp:nvSpPr>
      <dsp:spPr>
        <a:xfrm>
          <a:off x="781857" y="214315"/>
          <a:ext cx="2298040" cy="135665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2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1 640 773,6 тыс</a:t>
          </a: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. рублей</a:t>
          </a:r>
          <a:endParaRPr lang="ru-RU" sz="2400" b="1" kern="1200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81857" y="214315"/>
        <a:ext cx="2298040" cy="135665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2C9903-633E-4E2C-A422-40DFE8419994}">
      <dsp:nvSpPr>
        <dsp:cNvPr id="0" name=""/>
        <dsp:cNvSpPr/>
      </dsp:nvSpPr>
      <dsp:spPr>
        <a:xfrm rot="10800000">
          <a:off x="1755066" y="91485"/>
          <a:ext cx="5653246" cy="1142034"/>
        </a:xfrm>
        <a:prstGeom prst="homePlat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Социальной направленности </a:t>
          </a:r>
          <a:endParaRPr lang="ru-RU" sz="2300" kern="1200" dirty="0"/>
        </a:p>
      </dsp:txBody>
      <dsp:txXfrm rot="10800000">
        <a:off x="1755066" y="91485"/>
        <a:ext cx="5653246" cy="1142034"/>
      </dsp:txXfrm>
    </dsp:sp>
    <dsp:sp modelId="{CDEEEE10-C59F-458A-A330-64FB345920B8}">
      <dsp:nvSpPr>
        <dsp:cNvPr id="0" name=""/>
        <dsp:cNvSpPr/>
      </dsp:nvSpPr>
      <dsp:spPr>
        <a:xfrm>
          <a:off x="1071569" y="0"/>
          <a:ext cx="1324512" cy="1324512"/>
        </a:xfrm>
        <a:prstGeom prst="ellipse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893D8FD9-8655-4223-9B07-DA30975E8426}">
      <dsp:nvSpPr>
        <dsp:cNvPr id="0" name=""/>
        <dsp:cNvSpPr/>
      </dsp:nvSpPr>
      <dsp:spPr>
        <a:xfrm rot="10800000">
          <a:off x="1755066" y="1435767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</a:t>
          </a:r>
          <a:r>
            <a:rPr lang="ru-RU" sz="2300" kern="1200" dirty="0" smtClean="0"/>
            <a:t>На поддержку отраслей экономики</a:t>
          </a:r>
          <a:endParaRPr lang="ru-RU" sz="2300" kern="1200" dirty="0"/>
        </a:p>
      </dsp:txBody>
      <dsp:txXfrm rot="10800000">
        <a:off x="1755066" y="1435767"/>
        <a:ext cx="5653246" cy="1142034"/>
      </dsp:txXfrm>
    </dsp:sp>
    <dsp:sp modelId="{7EF8BE09-5364-42D7-9760-82274CC4EAA5}">
      <dsp:nvSpPr>
        <dsp:cNvPr id="0" name=""/>
        <dsp:cNvSpPr/>
      </dsp:nvSpPr>
      <dsp:spPr>
        <a:xfrm>
          <a:off x="1071569" y="1357322"/>
          <a:ext cx="1324512" cy="1324512"/>
        </a:xfrm>
        <a:prstGeom prst="ellipse">
          <a:avLst/>
        </a:prstGeom>
        <a:solidFill>
          <a:srgbClr val="7030A0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3A01653F-C2E2-43B0-A743-EE2969B839FA}">
      <dsp:nvSpPr>
        <dsp:cNvPr id="0" name=""/>
        <dsp:cNvSpPr/>
      </dsp:nvSpPr>
      <dsp:spPr>
        <a:xfrm rot="10800000">
          <a:off x="1755066" y="2780048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</a:t>
          </a:r>
          <a:r>
            <a:rPr lang="ru-RU" sz="2300" kern="1200" dirty="0" smtClean="0"/>
            <a:t>На обеспечение безопасных условий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     жизнедеятельности</a:t>
          </a:r>
          <a:endParaRPr lang="ru-RU" sz="2300" kern="1200" dirty="0"/>
        </a:p>
      </dsp:txBody>
      <dsp:txXfrm rot="10800000">
        <a:off x="1755066" y="2780048"/>
        <a:ext cx="5653246" cy="1142034"/>
      </dsp:txXfrm>
    </dsp:sp>
    <dsp:sp modelId="{3D9C69A5-AD64-4190-A28F-BF140A0F02B3}">
      <dsp:nvSpPr>
        <dsp:cNvPr id="0" name=""/>
        <dsp:cNvSpPr/>
      </dsp:nvSpPr>
      <dsp:spPr>
        <a:xfrm>
          <a:off x="1071569" y="2714644"/>
          <a:ext cx="1324512" cy="1324512"/>
        </a:xfrm>
        <a:prstGeom prst="ellipse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2A9B699C-309A-4F58-96F8-D3C1CBDD4436}">
      <dsp:nvSpPr>
        <dsp:cNvPr id="0" name=""/>
        <dsp:cNvSpPr/>
      </dsp:nvSpPr>
      <dsp:spPr>
        <a:xfrm rot="10800000">
          <a:off x="1755066" y="4124329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Общего характера</a:t>
          </a:r>
          <a:endParaRPr lang="ru-RU" sz="2300" kern="1200" dirty="0"/>
        </a:p>
      </dsp:txBody>
      <dsp:txXfrm rot="10800000">
        <a:off x="1755066" y="4124329"/>
        <a:ext cx="5653246" cy="1142034"/>
      </dsp:txXfrm>
    </dsp:sp>
    <dsp:sp modelId="{8E35D09F-D250-42A6-AE12-DF88E525A59E}">
      <dsp:nvSpPr>
        <dsp:cNvPr id="0" name=""/>
        <dsp:cNvSpPr/>
      </dsp:nvSpPr>
      <dsp:spPr>
        <a:xfrm>
          <a:off x="1071569" y="4033337"/>
          <a:ext cx="1324512" cy="1324512"/>
        </a:xfrm>
        <a:prstGeom prst="ellipse">
          <a:avLst/>
        </a:prstGeom>
        <a:solidFill>
          <a:schemeClr val="tx2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8992" cy="3946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428992" cy="394662"/>
      </dsp:txXfrm>
    </dsp:sp>
    <dsp:sp modelId="{79F34D2B-5F80-456A-B944-5D38073B2182}">
      <dsp:nvSpPr>
        <dsp:cNvPr id="0" name=""/>
        <dsp:cNvSpPr/>
      </dsp:nvSpPr>
      <dsp:spPr>
        <a:xfrm>
          <a:off x="0" y="428629"/>
          <a:ext cx="3428992" cy="6062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9"/>
        <a:ext cx="3428992" cy="606294"/>
      </dsp:txXfrm>
    </dsp:sp>
    <dsp:sp modelId="{08355A28-8013-445F-8854-5D7D2EB104E4}">
      <dsp:nvSpPr>
        <dsp:cNvPr id="0" name=""/>
        <dsp:cNvSpPr/>
      </dsp:nvSpPr>
      <dsp:spPr>
        <a:xfrm>
          <a:off x="0" y="1071571"/>
          <a:ext cx="3428992" cy="3266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071571"/>
        <a:ext cx="3428992" cy="326638"/>
      </dsp:txXfrm>
    </dsp:sp>
    <dsp:sp modelId="{68D7BF1F-BD5A-4E45-B973-66CF07C8EF03}">
      <dsp:nvSpPr>
        <dsp:cNvPr id="0" name=""/>
        <dsp:cNvSpPr/>
      </dsp:nvSpPr>
      <dsp:spPr>
        <a:xfrm>
          <a:off x="0" y="1428757"/>
          <a:ext cx="3428992" cy="4664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428757"/>
        <a:ext cx="3428992" cy="466476"/>
      </dsp:txXfrm>
    </dsp:sp>
    <dsp:sp modelId="{A70E4835-AE87-411F-B78C-66273ACD8366}">
      <dsp:nvSpPr>
        <dsp:cNvPr id="0" name=""/>
        <dsp:cNvSpPr/>
      </dsp:nvSpPr>
      <dsp:spPr>
        <a:xfrm>
          <a:off x="0" y="2000267"/>
          <a:ext cx="3428992" cy="40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воспитание граждан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000267"/>
        <a:ext cx="3428992" cy="40306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517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357585" cy="451728"/>
      </dsp:txXfrm>
    </dsp:sp>
    <dsp:sp modelId="{79F34D2B-5F80-456A-B944-5D38073B2182}">
      <dsp:nvSpPr>
        <dsp:cNvPr id="0" name=""/>
        <dsp:cNvSpPr/>
      </dsp:nvSpPr>
      <dsp:spPr>
        <a:xfrm>
          <a:off x="0" y="500066"/>
          <a:ext cx="3357585" cy="4020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00066"/>
        <a:ext cx="3357585" cy="40200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138"/>
          <a:ext cx="3286147" cy="3619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38138"/>
        <a:ext cx="3286147" cy="36192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286147" cy="4995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286147" cy="49957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429023" cy="665583"/>
      </dsp:txXfrm>
    </dsp:sp>
    <dsp:sp modelId="{79F34D2B-5F80-456A-B944-5D38073B2182}">
      <dsp:nvSpPr>
        <dsp:cNvPr id="0" name=""/>
        <dsp:cNvSpPr/>
      </dsp:nvSpPr>
      <dsp:spPr>
        <a:xfrm>
          <a:off x="0" y="763176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763176"/>
        <a:ext cx="3429023" cy="665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2022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2023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3705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15.03.2022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6.jpe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45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6.jpe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4" Type="http://schemas.openxmlformats.org/officeDocument/2006/relationships/chart" Target="../charts/char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6.xml"/><Relationship Id="rId7" Type="http://schemas.openxmlformats.org/officeDocument/2006/relationships/diagramLayout" Target="../diagrams/layout1.xml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16.xml"/><Relationship Id="rId6" Type="http://schemas.openxmlformats.org/officeDocument/2006/relationships/diagramData" Target="../diagrams/data1.xml"/><Relationship Id="rId11" Type="http://schemas.openxmlformats.org/officeDocument/2006/relationships/image" Target="../media/image97.jpeg"/><Relationship Id="rId5" Type="http://schemas.openxmlformats.org/officeDocument/2006/relationships/oleObject" Target="../embeddings/_____Microsoft_Office_Excel_97-20031.xls"/><Relationship Id="rId10" Type="http://schemas.microsoft.com/office/2007/relationships/diagramDrawing" Target="../diagrams/drawing1.xml"/><Relationship Id="rId4" Type="http://schemas.openxmlformats.org/officeDocument/2006/relationships/image" Target="../media/image6.jpeg"/><Relationship Id="rId9" Type="http://schemas.openxmlformats.org/officeDocument/2006/relationships/diagramColors" Target="../diagrams/colors1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8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2.jpeg"/><Relationship Id="rId11" Type="http://schemas.openxmlformats.org/officeDocument/2006/relationships/image" Target="../media/image106.jpeg"/><Relationship Id="rId5" Type="http://schemas.openxmlformats.org/officeDocument/2006/relationships/image" Target="../media/image101.jpeg"/><Relationship Id="rId10" Type="http://schemas.openxmlformats.org/officeDocument/2006/relationships/image" Target="../media/image105.jpeg"/><Relationship Id="rId4" Type="http://schemas.openxmlformats.org/officeDocument/2006/relationships/image" Target="../media/image100.jpeg"/><Relationship Id="rId9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6.jpeg"/><Relationship Id="rId7" Type="http://schemas.openxmlformats.org/officeDocument/2006/relationships/image" Target="../media/image110.jpeg"/><Relationship Id="rId12" Type="http://schemas.openxmlformats.org/officeDocument/2006/relationships/image" Target="../media/image1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6.jpeg"/><Relationship Id="rId7" Type="http://schemas.openxmlformats.org/officeDocument/2006/relationships/image" Target="../media/image119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1.jpeg"/><Relationship Id="rId4" Type="http://schemas.openxmlformats.org/officeDocument/2006/relationships/chart" Target="../charts/chart1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35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34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0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38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37.jpeg"/><Relationship Id="rId4" Type="http://schemas.openxmlformats.org/officeDocument/2006/relationships/diagramData" Target="../diagrams/data8.xml"/><Relationship Id="rId9" Type="http://schemas.openxmlformats.org/officeDocument/2006/relationships/image" Target="../media/image136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43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2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1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44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46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0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49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48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45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4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53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2.jpeg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1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54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58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57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56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55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7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0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59.jpeg"/><Relationship Id="rId14" Type="http://schemas.openxmlformats.org/officeDocument/2006/relationships/diagramColors" Target="../diagrams/colors2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4.jpeg"/><Relationship Id="rId11" Type="http://schemas.openxmlformats.org/officeDocument/2006/relationships/image" Target="../media/image169.png"/><Relationship Id="rId5" Type="http://schemas.openxmlformats.org/officeDocument/2006/relationships/image" Target="../media/image163.png"/><Relationship Id="rId10" Type="http://schemas.openxmlformats.org/officeDocument/2006/relationships/image" Target="../media/image168.jpeg"/><Relationship Id="rId4" Type="http://schemas.openxmlformats.org/officeDocument/2006/relationships/image" Target="../media/image162.png"/><Relationship Id="rId9" Type="http://schemas.openxmlformats.org/officeDocument/2006/relationships/image" Target="../media/image16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1.xml"/><Relationship Id="rId5" Type="http://schemas.openxmlformats.org/officeDocument/2006/relationships/chart" Target="../charts/chart20.xml"/><Relationship Id="rId4" Type="http://schemas.openxmlformats.org/officeDocument/2006/relationships/image" Target="../media/image171.jpe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0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2021-2023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8305" name="Rectangle 1"/>
          <p:cNvSpPr>
            <a:spLocks noChangeArrowheads="1"/>
          </p:cNvSpPr>
          <p:nvPr/>
        </p:nvSpPr>
        <p:spPr bwMode="auto">
          <a:xfrm>
            <a:off x="642910" y="1714488"/>
            <a:ext cx="8072494" cy="7386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96875" algn="ctr" eaLnBrk="0" hangingPunct="0">
              <a:tabLst>
                <a:tab pos="630238" algn="l"/>
              </a:tabLst>
            </a:pP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Основополагающей целью бюджетной политики на 2021-2023 годы является решение экономических и социальных задач, а также безусловное исполнение принятых обязательств наиболее эффективным способом.</a:t>
            </a:r>
            <a:endParaRPr kumimoji="0" lang="ru-RU" sz="12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85720" y="3929066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1142976" y="642918"/>
            <a:ext cx="785818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Constantia" pitchFamily="18" charset="0"/>
              </a:rPr>
              <a:t>Цель бюджетной политики – </a:t>
            </a:r>
            <a:r>
              <a:rPr lang="ru-RU" sz="1400" dirty="0" smtClean="0">
                <a:solidFill>
                  <a:schemeClr val="tx1"/>
                </a:solidFill>
              </a:rPr>
              <a:t>определение условий, обеспечивающих устойчивость бюджетной системы района и безусловное исполнение принятых обязательств наиболее эффективным способом в условиях ограниченности бюджетных ресурсов, а также обеспечение прозрачности и открытости бюджетного планирования</a:t>
            </a:r>
            <a:endParaRPr lang="ru-RU" sz="14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71472" y="2714620"/>
            <a:ext cx="8358246" cy="30777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C00000"/>
                </a:solidFill>
              </a:rPr>
              <a:t>Для достижения указанных целей бюджетной политики необходимо решение следующих задач 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ru-RU" sz="1400" b="1" i="1" dirty="0" smtClean="0">
              <a:solidFill>
                <a:srgbClr val="C0000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57224" y="3214686"/>
            <a:ext cx="7929618" cy="523220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обеспечение сбалансированности и долгосрочной устойчивости бюджета муниципального образования Усть-Абаканский район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57224" y="3857628"/>
            <a:ext cx="7929618" cy="523220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формирование бюджетных параметров исходя из необходимости безусловного исполнения действующих расходных обязательств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85720" y="3286124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857224" y="4572008"/>
            <a:ext cx="7929618" cy="523220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оптимизация бюджетных расходов за счет повышения их эффективности в результате перераспределения средств на самые важные направления, снижения неэффективных затрат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90093" y="4639073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290093" y="6067833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857224" y="5286388"/>
            <a:ext cx="7929618" cy="523220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совершенствование и дальнейшее развитие программно-целевых инструментов бюджетного планирования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57224" y="5929330"/>
            <a:ext cx="7929618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организация работы по привлечению дополнительной финансовой помощи из республиканского бюджета, а также средств на софинансирование расходных обязательств Усть-Абаканского района, в том числе в рамках муниципальных программ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90093" y="528201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6498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3" y="4143380"/>
            <a:ext cx="2769225" cy="1643074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19" name="Группа 18"/>
          <p:cNvGrpSpPr/>
          <p:nvPr/>
        </p:nvGrpSpPr>
        <p:grpSpPr>
          <a:xfrm>
            <a:off x="285720" y="2786058"/>
            <a:ext cx="437374" cy="428628"/>
            <a:chOff x="0" y="60476"/>
            <a:chExt cx="437374" cy="624820"/>
          </a:xfrm>
        </p:grpSpPr>
        <p:sp>
          <p:nvSpPr>
            <p:cNvPr id="20" name="Нашивка 1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285720" y="1714488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85720" y="1142984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857224" y="1142984"/>
            <a:ext cx="7929618" cy="30777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проведение взвешенной долговой политики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57224" y="1643050"/>
            <a:ext cx="7929618" cy="507831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прозрачности бюджета и бюджетного процесса, в том числе путем использования государственной интегрированной информационной системы «Электронный бюджет»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57224" y="2357430"/>
            <a:ext cx="7929618" cy="30777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доступности и  качества предоставления муниципальных услуг населению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http://900igr.net/up/datas/111023/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714752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857224" y="2857496"/>
            <a:ext cx="7929618" cy="30777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/>
              <a:t>обеспечение контроля и закупок товаров, работ, услуг для обеспечения муниципальных нужд</a:t>
            </a:r>
            <a:endParaRPr lang="ru-RU" sz="1300" b="1" dirty="0" smtClean="0">
              <a:solidFill>
                <a:schemeClr val="accent5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285720" y="2285992"/>
            <a:ext cx="437374" cy="428628"/>
            <a:chOff x="0" y="60476"/>
            <a:chExt cx="437374" cy="624820"/>
          </a:xfrm>
        </p:grpSpPr>
        <p:sp>
          <p:nvSpPr>
            <p:cNvPr id="30" name="Нашивка 2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0100" y="571480"/>
            <a:ext cx="8001056" cy="6924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Главной задачей налоговой политики на 2021 год и плановый период 2022-2023 годы, является обеспечение условий для наращивания налогового потенциала за счет повышения инвестиционной привлекательности района и создания благоприятных условий для развития малого и среднего бизнеса.</a:t>
            </a:r>
            <a:endParaRPr lang="ru-RU" sz="13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00100" y="1357298"/>
            <a:ext cx="7786742" cy="49244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</a:rPr>
              <a:t>Приоритеты налоговой политики района направлены на организацию работы по увеличению поступлений налоговых и неналоговых доходов. Для реализации данного направления необходимо: </a:t>
            </a:r>
            <a:endParaRPr lang="ru-RU" sz="1300" b="1" dirty="0">
              <a:solidFill>
                <a:srgbClr val="7030A0"/>
              </a:solidFill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4" cstate="print"/>
          <a:srcRect l="9562" t="52333" r="13562" b="32667"/>
          <a:stretch>
            <a:fillRect/>
          </a:stretch>
        </p:blipFill>
        <p:spPr bwMode="auto">
          <a:xfrm>
            <a:off x="5726882" y="6357934"/>
            <a:ext cx="3417118" cy="500066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714348" y="2143116"/>
            <a:ext cx="357190" cy="357190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14348" y="3571876"/>
            <a:ext cx="357190" cy="357190"/>
            <a:chOff x="0" y="60476"/>
            <a:chExt cx="437374" cy="624820"/>
          </a:xfrm>
        </p:grpSpPr>
        <p:sp>
          <p:nvSpPr>
            <p:cNvPr id="15" name="Нашивка 14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6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714348" y="4071942"/>
            <a:ext cx="357190" cy="357190"/>
            <a:chOff x="0" y="60476"/>
            <a:chExt cx="437374" cy="624820"/>
          </a:xfrm>
        </p:grpSpPr>
        <p:sp>
          <p:nvSpPr>
            <p:cNvPr id="18" name="Нашивка 1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9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714348" y="3000372"/>
            <a:ext cx="357190" cy="357190"/>
            <a:chOff x="0" y="60476"/>
            <a:chExt cx="437374" cy="624820"/>
          </a:xfrm>
        </p:grpSpPr>
        <p:sp>
          <p:nvSpPr>
            <p:cNvPr id="21" name="Нашивка 20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2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714348" y="4500570"/>
            <a:ext cx="357190" cy="357190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1142976" y="1928802"/>
            <a:ext cx="7643834" cy="4824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50" b="1" i="1" dirty="0" smtClean="0">
                <a:solidFill>
                  <a:srgbClr val="C00000"/>
                </a:solidFill>
              </a:rPr>
              <a:t>учитывать изменения федерального законодательства по ставкам налогов, предоставлению отсрочек по их уплате (в заявительном и </a:t>
            </a:r>
            <a:r>
              <a:rPr lang="ru-RU" sz="1050" b="1" i="1" dirty="0" err="1" smtClean="0">
                <a:solidFill>
                  <a:srgbClr val="C00000"/>
                </a:solidFill>
              </a:rPr>
              <a:t>беззаявительных</a:t>
            </a:r>
            <a:r>
              <a:rPr lang="ru-RU" sz="1050" b="1" i="1" dirty="0" smtClean="0">
                <a:solidFill>
                  <a:srgbClr val="C00000"/>
                </a:solidFill>
              </a:rPr>
              <a:t> случаях), принятых в 2020 году для поддержки малого и среднего предпринимательства, осуществляющих деятельность в отраслях российской экономики, в наибольшей степени пострадавших в условиях ухудшения ситуации в результате распространения новой </a:t>
            </a:r>
            <a:r>
              <a:rPr lang="ru-RU" sz="1050" b="1" i="1" dirty="0" err="1" smtClean="0">
                <a:solidFill>
                  <a:srgbClr val="C00000"/>
                </a:solidFill>
              </a:rPr>
              <a:t>коронавирусной</a:t>
            </a:r>
            <a:r>
              <a:rPr lang="ru-RU" sz="1050" b="1" i="1" dirty="0" smtClean="0">
                <a:solidFill>
                  <a:srgbClr val="C00000"/>
                </a:solidFill>
              </a:rPr>
              <a:t> инфекции;</a:t>
            </a:r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50" b="1" i="1" dirty="0" smtClean="0">
                <a:solidFill>
                  <a:srgbClr val="C00000"/>
                </a:solidFill>
              </a:rPr>
              <a:t>осуществлять мероприятия по оценке объемов и оценке эффективности налоговых расходов в соответствии с общими требованиями к оценке налоговых расходов субъектов Российской Федерации и муниципальных образований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lvl="0" eaLnBrk="0" hangingPunct="0"/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lang="ru-RU" sz="1050" b="1" i="1" dirty="0" smtClean="0">
                <a:solidFill>
                  <a:srgbClr val="C00000"/>
                </a:solidFill>
              </a:rPr>
              <a:t>способствовать предотвращению фактов выплаты «теневой» заработной платы, сокращению неформальной занятости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50" b="1" i="1" dirty="0" smtClean="0">
                <a:solidFill>
                  <a:srgbClr val="C00000"/>
                </a:solidFill>
              </a:rPr>
              <a:t>продолжить работу по актуализации базы данных по имущественным налогам физических лиц для включения объектов в налоговую базу по местным налогам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50" b="1" i="1" dirty="0" smtClean="0">
                <a:solidFill>
                  <a:srgbClr val="C00000"/>
                </a:solidFill>
              </a:rPr>
              <a:t>продолжить работу по эффективному межведомственному взаимодействию, целями которого являются повышение уровня собираемости налогов, снижению недоимки, достижение высокой степени достоверности информации об объектах налогообложения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lvl="0" eaLnBrk="0" hangingPunct="0"/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lang="ru-RU" sz="1050" b="1" i="1" dirty="0" smtClean="0">
                <a:solidFill>
                  <a:srgbClr val="C00000"/>
                </a:solidFill>
              </a:rPr>
              <a:t>обеспечить повышение эффективности использования муниципальной собственности;</a:t>
            </a:r>
          </a:p>
          <a:p>
            <a:pPr lvl="0" eaLnBrk="0" hangingPunct="0"/>
            <a:endParaRPr lang="ru-RU" sz="1050" b="1" i="1" dirty="0" smtClean="0">
              <a:solidFill>
                <a:srgbClr val="C00000"/>
              </a:solidFill>
            </a:endParaRPr>
          </a:p>
          <a:p>
            <a:pPr lvl="0" eaLnBrk="0" hangingPunct="0">
              <a:buFontTx/>
              <a:buChar char="-"/>
            </a:pPr>
            <a:r>
              <a:rPr lang="ru-RU" sz="1050" b="1" i="1" dirty="0" smtClean="0">
                <a:solidFill>
                  <a:srgbClr val="C00000"/>
                </a:solidFill>
              </a:rPr>
              <a:t>учитывать изменения кадастровой стоимости объектов недвижимого имущества;</a:t>
            </a:r>
          </a:p>
          <a:p>
            <a:pPr lvl="0" eaLnBrk="0" hangingPunct="0">
              <a:buFontTx/>
              <a:buChar char="-"/>
            </a:pPr>
            <a:endParaRPr lang="ru-RU" sz="1050" b="1" i="1" dirty="0" smtClean="0">
              <a:solidFill>
                <a:srgbClr val="C00000"/>
              </a:solidFill>
            </a:endParaRPr>
          </a:p>
          <a:p>
            <a:r>
              <a:rPr lang="ru-RU" sz="1050" b="1" i="1" dirty="0" smtClean="0">
                <a:solidFill>
                  <a:srgbClr val="C00000"/>
                </a:solidFill>
              </a:rPr>
              <a:t>выявлять причины неплатежей крупнейших недоимщиков и вырабатывать рекомендации по принятию мер к снижению образовавшейся задолженности по налогам и сборам;</a:t>
            </a:r>
          </a:p>
          <a:p>
            <a:endParaRPr lang="ru-RU" sz="1050" b="1" i="1" dirty="0" smtClean="0">
              <a:solidFill>
                <a:srgbClr val="C00000"/>
              </a:solidFill>
            </a:endParaRPr>
          </a:p>
          <a:p>
            <a:r>
              <a:rPr lang="ru-RU" sz="1050" b="1" i="1" dirty="0" smtClean="0">
                <a:solidFill>
                  <a:srgbClr val="C00000"/>
                </a:solidFill>
              </a:rPr>
              <a:t> - осуществлять мониторинг законодательства Российской Федерации о налогах и сборах с целью приведения в соответствие с ним муниципальных правовых актов</a:t>
            </a:r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714348" y="5357826"/>
            <a:ext cx="357190" cy="357190"/>
            <a:chOff x="0" y="60476"/>
            <a:chExt cx="437374" cy="624820"/>
          </a:xfrm>
        </p:grpSpPr>
        <p:sp>
          <p:nvSpPr>
            <p:cNvPr id="32" name="Нашивка 3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714348" y="4929198"/>
            <a:ext cx="357190" cy="357190"/>
            <a:chOff x="0" y="60476"/>
            <a:chExt cx="437374" cy="624820"/>
          </a:xfrm>
        </p:grpSpPr>
        <p:sp>
          <p:nvSpPr>
            <p:cNvPr id="35" name="Нашивка 34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6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714348" y="6215082"/>
            <a:ext cx="357190" cy="357190"/>
            <a:chOff x="0" y="60476"/>
            <a:chExt cx="437374" cy="624820"/>
          </a:xfrm>
        </p:grpSpPr>
        <p:sp>
          <p:nvSpPr>
            <p:cNvPr id="38" name="Нашивка 3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9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714348" y="5786454"/>
            <a:ext cx="357190" cy="357190"/>
            <a:chOff x="0" y="60476"/>
            <a:chExt cx="437374" cy="624820"/>
          </a:xfrm>
        </p:grpSpPr>
        <p:sp>
          <p:nvSpPr>
            <p:cNvPr id="41" name="Нашивка 40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2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215074" y="1428736"/>
            <a:ext cx="2649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215074" y="4071942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автомобильных дорог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1 406,6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214678" y="5715016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36,6 %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63,4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13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муниципальных образований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286512" y="3357562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населения –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41 375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 </a:t>
            </a:r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населенных пунктов</a:t>
            </a: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7207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5572164" cy="440039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6215074" y="62865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37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4876" y="2143116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37363" y="2120900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9738" y="214153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2 396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14876" y="221455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5 222 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377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воспитанника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1 540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283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46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138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57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58016" y="5786454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58016" y="5786454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215074" y="62865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землепользования,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95264190"/>
              </p:ext>
            </p:extLst>
          </p:nvPr>
        </p:nvGraphicFramePr>
        <p:xfrm>
          <a:off x="142843" y="785795"/>
          <a:ext cx="8858313" cy="4071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4868"/>
                <a:gridCol w="807590"/>
                <a:gridCol w="1000449"/>
                <a:gridCol w="950709"/>
                <a:gridCol w="936245"/>
                <a:gridCol w="936245"/>
                <a:gridCol w="792207"/>
              </a:tblGrid>
              <a:tr h="400636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2018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2019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2020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2021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2023</a:t>
                      </a:r>
                      <a:endParaRPr lang="ru-RU" dirty="0"/>
                    </a:p>
                  </a:txBody>
                  <a:tcPr/>
                </a:tc>
              </a:tr>
              <a:tr h="547894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/>
                        <a:t>Численность</a:t>
                      </a:r>
                      <a:r>
                        <a:rPr lang="ru-RU" sz="1400" b="1" baseline="0" dirty="0" smtClean="0"/>
                        <a:t> населения, тыс. человек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41,71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41,68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41,38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41,33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41,40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41,20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Численность занятых в экономике,</a:t>
                      </a:r>
                      <a:r>
                        <a:rPr lang="ru-RU" sz="1400" b="1" baseline="0" dirty="0" smtClean="0"/>
                        <a:t> тыс. человек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16,9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16,7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16,7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16,7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16,8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16,8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445162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Средняя заработная плата,</a:t>
                      </a:r>
                      <a:r>
                        <a:rPr lang="ru-RU" sz="1400" b="1" baseline="0" dirty="0" smtClean="0"/>
                        <a:t>  </a:t>
                      </a:r>
                      <a:r>
                        <a:rPr lang="ru-RU" sz="1400" b="1" dirty="0" smtClean="0"/>
                        <a:t>рублей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30 799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32 515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36 124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37 432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39 716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42 218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Ввод в действие</a:t>
                      </a:r>
                      <a:r>
                        <a:rPr lang="ru-RU" sz="1400" b="1" baseline="0" dirty="0" smtClean="0"/>
                        <a:t> жилых домов,  тыс.кв.м.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29,6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45,2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45,5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40,0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42,0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44,0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354754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/>
                        <a:t>Численность безработных, чел.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217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206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764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800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740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430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322291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Уровень безработицы, %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1,4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1,1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4,1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1,4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1,37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357546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Индекс потребительских цен, %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103,9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105,9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102,5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103,6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104,0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104,0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Величина прожиточного минимума на душу населения,  рублей в месяц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9876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10809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11795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12398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12986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13635</a:t>
                      </a:r>
                      <a:endParaRPr lang="ru-RU" sz="14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j-ea"/>
                <a:cs typeface="+mj-cs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j-ea"/>
                <a:cs typeface="+mj-cs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  <a:ea typeface="+mj-ea"/>
              <a:cs typeface="+mj-cs"/>
            </a:endParaRPr>
          </a:p>
        </p:txBody>
      </p:sp>
      <p:graphicFrame>
        <p:nvGraphicFramePr>
          <p:cNvPr id="21" name="Диаграмма 20"/>
          <p:cNvGraphicFramePr/>
          <p:nvPr/>
        </p:nvGraphicFramePr>
        <p:xfrm>
          <a:off x="4000496" y="1571612"/>
          <a:ext cx="5000660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Добыча полезных ископаемых,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500570"/>
          <a:ext cx="4500594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Обрабатывающие производства,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30" name="Диаграмма 29"/>
          <p:cNvGraphicFramePr/>
          <p:nvPr/>
        </p:nvGraphicFramePr>
        <p:xfrm>
          <a:off x="4572000" y="4572008"/>
          <a:ext cx="4429156" cy="2143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Производство и распределение электроэнергии, газа и воды,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142984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2020 год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0"/>
            <a:ext cx="9144000" cy="64291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 smtClean="0">
                <a:solidFill>
                  <a:srgbClr val="FFFF00"/>
                </a:solidFill>
              </a:rPr>
              <a:t>Сельское  хозяйство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642918"/>
            <a:ext cx="9143999" cy="621508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4000504"/>
          <a:ext cx="457203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1000109"/>
          <a:ext cx="4357718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85787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285728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28662" y="714356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Объем производства, млн. руб.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857232"/>
            <a:ext cx="4357718" cy="286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</a:rPr>
              <a:t>Динамика потребительского рынка</a:t>
            </a:r>
            <a:endParaRPr lang="ru-RU" sz="2400" b="1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Оборот розничной торговли, млн. руб</a:t>
            </a:r>
            <a:r>
              <a:rPr lang="ru-RU" sz="1400" dirty="0" smtClean="0">
                <a:latin typeface="+mn-lt"/>
              </a:rPr>
              <a:t>.</a:t>
            </a:r>
            <a:endParaRPr lang="ru-RU" sz="1400" dirty="0">
              <a:latin typeface="+mn-lt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571876"/>
          <a:ext cx="4714907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285861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571472" y="1428736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2021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85859"/>
            <a:ext cx="3571900" cy="242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51" y="3929066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928926" y="407194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714876" y="1428736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0100" y="2857496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15207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3505" y="2786059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14885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0070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785786" y="2928935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0628" y="2857496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00702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072331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14885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6715141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617 301,6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00570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643439" y="2500306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622 928,2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14951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643579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51" y="3000373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55" y="3000373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572141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13 618,7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786578" y="2928935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11 467,8 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714612" y="2928935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45 865,3т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85786" y="321468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1 640 773,6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1 594 908,3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929190" y="3143249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1 184 534,7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00893" y="2428869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1 173 066,9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71803" y="585789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1 135 831,7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072075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1 122 213,0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429520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15008" y="3929066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642910" y="2000240"/>
            <a:ext cx="8047037" cy="13684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  Решению Совета депутатов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Усть-Абаканского района № 44 от 26.11.2021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ru-RU" sz="2400" dirty="0" smtClean="0">
                <a:solidFill>
                  <a:srgbClr val="FF0000"/>
                </a:solidFill>
                <a:effectLst/>
              </a:rPr>
              <a:t>О </a:t>
            </a:r>
            <a:r>
              <a:rPr lang="ru-RU" sz="2400" dirty="0">
                <a:solidFill>
                  <a:srgbClr val="FF0000"/>
                </a:solidFill>
                <a:effectLst/>
              </a:rPr>
              <a:t>внесении изменений в решение Совета депутатов Усть-Абаканского района Республики Хакасия от 22.12.2020г. № </a:t>
            </a:r>
            <a:r>
              <a:rPr lang="ru-RU" sz="2400" dirty="0" smtClean="0">
                <a:solidFill>
                  <a:srgbClr val="FF0000"/>
                </a:solidFill>
                <a:effectLst/>
              </a:rPr>
              <a:t>53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</a:t>
            </a:r>
            <a:r>
              <a:rPr lang="ru-RU" sz="2400" dirty="0" smtClean="0">
                <a:solidFill>
                  <a:srgbClr val="FF0000"/>
                </a:solidFill>
              </a:rPr>
              <a:t>«О бюджете муниципального образования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Усть-Абаканский район Республики Хакасия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на 2021 год и плановый период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2022 и 2023 годов»</a:t>
            </a:r>
            <a:endParaRPr lang="ru-RU" sz="240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•единый налог на вмененный доход 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2021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239610716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="" xmlns:p14="http://schemas.microsoft.com/office/powerpoint/2010/main" val="1489874096"/>
              </p:ext>
            </p:extLst>
          </p:nvPr>
        </p:nvGraphicFramePr>
        <p:xfrm>
          <a:off x="0" y="142873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2021-2023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="" xmlns:p14="http://schemas.microsoft.com/office/powerpoint/2010/main" val="2214214671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="" xmlns:p14="http://schemas.microsoft.com/office/powerpoint/2010/main" val="2046121292"/>
              </p:ext>
            </p:extLst>
          </p:nvPr>
        </p:nvGraphicFramePr>
        <p:xfrm>
          <a:off x="500034" y="1214422"/>
          <a:ext cx="507209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357554" y="135729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5429256" y="3643314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01795665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2021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0745120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52398075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260719" y="1186238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1571604" y="1857365"/>
            <a:ext cx="7143800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2357423" y="3286125"/>
            <a:ext cx="6357982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3000365" y="3429001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714480" y="2000240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00562" y="4786322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ООО "Альпина"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6929455" y="192880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43900" y="3357562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50" descr="http://businessoffers.ru/images/photos/8EE103676BF040CA911F84BAF4319B00.jpg"/>
          <p:cNvPicPr/>
          <p:nvPr/>
        </p:nvPicPr>
        <p:blipFill>
          <a:blip r:embed="rId7" cstate="print"/>
          <a:srcRect t="42897" b="40111"/>
          <a:stretch>
            <a:fillRect/>
          </a:stretch>
        </p:blipFill>
        <p:spPr bwMode="auto">
          <a:xfrm>
            <a:off x="6929454" y="4857760"/>
            <a:ext cx="1639865" cy="27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8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55513695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097 138,8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685 024,0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612 127,9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137 720,8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30 759,0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31 055,0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259,6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170 167,0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47 561,9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767 275,0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484 098,0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533 511,0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47 485,9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2021-2023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2021 год и плановый период 2022-2023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48582" y="5982484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20932" y="5915026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="" xmlns:p14="http://schemas.microsoft.com/office/powerpoint/2010/main" val="2309504305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571604" y="28572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2021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640 773,6</a:t>
            </a:r>
            <a:endParaRPr lang="ru-RU" sz="24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571473" y="1214422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граждан», который познакомит Вас с основными положениями  бюджета муниципального образования Усть-Абаканский район на 2021 год и на плановый период 2022 и 2023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30401" name="Picture 1" descr="C:\Users\Пользователь\Desktop\Бюджет для граждан\9408b64f45ed5fe94f71f53a56e69edf_XL.jpg"/>
          <p:cNvPicPr>
            <a:picLocks noChangeAspect="1" noChangeArrowheads="1"/>
          </p:cNvPicPr>
          <p:nvPr/>
        </p:nvPicPr>
        <p:blipFill>
          <a:blip r:embed="rId4" cstate="print"/>
          <a:srcRect l="30050" r="32150"/>
          <a:stretch>
            <a:fillRect/>
          </a:stretch>
        </p:blipFill>
        <p:spPr bwMode="auto">
          <a:xfrm>
            <a:off x="6372200" y="116632"/>
            <a:ext cx="2592288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142976" y="3000372"/>
            <a:ext cx="2571768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214414" y="6357958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42976" y="4572008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42976" y="3500438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214414" y="5643578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42976" y="4000504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7" y="2928934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9" y="1356141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7" y="3429001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4000496" y="4572008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00496" y="5715016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0496" y="63579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9059" y="1928803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00496" y="4000504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00330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42976" y="5072074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4000496" y="5143512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54670417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90 702,7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73 751,0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775,1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3 387,8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750,3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750,3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52252748"/>
              </p:ext>
            </p:extLst>
          </p:nvPr>
        </p:nvGraphicFramePr>
        <p:xfrm>
          <a:off x="4857752" y="400050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103 692,0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72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376,5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70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841,5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83604185"/>
              </p:ext>
            </p:extLst>
          </p:nvPr>
        </p:nvGraphicFramePr>
        <p:xfrm>
          <a:off x="4857752" y="45720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3 333,5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122 344,7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</a:t>
                      </a: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500,1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4857752" y="514351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7 875,7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7 410,5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7 410,5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57752" y="578645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98942924"/>
              </p:ext>
            </p:extLst>
          </p:nvPr>
        </p:nvGraphicFramePr>
        <p:xfrm>
          <a:off x="4857752" y="63579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114 958,8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106 417,0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106 417,0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15612174"/>
              </p:ext>
            </p:extLst>
          </p:nvPr>
        </p:nvGraphicFramePr>
        <p:xfrm>
          <a:off x="4857753" y="2857497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1 113 981,9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647 456,0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695 495,7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50747521"/>
              </p:ext>
            </p:extLst>
          </p:nvPr>
        </p:nvGraphicFramePr>
        <p:xfrm>
          <a:off x="4857753" y="3357563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116 056,4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79 619,3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85 582,1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32703542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60 937,5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47 345,4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47 501,9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80946621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25 827,3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13 787,4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13 799,7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2021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429962" y="784956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0562" y="2000242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1401" y="3428162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1401" y="2928096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501400" y="4071104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501400" y="4642608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1400" y="5142674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1400" y="64285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1400" y="5857054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9477540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2 215,2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045,6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045,6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84667367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32 168,8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019,2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28 063,0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05522843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15 334,4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13 462,3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13 451,6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90539484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3 261,3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84639555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31 302,3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25 378,1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25 369,1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08688340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6 120,7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4 545,8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4 545,8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43206" y="2745626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3928" y="2420888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3928" y="141277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4127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2 933,9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75073166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7 905,4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234,8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7 234,8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94969842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4 827,4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4 319,0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4 406,0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51961227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858,5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3939118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701,7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535,6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29 883,1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93133950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5 644,4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8 256,0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5 978,0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707904" y="2204864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417768" y="1846928"/>
            <a:ext cx="801432" cy="221159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923928" y="1916832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81150" y="1916832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743206" y="1881530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142852"/>
            <a:ext cx="5214974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571612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250397" y="2107397"/>
            <a:ext cx="1285884" cy="21431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150017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92880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86182" y="285749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4000496" y="2000240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05 03 </a:t>
            </a:r>
            <a:r>
              <a:rPr lang="ru-RU" sz="1200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21481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608122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4643447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86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14324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357826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00076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64357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21508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37968630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14 341,4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071,4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9 083,7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98254021"/>
              </p:ext>
            </p:extLst>
          </p:nvPr>
        </p:nvGraphicFramePr>
        <p:xfrm>
          <a:off x="7081150" y="157161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11 455,8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4 686,0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4 686,0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06202756"/>
              </p:ext>
            </p:extLst>
          </p:nvPr>
        </p:nvGraphicFramePr>
        <p:xfrm>
          <a:off x="7081150" y="54292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6 377,3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4 499,5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4 485,2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30524370"/>
              </p:ext>
            </p:extLst>
          </p:nvPr>
        </p:nvGraphicFramePr>
        <p:xfrm>
          <a:off x="7081150" y="607220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40 116,7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35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760,6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35 760,6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7081150" y="207167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78333629"/>
              </p:ext>
            </p:extLst>
          </p:nvPr>
        </p:nvGraphicFramePr>
        <p:xfrm>
          <a:off x="6929454" y="3714752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813148,3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418489,7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471189,8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18201464"/>
              </p:ext>
            </p:extLst>
          </p:nvPr>
        </p:nvGraphicFramePr>
        <p:xfrm>
          <a:off x="7081150" y="471488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201,5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197,2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197,2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3" y="1428737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143380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74173861"/>
              </p:ext>
            </p:extLst>
          </p:nvPr>
        </p:nvGraphicFramePr>
        <p:xfrm>
          <a:off x="6929454" y="3143248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180059,3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121187,0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115543,8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714356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072462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000496" y="2571744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07194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23990266"/>
              </p:ext>
            </p:extLst>
          </p:nvPr>
        </p:nvGraphicFramePr>
        <p:xfrm>
          <a:off x="7081150" y="414338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74 078,8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67 322,1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68 319,1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4000496" y="107154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71" name="Группа 14"/>
          <p:cNvGrpSpPr/>
          <p:nvPr/>
        </p:nvGrpSpPr>
        <p:grpSpPr>
          <a:xfrm rot="16200000">
            <a:off x="3678630" y="1321974"/>
            <a:ext cx="429422" cy="214318"/>
            <a:chOff x="5736588" y="2070881"/>
            <a:chExt cx="808062" cy="215112"/>
          </a:xfrm>
        </p:grpSpPr>
        <p:cxnSp>
          <p:nvCxnSpPr>
            <p:cNvPr id="72" name="Прямая соединительная линия 71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74" name="Таблица 7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04313839"/>
              </p:ext>
            </p:extLst>
          </p:nvPr>
        </p:nvGraphicFramePr>
        <p:xfrm>
          <a:off x="7081150" y="114298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78706429"/>
              </p:ext>
            </p:extLst>
          </p:nvPr>
        </p:nvGraphicFramePr>
        <p:xfrm>
          <a:off x="7081150" y="1357299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94 379,2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58 189,5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64 152,3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59487785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21 677,2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21 429,8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21 429,8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5 552,1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5 180,0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5 180,0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12711928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24 171,9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7 293,5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3 438,5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17750073"/>
              </p:ext>
            </p:extLst>
          </p:nvPr>
        </p:nvGraphicFramePr>
        <p:xfrm>
          <a:off x="7081150" y="4643447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73 968,0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59 903,0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62 223,0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86183" y="364331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/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7 875,7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7 410,5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7 410,5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6694258"/>
              </p:ext>
            </p:extLst>
          </p:nvPr>
        </p:nvGraphicFramePr>
        <p:xfrm>
          <a:off x="7081150" y="1500174"/>
          <a:ext cx="209936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738079"/>
                <a:gridCol w="679422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3 333,5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122344,7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500,1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39610118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104417,0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417,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417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10 541,8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732240" y="6357959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640 773,6</a:t>
            </a:r>
            <a:endParaRPr lang="ru-RU" sz="12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57752" y="6500834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9" y="6357959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1 171 278,0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286776" y="6357958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1 108 093,8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192513" name="Содержимое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48861373"/>
              </p:ext>
            </p:extLst>
          </p:nvPr>
        </p:nvGraphicFramePr>
        <p:xfrm>
          <a:off x="1104900" y="2349500"/>
          <a:ext cx="5888038" cy="3051175"/>
        </p:xfrm>
        <a:graphic>
          <a:graphicData uri="http://schemas.openxmlformats.org/presentationml/2006/ole">
            <p:oleObj spid="_x0000_s192589" name="Worksheet" r:id="rId5" imgW="6238718" imgH="3086100" progId="Excel.Sheet.8">
              <p:embed/>
            </p:oleObj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2021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="" xmlns:p14="http://schemas.microsoft.com/office/powerpoint/2010/main" val="4090673176"/>
              </p:ext>
            </p:extLst>
          </p:nvPr>
        </p:nvGraphicFramePr>
        <p:xfrm>
          <a:off x="1142976" y="1214422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11" cstate="print"/>
          <a:srcRect l="64382" t="43928" r="13925" b="32143"/>
          <a:stretch>
            <a:fillRect/>
          </a:stretch>
        </p:blipFill>
        <p:spPr bwMode="auto">
          <a:xfrm>
            <a:off x="7572396" y="2165114"/>
            <a:ext cx="1284964" cy="10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11" cstate="print"/>
          <a:srcRect l="58432" t="71429" r="17251" b="2321"/>
          <a:stretch>
            <a:fillRect/>
          </a:stretch>
        </p:blipFill>
        <p:spPr bwMode="auto">
          <a:xfrm>
            <a:off x="7572396" y="3571876"/>
            <a:ext cx="1309097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11" cstate="print"/>
          <a:srcRect l="39684" t="27143" r="36880" b="51071"/>
          <a:stretch>
            <a:fillRect/>
          </a:stretch>
        </p:blipFill>
        <p:spPr bwMode="auto">
          <a:xfrm>
            <a:off x="7572396" y="4929198"/>
            <a:ext cx="132484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266146796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="" xmlns:p14="http://schemas.microsoft.com/office/powerpoint/2010/main" val="852261885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2021 и плановый период 2022 и 2023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2021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1 298 053,7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109 936,3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00166" y="4474169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7 521,5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168 538,5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58082" y="20002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1 584 050,1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2021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500430" y="1571612"/>
            <a:ext cx="107157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1 082 869,7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3888" y="2204864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110 025,9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43306" y="321468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94 602,3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8 901,3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86182" y="5429264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1 654,5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184,3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7 316,2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2021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агропромы-шленного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комплекса и социальной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сферы на селе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500430" y="1928802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43 052,0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71868" y="314324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42 560,2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2 800,4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643306" y="5286388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21 523,7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138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433,9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48,0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2" y="5143512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25 505,7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107,0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4 443,9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1 082 869,7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1 017 260,7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65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356,5     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253,0 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="" xmlns:p14="http://schemas.microsoft.com/office/powerpoint/2010/main" val="3840298657"/>
              </p:ext>
            </p:extLst>
          </p:nvPr>
        </p:nvGraphicFramePr>
        <p:xfrm>
          <a:off x="214282" y="1714488"/>
          <a:ext cx="6429420" cy="4714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500166" y="642919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2021 год и плановый период 2022-2023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="" xmlns:p14="http://schemas.microsoft.com/office/powerpoint/2010/main" val="2478144737"/>
              </p:ext>
            </p:extLst>
          </p:nvPr>
        </p:nvGraphicFramePr>
        <p:xfrm>
          <a:off x="0" y="1000108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571637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30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276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9 617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1 848,02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41 573,3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44 251,7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1 041,6   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1 758,1                   тыс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2021 год –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41 701,7 тыс.руб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год –  27 535,6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 –  29 883,1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2021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536281" y="1357298"/>
            <a:ext cx="41401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в т.ч. субсидии  муниципальному казенному предприятию на капитальный ремонт объектом коммунальной инфраструктуры- 11 455,8 тыс.руб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429000"/>
            <a:ext cx="2676765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357158" y="1357298"/>
            <a:ext cx="3278738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2 800,4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85698" name="Picture 2" descr="https://im0-tub-ru.yandex.net/i?id=2263cbf43226c1a010c42b00098401bb&amp;n=33&amp;h=215&amp;w=3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3500438"/>
            <a:ext cx="2714644" cy="2143140"/>
          </a:xfrm>
          <a:prstGeom prst="rect">
            <a:avLst/>
          </a:prstGeom>
          <a:noFill/>
        </p:spPr>
      </p:pic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3" name="Рисунок 22" descr="http://ugranow.ru/wp-content/uploads/2016/08/60f34873a67fe17d0c5de9e7666cff72-1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3429000"/>
            <a:ext cx="250033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2021-2023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2021-2023 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агропромышленного комплекса Усть-Абаканского района и социальной сферы на селе»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723,5 тыс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120,4 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429124" y="185736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00496" y="235743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215,2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286116" y="3000372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71802" y="3500438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737,1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650901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3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012,7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57161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73425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352,5 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715008" y="3166082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857884" y="3000372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2714620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643570" y="428625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2 055,0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4786322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71934" y="5500702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875,7 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8926" y="4429132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53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3124200" y="6416676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7072330" y="1857364"/>
            <a:ext cx="1870240" cy="2923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выборов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358082" y="2285992"/>
            <a:ext cx="1643074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3 261,3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26" y="1571612"/>
            <a:ext cx="717918" cy="59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6500826" y="5357826"/>
            <a:ext cx="2357453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всероссийской переписи населения 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6286512" y="5857892"/>
            <a:ext cx="1643074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666,0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2" descr="C:\Users\ПИНЯСОВАОА\Desktop\perepis-34f4a08a72.png"/>
          <p:cNvPicPr>
            <a:picLocks noChangeAspect="1" noChangeArrowheads="1"/>
          </p:cNvPicPr>
          <p:nvPr/>
        </p:nvPicPr>
        <p:blipFill>
          <a:blip r:embed="rId11" cstate="print"/>
          <a:srcRect l="13235" t="14129" r="12502" b="12983"/>
          <a:stretch>
            <a:fillRect/>
          </a:stretch>
        </p:blipFill>
        <p:spPr bwMode="auto">
          <a:xfrm>
            <a:off x="6643702" y="4929198"/>
            <a:ext cx="1000132" cy="656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2021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2022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2023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01.01.2022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01.01.2023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01.01.2022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01.01.2023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Потылицына 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472" y="2928935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73, 2-09-39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42910" y="5857892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285720" y="442913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285720" y="528638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285720" y="6072206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на период до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 года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11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5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6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20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1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9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13189</TotalTime>
  <Words>5010</Words>
  <Application>Microsoft Office PowerPoint</Application>
  <PresentationFormat>Экран (4:3)</PresentationFormat>
  <Paragraphs>1108</Paragraphs>
  <Slides>57</Slides>
  <Notes>17</Notes>
  <HiddenSlides>0</HiddenSlides>
  <MMClips>0</MMClips>
  <ScaleCrop>false</ScaleCrop>
  <HeadingPairs>
    <vt:vector size="6" baseType="variant"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4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Лист Microsoft Office Excel 97-2003</vt:lpstr>
      <vt:lpstr> БЮДЖЕТ  для граждан </vt:lpstr>
      <vt:lpstr> К  Решению Совета депутатов  Усть-Абаканского района № 44 от 26.11.2021 «О внесении изменений в решение Совета депутатов Усть-Абаканского района Республики Хакасия от 22.12.2020г. № 53           «О бюджете муниципального образования  Усть-Абаканский район Республики Хакасия  на 2021 год и плановый период  2022 и 2023 годов»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Сеть муниципальных учреждений</vt:lpstr>
      <vt:lpstr>Слайд 15</vt:lpstr>
      <vt:lpstr>Слайд 16</vt:lpstr>
      <vt:lpstr>Сельское  хозяйство</vt:lpstr>
      <vt:lpstr>Слайд 18</vt:lpstr>
      <vt:lpstr>Слайд 19</vt:lpstr>
      <vt:lpstr>Слайд 20</vt:lpstr>
      <vt:lpstr>Слайд 21</vt:lpstr>
      <vt:lpstr>Доходы бюджета муниципального образования  Усть-Абаканский район на 2021-2023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26</vt:lpstr>
      <vt:lpstr>Объемы межбюджетных трансфертов  на 2021-2023 годы</vt:lpstr>
      <vt:lpstr>Слайд 28</vt:lpstr>
      <vt:lpstr>Структура расходов бюджета   муниципального образования Усть - Абаканский район в 2021 году </vt:lpstr>
      <vt:lpstr>Слайд 30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2021 году 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4362</cp:revision>
  <dcterms:created xsi:type="dcterms:W3CDTF">2013-11-30T21:03:12Z</dcterms:created>
  <dcterms:modified xsi:type="dcterms:W3CDTF">2022-03-15T10:08:29Z</dcterms:modified>
</cp:coreProperties>
</file>