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8" r:id="rId21"/>
    <p:sldId id="279" r:id="rId22"/>
    <p:sldId id="280" r:id="rId23"/>
    <p:sldId id="281" r:id="rId24"/>
    <p:sldId id="282" r:id="rId25"/>
    <p:sldId id="283" r:id="rId26"/>
    <p:sldId id="284" r:id="rId27"/>
    <p:sldId id="275" r:id="rId28"/>
    <p:sldId id="276" r:id="rId29"/>
    <p:sldId id="277" r:id="rId30"/>
    <p:sldId id="285" r:id="rId31"/>
    <p:sldId id="286" r:id="rId32"/>
    <p:sldId id="287" r:id="rId33"/>
    <p:sldId id="288" r:id="rId34"/>
    <p:sldId id="289" r:id="rId35"/>
    <p:sldId id="290" r:id="rId36"/>
    <p:sldId id="291" r:id="rId37"/>
    <p:sldId id="294" r:id="rId38"/>
    <p:sldId id="292" r:id="rId39"/>
    <p:sldId id="293" r:id="rId40"/>
    <p:sldId id="296" r:id="rId41"/>
    <p:sldId id="295" r:id="rId42"/>
    <p:sldId id="297" r:id="rId43"/>
    <p:sldId id="298" r:id="rId44"/>
    <p:sldId id="300" r:id="rId45"/>
    <p:sldId id="299" r:id="rId46"/>
    <p:sldId id="301" r:id="rId47"/>
    <p:sldId id="302" r:id="rId48"/>
    <p:sldId id="303" r:id="rId49"/>
    <p:sldId id="304" r:id="rId50"/>
    <p:sldId id="305" r:id="rId51"/>
    <p:sldId id="306" r:id="rId52"/>
    <p:sldId id="307" r:id="rId5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22838BEF-8BB2-4498-84A7-C5851F593DF1}" styleName="Средний стиль 4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C4B1156A-380E-4F78-BDF5-A606A8083BF9}" styleName="Средний стиль 4 - акцент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505E3EF-67EA-436B-97B2-0124C06EBD24}" styleName="Средний стиль 4 - акцент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00" autoAdjust="0"/>
    <p:restoredTop sz="94660"/>
  </p:normalViewPr>
  <p:slideViewPr>
    <p:cSldViewPr snapToGrid="0">
      <p:cViewPr varScale="1">
        <p:scale>
          <a:sx n="116" d="100"/>
          <a:sy n="116" d="100"/>
        </p:scale>
        <p:origin x="-390" y="-11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0134913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15294472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6978822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2647F38-B617-4D2F-AE0A-013F0C4D2C57}" type="datetimeFigureOut">
              <a:rPr lang="en-US" smtClean="0"/>
              <a:pPr/>
              <a:t>11/17/2022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97799C9-84D9-46D2-A11E-BCF8A720529D}" type="slidenum">
              <a:rPr lang="en-US" smtClean="0"/>
              <a:pPr/>
              <a:t>‹#›</a:t>
            </a:fld>
            <a:endParaRPr lang="en-US" dirty="0"/>
          </a:p>
        </p:txBody>
      </p:sp>
    </p:spTree>
    <p:extLst>
      <p:ext uri="{BB962C8B-B14F-4D97-AF65-F5344CB8AC3E}">
        <p14:creationId xmlns:p14="http://schemas.microsoft.com/office/powerpoint/2010/main" xmlns="" val="28526361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smtClean="0"/>
              <a:pPr/>
              <a:t>11/17/2022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655176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05BFA754-D5C3-4E66-96A6-867B257F58DC}" type="datetimeFigureOut">
              <a:rPr lang="en-US" smtClean="0"/>
              <a:pPr/>
              <a:t>11/17/2022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D84065D-F351-4B03-BD91-D8A6B8D4B362}" type="slidenum">
              <a:rPr lang="en-US" smtClean="0"/>
              <a:pPr/>
              <a:t>‹#›</a:t>
            </a:fld>
            <a:endParaRPr lang="en-US" dirty="0"/>
          </a:p>
        </p:txBody>
      </p:sp>
    </p:spTree>
    <p:extLst>
      <p:ext uri="{BB962C8B-B14F-4D97-AF65-F5344CB8AC3E}">
        <p14:creationId xmlns:p14="http://schemas.microsoft.com/office/powerpoint/2010/main" xmlns="" val="23796247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11/17/2022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2283123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11/17/2022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2862684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61BEF0D-F0BB-DE4B-95CE-6DB70DBA9567}" type="datetimeFigureOut">
              <a:rPr lang="en-US" smtClean="0"/>
              <a:pPr/>
              <a:t>11/17/2022</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1398453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B61BEF0D-F0BB-DE4B-95CE-6DB70DBA9567}" type="datetimeFigureOut">
              <a:rPr lang="en-US" smtClean="0"/>
              <a:pPr/>
              <a:t>11/17/2022</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3086910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smtClean="0"/>
              <a:pPr/>
              <a:t>11/17/2022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20820908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B61BEF0D-F0BB-DE4B-95CE-6DB70DBA9567}" type="datetimeFigureOut">
              <a:rPr lang="en-US" smtClean="0"/>
              <a:pPr/>
              <a:t>11/17/2022</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57F1E4F-1CFF-5643-939E-217C01CDF565}"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199476932"/>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089012" y="2021982"/>
            <a:ext cx="8152326" cy="1478881"/>
          </a:xfrm>
        </p:spPr>
        <p:txBody>
          <a:bodyPr>
            <a:normAutofit fontScale="90000"/>
          </a:bodyPr>
          <a:lstStyle/>
          <a:p>
            <a:pPr algn="ctr"/>
            <a:r>
              <a:rPr lang="ru-RU" sz="3600" b="1" dirty="0" smtClean="0">
                <a:solidFill>
                  <a:schemeClr val="accent3">
                    <a:lumMod val="75000"/>
                  </a:schemeClr>
                </a:solidFill>
                <a:latin typeface="+mn-lt"/>
              </a:rPr>
              <a:t>ОРГАНИЗАЦИЯ ПРОТИВОДЕЙСТВИЯ КОРРУПЦИИ В СИСТЕМЕ ГОСУДАРСТВЕННОГО И МУНИЦИПАЛЬНОГО УПРАВЛЕНИЯ</a:t>
            </a:r>
            <a:endParaRPr lang="ru-RU" sz="3600" b="1" dirty="0">
              <a:solidFill>
                <a:schemeClr val="accent3">
                  <a:lumMod val="75000"/>
                </a:schemeClr>
              </a:solidFill>
              <a:latin typeface="+mn-lt"/>
            </a:endParaRPr>
          </a:p>
        </p:txBody>
      </p:sp>
    </p:spTree>
    <p:extLst>
      <p:ext uri="{BB962C8B-B14F-4D97-AF65-F5344CB8AC3E}">
        <p14:creationId xmlns:p14="http://schemas.microsoft.com/office/powerpoint/2010/main" xmlns="" val="40096616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65916" y="922277"/>
            <a:ext cx="9569002" cy="2862322"/>
          </a:xfrm>
          <a:prstGeom prst="rect">
            <a:avLst/>
          </a:prstGeom>
        </p:spPr>
        <p:txBody>
          <a:bodyPr wrap="square">
            <a:spAutoFit/>
          </a:bodyPr>
          <a:lstStyle/>
          <a:p>
            <a:pPr algn="ctr"/>
            <a:r>
              <a:rPr lang="ru-RU" sz="2000" b="1" dirty="0" smtClean="0">
                <a:solidFill>
                  <a:srgbClr val="002060"/>
                </a:solidFill>
              </a:rPr>
              <a:t>РЕАЛИЗАЦИЯ ПРЕДУСМОТРЕННЫХ ПОЛИТИКОЙ АНТИКОРРУПЦИОННЫХ МЕР</a:t>
            </a:r>
          </a:p>
          <a:p>
            <a:pPr algn="ctr"/>
            <a:endParaRPr lang="ru-RU" sz="2000" b="1" dirty="0">
              <a:solidFill>
                <a:srgbClr val="002060"/>
              </a:solidFill>
            </a:endParaRPr>
          </a:p>
          <a:p>
            <a:r>
              <a:rPr lang="ru-RU" sz="2000" dirty="0">
                <a:solidFill>
                  <a:srgbClr val="002060"/>
                </a:solidFill>
              </a:rPr>
              <a:t>Утвержденная политика подлежит непосредственной реализации и применению в деятельности организации. Исключительно большое значение на этой стадии имеет поддержка антикоррупционных мероприятий и инициатив руководством организации. Руководитель организации, с одной стороны, должен демонстрировать личный пример соблюдения антикоррупционных стандартов поведения, а с другой стороны, выступать гарантом выполнения в организации антикоррупционных правил и процедур.</a:t>
            </a:r>
            <a:endParaRPr lang="ru-RU" sz="2000" b="0" i="0" u="none" strike="noStrike" dirty="0">
              <a:solidFill>
                <a:srgbClr val="002060"/>
              </a:solidFill>
              <a:effectLst/>
            </a:endParaRPr>
          </a:p>
        </p:txBody>
      </p:sp>
    </p:spTree>
    <p:extLst>
      <p:ext uri="{BB962C8B-B14F-4D97-AF65-F5344CB8AC3E}">
        <p14:creationId xmlns:p14="http://schemas.microsoft.com/office/powerpoint/2010/main" xmlns="" val="41640360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73606" y="790263"/>
            <a:ext cx="10440862" cy="4093428"/>
          </a:xfrm>
          <a:prstGeom prst="rect">
            <a:avLst/>
          </a:prstGeom>
        </p:spPr>
        <p:txBody>
          <a:bodyPr wrap="square">
            <a:spAutoFit/>
          </a:bodyPr>
          <a:lstStyle/>
          <a:p>
            <a:pPr algn="ctr"/>
            <a:r>
              <a:rPr lang="ru-RU" sz="2000" b="1" dirty="0" smtClean="0">
                <a:solidFill>
                  <a:srgbClr val="002060"/>
                </a:solidFill>
              </a:rPr>
              <a:t>АНАЛИЗ ПРИМЕНЕНИЯ АНТИКОРРУПЦИОННОЙ ПОЛИТИКИ И, ПРИ НЕОБХОДИМОСТИ,         ЕЕ ПЕРЕСМОТР</a:t>
            </a:r>
          </a:p>
          <a:p>
            <a:pPr algn="ctr"/>
            <a:endParaRPr lang="ru-RU" sz="2000" b="1" dirty="0">
              <a:solidFill>
                <a:srgbClr val="002060"/>
              </a:solidFill>
            </a:endParaRPr>
          </a:p>
          <a:p>
            <a:r>
              <a:rPr lang="ru-RU" sz="2000" dirty="0">
                <a:solidFill>
                  <a:srgbClr val="002060"/>
                </a:solidFill>
              </a:rPr>
              <a:t>Рекомендуется осуществлять регулярный мониторинг хода и эффективности реализации антикоррупционной политики. В частности, должностное лицо или структурное подразделение организации, на которое возложены функции по профилактике и противодействию коррупции, может ежегодно представлять руководству организации соответствующий отчет. Если по результатам мониторинга возникают сомнения в эффективности реализуемых антикоррупционных мероприятий, необходимо внести в антикоррупционную политику изменения и дополнения.</a:t>
            </a:r>
          </a:p>
          <a:p>
            <a:r>
              <a:rPr lang="ru-RU" sz="2000" dirty="0">
                <a:solidFill>
                  <a:srgbClr val="002060"/>
                </a:solidFill>
              </a:rPr>
              <a:t>Пересмотр принятой антикоррупционной политики может проводиться и в иных случаях, таких как внесение изменений в ТК РФ и законодательство о противодействии коррупции, изменение организационно-правовой формы организации и т.д.</a:t>
            </a:r>
            <a:endParaRPr lang="ru-RU" sz="2000" b="0" i="0" u="none" strike="noStrike" dirty="0">
              <a:solidFill>
                <a:srgbClr val="002060"/>
              </a:solidFill>
              <a:effectLst/>
            </a:endParaRPr>
          </a:p>
        </p:txBody>
      </p:sp>
    </p:spTree>
    <p:extLst>
      <p:ext uri="{BB962C8B-B14F-4D97-AF65-F5344CB8AC3E}">
        <p14:creationId xmlns:p14="http://schemas.microsoft.com/office/powerpoint/2010/main" xmlns="" val="33766106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96901" y="655146"/>
            <a:ext cx="10800902" cy="4708981"/>
          </a:xfrm>
          <a:prstGeom prst="rect">
            <a:avLst/>
          </a:prstGeom>
        </p:spPr>
        <p:txBody>
          <a:bodyPr wrap="square">
            <a:spAutoFit/>
          </a:bodyPr>
          <a:lstStyle/>
          <a:p>
            <a:r>
              <a:rPr lang="ru-RU" sz="2000" dirty="0">
                <a:solidFill>
                  <a:srgbClr val="002060"/>
                </a:solidFill>
              </a:rPr>
              <a:t>Содержание антикоррупционной политики конкретной организации определяется спецификой этой организации и особенностями условий, в которых она функционирует. Рекомендуется отразить в антикоррупционной политике следующие вопросы:</a:t>
            </a:r>
          </a:p>
          <a:p>
            <a:r>
              <a:rPr lang="ru-RU" sz="2000" dirty="0">
                <a:solidFill>
                  <a:srgbClr val="002060"/>
                </a:solidFill>
              </a:rPr>
              <a:t>- цели и задачи внедрения антикоррупционной политики;</a:t>
            </a:r>
          </a:p>
          <a:p>
            <a:r>
              <a:rPr lang="ru-RU" sz="2000" dirty="0">
                <a:solidFill>
                  <a:srgbClr val="002060"/>
                </a:solidFill>
              </a:rPr>
              <a:t>- используемые в политике понятия и определения;</a:t>
            </a:r>
          </a:p>
          <a:p>
            <a:r>
              <a:rPr lang="ru-RU" sz="2000" dirty="0">
                <a:solidFill>
                  <a:srgbClr val="002060"/>
                </a:solidFill>
              </a:rPr>
              <a:t>- основные принципы антикоррупционной деятельности организации;</a:t>
            </a:r>
          </a:p>
          <a:p>
            <a:r>
              <a:rPr lang="ru-RU" sz="2000" dirty="0">
                <a:solidFill>
                  <a:srgbClr val="002060"/>
                </a:solidFill>
              </a:rPr>
              <a:t>- область применения политики и круг лиц, попадающих под ее действие;</a:t>
            </a:r>
          </a:p>
          <a:p>
            <a:r>
              <a:rPr lang="ru-RU" sz="2000" dirty="0">
                <a:solidFill>
                  <a:srgbClr val="002060"/>
                </a:solidFill>
              </a:rPr>
              <a:t>- определение должностных лиц организации, ответственных за реализацию антикоррупционной политики;</a:t>
            </a:r>
          </a:p>
          <a:p>
            <a:r>
              <a:rPr lang="ru-RU" sz="2000" dirty="0">
                <a:solidFill>
                  <a:srgbClr val="002060"/>
                </a:solidFill>
              </a:rPr>
              <a:t>- определение и закрепление обязанностей работников и организации, связанных с предупреждением и противодействием коррупции;</a:t>
            </a:r>
          </a:p>
          <a:p>
            <a:r>
              <a:rPr lang="ru-RU" sz="2000" dirty="0">
                <a:solidFill>
                  <a:srgbClr val="002060"/>
                </a:solidFill>
              </a:rPr>
              <a:t>- установление перечня реализуемых организацией антикоррупционных мероприятий, стандартов и процедур и порядок их выполнения (применения);</a:t>
            </a:r>
          </a:p>
          <a:p>
            <a:r>
              <a:rPr lang="ru-RU" sz="2000" dirty="0">
                <a:solidFill>
                  <a:srgbClr val="002060"/>
                </a:solidFill>
              </a:rPr>
              <a:t>- ответственность сотрудников за несоблюдение требований антикоррупционной политики;</a:t>
            </a:r>
          </a:p>
          <a:p>
            <a:r>
              <a:rPr lang="ru-RU" sz="2000" dirty="0">
                <a:solidFill>
                  <a:srgbClr val="002060"/>
                </a:solidFill>
              </a:rPr>
              <a:t>- порядок пересмотра и внесения изменений в антикоррупционную политику организации.</a:t>
            </a:r>
            <a:endParaRPr lang="ru-RU" sz="2000" b="0" i="0" u="none" strike="noStrike" dirty="0">
              <a:solidFill>
                <a:srgbClr val="002060"/>
              </a:solidFill>
              <a:effectLst/>
            </a:endParaRPr>
          </a:p>
        </p:txBody>
      </p:sp>
    </p:spTree>
    <p:extLst>
      <p:ext uri="{BB962C8B-B14F-4D97-AF65-F5344CB8AC3E}">
        <p14:creationId xmlns:p14="http://schemas.microsoft.com/office/powerpoint/2010/main" xmlns="" val="16218196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31183" y="702459"/>
            <a:ext cx="10350710" cy="2862322"/>
          </a:xfrm>
          <a:prstGeom prst="rect">
            <a:avLst/>
          </a:prstGeom>
        </p:spPr>
        <p:txBody>
          <a:bodyPr wrap="square">
            <a:spAutoFit/>
          </a:bodyPr>
          <a:lstStyle/>
          <a:p>
            <a:pPr algn="ctr"/>
            <a:r>
              <a:rPr lang="ru-RU" sz="2000" b="1" dirty="0" smtClean="0">
                <a:solidFill>
                  <a:srgbClr val="002060"/>
                </a:solidFill>
              </a:rPr>
              <a:t>ОБЛАСТЬ ПРИМЕНЕНИЯ ПОЛИТИКИ И КРУГ ЛИЦ, ПОПАДАЮЩИХ ПОД ЕЕ ДЕЙСТВИЕ</a:t>
            </a:r>
          </a:p>
          <a:p>
            <a:pPr algn="ctr"/>
            <a:endParaRPr lang="ru-RU" sz="2000" b="1" dirty="0">
              <a:solidFill>
                <a:srgbClr val="002060"/>
              </a:solidFill>
            </a:endParaRPr>
          </a:p>
          <a:p>
            <a:r>
              <a:rPr lang="ru-RU" sz="2000" dirty="0">
                <a:solidFill>
                  <a:srgbClr val="002060"/>
                </a:solidFill>
              </a:rPr>
              <a:t>Основным кругом лиц, попадающих под действие политики, являются работники организации, находящиеся с ней в трудовых отношениях, вне зависимости от занимаемой должности и выполняемых функций. Однако политика может закреплять случаи и условия, при которых ее действие распространяется и на других лиц, например, физических и (или) юридических лиц, с которыми организация вступает в иные договорные отношения. При этом необходимо учитывать, что эти случаи, условия и обязательства также должны быть закреплены в договорах, заключаемых организацией с контрагентами.</a:t>
            </a:r>
            <a:endParaRPr lang="ru-RU" sz="2000" b="0" i="0" u="none" strike="noStrike" dirty="0">
              <a:solidFill>
                <a:srgbClr val="002060"/>
              </a:solidFill>
              <a:effectLst/>
            </a:endParaRPr>
          </a:p>
        </p:txBody>
      </p:sp>
    </p:spTree>
    <p:extLst>
      <p:ext uri="{BB962C8B-B14F-4D97-AF65-F5344CB8AC3E}">
        <p14:creationId xmlns:p14="http://schemas.microsoft.com/office/powerpoint/2010/main" xmlns="" val="16365001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494049"/>
            <a:ext cx="10028738" cy="3785652"/>
          </a:xfrm>
          <a:prstGeom prst="rect">
            <a:avLst/>
          </a:prstGeom>
        </p:spPr>
        <p:txBody>
          <a:bodyPr wrap="square">
            <a:spAutoFit/>
          </a:bodyPr>
          <a:lstStyle/>
          <a:p>
            <a:r>
              <a:rPr lang="ru-RU" sz="2000" b="1" dirty="0" smtClean="0">
                <a:solidFill>
                  <a:srgbClr val="002060"/>
                </a:solidFill>
              </a:rPr>
              <a:t>ЗАКРЕПЛЕНИЕ ОБЯЗАННОСТЕЙ РАБОТНИКОВ И ОРГАНИЗАЦИИ, СВЯЗАННЫХ С ПРЕДУПРЕЖДЕНИЕМ И ПРОТИВОДЕЙСТВИЕМ КОРРУПЦИИ </a:t>
            </a:r>
          </a:p>
          <a:p>
            <a:r>
              <a:rPr lang="ru-RU" sz="2000" dirty="0" smtClean="0">
                <a:solidFill>
                  <a:srgbClr val="002060"/>
                </a:solidFill>
              </a:rPr>
              <a:t>Обязанности </a:t>
            </a:r>
            <a:r>
              <a:rPr lang="ru-RU" sz="2000" dirty="0">
                <a:solidFill>
                  <a:srgbClr val="002060"/>
                </a:solidFill>
              </a:rPr>
              <a:t>работников организации в связи с предупреждением и противодействием коррупции могут быть общими для всех сотрудников организации или специальными, то есть устанавливаться для отдельных категорий работников.</a:t>
            </a:r>
          </a:p>
          <a:p>
            <a:r>
              <a:rPr lang="ru-RU" sz="2000" dirty="0">
                <a:solidFill>
                  <a:srgbClr val="002060"/>
                </a:solidFill>
              </a:rPr>
              <a:t>Примерами общих обязанностей работников в связи с предупреждением и противодействием коррупции могут быть следующие:</a:t>
            </a:r>
          </a:p>
          <a:p>
            <a:r>
              <a:rPr lang="ru-RU" sz="2000" dirty="0">
                <a:solidFill>
                  <a:srgbClr val="002060"/>
                </a:solidFill>
              </a:rPr>
              <a:t>- воздерживаться от совершения и (или) участия в совершении коррупционных правонарушений в интересах или от имени организации;</a:t>
            </a:r>
          </a:p>
          <a:p>
            <a:r>
              <a:rPr lang="ru-RU" sz="2000" dirty="0">
                <a:solidFill>
                  <a:srgbClr val="002060"/>
                </a:solidFill>
              </a:rPr>
              <a:t>- воздерживаться от поведения, которое может быть истолковано окружающими как готовность совершить или участвовать в совершении коррупционного правонарушения в интересах или от имени организации;</a:t>
            </a:r>
            <a:endParaRPr lang="ru-RU" sz="2000" b="0" i="0" u="none" strike="noStrike" dirty="0">
              <a:solidFill>
                <a:srgbClr val="002060"/>
              </a:solidFill>
              <a:effectLst/>
            </a:endParaRPr>
          </a:p>
        </p:txBody>
      </p:sp>
    </p:spTree>
    <p:extLst>
      <p:ext uri="{BB962C8B-B14F-4D97-AF65-F5344CB8AC3E}">
        <p14:creationId xmlns:p14="http://schemas.microsoft.com/office/powerpoint/2010/main" xmlns="" val="1954573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06862" y="699542"/>
            <a:ext cx="9992449" cy="2862322"/>
          </a:xfrm>
          <a:prstGeom prst="rect">
            <a:avLst/>
          </a:prstGeom>
        </p:spPr>
        <p:txBody>
          <a:bodyPr wrap="square">
            <a:spAutoFit/>
          </a:bodyPr>
          <a:lstStyle/>
          <a:p>
            <a:r>
              <a:rPr lang="ru-RU" sz="2000" dirty="0">
                <a:solidFill>
                  <a:srgbClr val="002060"/>
                </a:solidFill>
              </a:rPr>
              <a:t>- незамедлительно информировать непосредственного руководителя/лицо, ответственное за реализацию антикоррупционной политики/руководство организации о случаях склонения работника к совершению коррупционных правонарушений;</a:t>
            </a:r>
          </a:p>
          <a:p>
            <a:r>
              <a:rPr lang="ru-RU" sz="2000" dirty="0">
                <a:solidFill>
                  <a:srgbClr val="002060"/>
                </a:solidFill>
              </a:rPr>
              <a:t>- незамедлительно информировать непосредственного начальника/лицо, ответственное за реализацию антикоррупционной политики/руководство организации о ставшей известной работнику информации о случаях совершения коррупционных правонарушений другими работниками, контрагентами организации или иными лицами;</a:t>
            </a:r>
          </a:p>
          <a:p>
            <a:r>
              <a:rPr lang="ru-RU" sz="2000" dirty="0">
                <a:solidFill>
                  <a:srgbClr val="002060"/>
                </a:solidFill>
              </a:rPr>
              <a:t>- сообщить непосредственному начальнику или иному ответственному лицу о возможности возникновения либо возникшем у работника конфликте интересов.</a:t>
            </a:r>
            <a:endParaRPr lang="ru-RU" sz="2000" b="0" i="0" u="none" strike="noStrike" dirty="0">
              <a:solidFill>
                <a:srgbClr val="002060"/>
              </a:solidFill>
              <a:effectLst/>
            </a:endParaRPr>
          </a:p>
        </p:txBody>
      </p:sp>
    </p:spTree>
    <p:extLst>
      <p:ext uri="{BB962C8B-B14F-4D97-AF65-F5344CB8AC3E}">
        <p14:creationId xmlns:p14="http://schemas.microsoft.com/office/powerpoint/2010/main" xmlns="" val="33891838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68226" y="543215"/>
            <a:ext cx="10919728" cy="4401205"/>
          </a:xfrm>
          <a:prstGeom prst="rect">
            <a:avLst/>
          </a:prstGeom>
        </p:spPr>
        <p:txBody>
          <a:bodyPr wrap="square">
            <a:spAutoFit/>
          </a:bodyPr>
          <a:lstStyle/>
          <a:p>
            <a:r>
              <a:rPr lang="ru-RU" sz="2000" dirty="0">
                <a:solidFill>
                  <a:srgbClr val="002060"/>
                </a:solidFill>
              </a:rPr>
              <a:t>В целях обеспечения эффективного исполнения возложенных на работников обязанностей необходимо четко регламентировать процедуры их соблюдения. Так, в частности, порядок уведомления работодателя о случаях склонения работника к совершению коррупционных правонарушений или о ставшей известной работнику информации о случаях совершения коррупционных правонарушений следует закрепить в локальном нормативном акте организации. В данном документе необходимо предусмотреть каналы и формы представления уведомлений, порядок их регистрации и сроки рассмотрения, а также меры, направленные на обеспечение конфиденциальности полученных сведений и защиты лиц, сообщивших о коррупционных правонарушениях. В качестве методического материала при подготовке локального нормативного акта предлагаем использовать Методические рекомендации о порядке уведомления представителя нанимателя (работодателя) о фактах обращения в целях склонения государственного или муниципального служащего к совершению коррупционных правонарушений, включающие перечень сведений, содержащихся в уведомлениях, вопросы организации проверки этих сведений и порядка регистрации уведомлений</a:t>
            </a:r>
          </a:p>
        </p:txBody>
      </p:sp>
    </p:spTree>
    <p:extLst>
      <p:ext uri="{BB962C8B-B14F-4D97-AF65-F5344CB8AC3E}">
        <p14:creationId xmlns:p14="http://schemas.microsoft.com/office/powerpoint/2010/main" xmlns="" val="36393182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42468" y="650340"/>
            <a:ext cx="10636393" cy="3477875"/>
          </a:xfrm>
          <a:prstGeom prst="rect">
            <a:avLst/>
          </a:prstGeom>
        </p:spPr>
        <p:txBody>
          <a:bodyPr wrap="square">
            <a:spAutoFit/>
          </a:bodyPr>
          <a:lstStyle/>
          <a:p>
            <a:r>
              <a:rPr lang="ru-RU" sz="2000" dirty="0">
                <a:solidFill>
                  <a:srgbClr val="002060"/>
                </a:solidFill>
              </a:rPr>
              <a:t>Специальные обязанности в связи с предупреждением и противодействием коррупции могут устанавливаться для следующих категорий лиц, работающих в организации: </a:t>
            </a:r>
            <a:endParaRPr lang="ru-RU" sz="2000" dirty="0" smtClean="0">
              <a:solidFill>
                <a:srgbClr val="002060"/>
              </a:solidFill>
            </a:endParaRPr>
          </a:p>
          <a:p>
            <a:r>
              <a:rPr lang="ru-RU" sz="2000" dirty="0" smtClean="0">
                <a:solidFill>
                  <a:srgbClr val="002060"/>
                </a:solidFill>
              </a:rPr>
              <a:t>1</a:t>
            </a:r>
            <a:r>
              <a:rPr lang="ru-RU" sz="2000" dirty="0">
                <a:solidFill>
                  <a:srgbClr val="002060"/>
                </a:solidFill>
              </a:rPr>
              <a:t>) руководства организации; </a:t>
            </a:r>
            <a:endParaRPr lang="ru-RU" sz="2000" dirty="0" smtClean="0">
              <a:solidFill>
                <a:srgbClr val="002060"/>
              </a:solidFill>
            </a:endParaRPr>
          </a:p>
          <a:p>
            <a:r>
              <a:rPr lang="ru-RU" sz="2000" dirty="0" smtClean="0">
                <a:solidFill>
                  <a:srgbClr val="002060"/>
                </a:solidFill>
              </a:rPr>
              <a:t>2</a:t>
            </a:r>
            <a:r>
              <a:rPr lang="ru-RU" sz="2000" dirty="0">
                <a:solidFill>
                  <a:srgbClr val="002060"/>
                </a:solidFill>
              </a:rPr>
              <a:t>) лиц, ответственных за реализацию антикоррупционной политики; 3) работников, чья деятельность связана с коррупционными рисками; </a:t>
            </a:r>
            <a:endParaRPr lang="ru-RU" sz="2000" dirty="0" smtClean="0">
              <a:solidFill>
                <a:srgbClr val="002060"/>
              </a:solidFill>
            </a:endParaRPr>
          </a:p>
          <a:p>
            <a:r>
              <a:rPr lang="ru-RU" sz="2000" dirty="0">
                <a:solidFill>
                  <a:srgbClr val="002060"/>
                </a:solidFill>
              </a:rPr>
              <a:t>4</a:t>
            </a:r>
            <a:r>
              <a:rPr lang="ru-RU" sz="2000" dirty="0" smtClean="0">
                <a:solidFill>
                  <a:srgbClr val="002060"/>
                </a:solidFill>
              </a:rPr>
              <a:t>)</a:t>
            </a:r>
            <a:r>
              <a:rPr lang="ru-RU" sz="2000" dirty="0">
                <a:solidFill>
                  <a:srgbClr val="002060"/>
                </a:solidFill>
              </a:rPr>
              <a:t> лиц, осуществляющих внутренний контроль и аудит, и т.д.</a:t>
            </a:r>
          </a:p>
          <a:p>
            <a:r>
              <a:rPr lang="ru-RU" sz="2000" dirty="0">
                <a:solidFill>
                  <a:srgbClr val="002060"/>
                </a:solidFill>
              </a:rPr>
              <a:t>Исходя их положений </a:t>
            </a:r>
            <a:r>
              <a:rPr lang="ru-RU" sz="2000" b="1" dirty="0">
                <a:solidFill>
                  <a:srgbClr val="002060"/>
                </a:solidFill>
              </a:rPr>
              <a:t>статьи 57 ТК РФ </a:t>
            </a:r>
            <a:r>
              <a:rPr lang="ru-RU" sz="2000" dirty="0">
                <a:solidFill>
                  <a:srgbClr val="002060"/>
                </a:solidFill>
              </a:rPr>
              <a:t>по соглашению сторон в трудовой договор могут также включаться права и обязанности работника и работодателя, установленные трудовым законодательством и иными нормативными правовыми актами, содержащими нормы трудового права, локальными нормативными актами, а также права и обязанности работника и работодателя, вытекающие из условий коллективного договора, соглашений. </a:t>
            </a:r>
            <a:endParaRPr lang="ru-RU" sz="2000" b="0" i="0" u="none" strike="noStrike" dirty="0">
              <a:solidFill>
                <a:srgbClr val="002060"/>
              </a:solidFill>
              <a:effectLst/>
            </a:endParaRPr>
          </a:p>
        </p:txBody>
      </p:sp>
    </p:spTree>
    <p:extLst>
      <p:ext uri="{BB962C8B-B14F-4D97-AF65-F5344CB8AC3E}">
        <p14:creationId xmlns:p14="http://schemas.microsoft.com/office/powerpoint/2010/main" xmlns="" val="36443492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841638"/>
            <a:ext cx="7241636" cy="2862322"/>
          </a:xfrm>
          <a:prstGeom prst="rect">
            <a:avLst/>
          </a:prstGeom>
        </p:spPr>
        <p:txBody>
          <a:bodyPr wrap="square">
            <a:spAutoFit/>
          </a:bodyPr>
          <a:lstStyle/>
          <a:p>
            <a:pPr indent="457200"/>
            <a:r>
              <a:rPr lang="ru-RU" sz="2000" dirty="0">
                <a:solidFill>
                  <a:srgbClr val="002060"/>
                </a:solidFill>
              </a:rPr>
              <a:t>В этой связи, как общие, так и специальные обязанности рекомендуется включить в трудовой договор с работником организации. При условии закрепления обязанностей работника в связи с предупреждением и противодействием коррупции в трудовом договоре работодатель вправе применить к работнику меры дисциплинарного взыскания, включая увольнение, при наличии оснований, предусмотренных ТК РФ, за совершения неправомерных действий, повлекших неисполнение возложенных на него трудовых обязанностей. </a:t>
            </a:r>
          </a:p>
        </p:txBody>
      </p:sp>
      <p:pic>
        <p:nvPicPr>
          <p:cNvPr id="1026" name="Picture 2" descr="https://trudgid.ru/wp-content/uploads/images/3/oplata-truda-bez-E00186.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7381093" y="979631"/>
            <a:ext cx="4084499" cy="2724329"/>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8970143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9741" y="627534"/>
            <a:ext cx="9709115" cy="2862322"/>
          </a:xfrm>
          <a:prstGeom prst="rect">
            <a:avLst/>
          </a:prstGeom>
        </p:spPr>
        <p:txBody>
          <a:bodyPr wrap="square">
            <a:spAutoFit/>
          </a:bodyPr>
          <a:lstStyle/>
          <a:p>
            <a:r>
              <a:rPr lang="ru-RU" sz="2000" b="1" dirty="0" smtClean="0">
                <a:solidFill>
                  <a:srgbClr val="002060"/>
                </a:solidFill>
              </a:rPr>
              <a:t>УСТАНОВЛЕНИЕ ПЕРЕЧНЯ ПРОВОДИМЫХ ОРГАНИЗАЦИЕЙ АНТИКОРРУПЦИОННЫХ МЕРОПРИЯТИЙ И ПОРЯДОК ИХ ВЫПОЛНЕНИЯ (ПРИМЕНЕНИЯ)</a:t>
            </a:r>
          </a:p>
          <a:p>
            <a:endParaRPr lang="ru-RU" sz="2000" b="1" dirty="0">
              <a:solidFill>
                <a:srgbClr val="002060"/>
              </a:solidFill>
            </a:endParaRPr>
          </a:p>
          <a:p>
            <a:r>
              <a:rPr lang="ru-RU" sz="2000" dirty="0">
                <a:solidFill>
                  <a:srgbClr val="002060"/>
                </a:solidFill>
              </a:rPr>
              <a:t>В антикоррупционную политику организации рекомендуется включить перечень конкретных мероприятий, которые организация планирует реализовать в целях предупреждения и противодействия коррупции. Набор таких мероприятий может варьироваться и зависит от конкретных потребностей и возможностей организации. Примерный перечень антикоррупционных мероприятий, которые могут быть реализованы в организации</a:t>
            </a:r>
            <a:endParaRPr lang="ru-RU" sz="2000" b="0" i="0" u="none" strike="noStrike" dirty="0">
              <a:solidFill>
                <a:srgbClr val="002060"/>
              </a:solidFill>
              <a:effectLst/>
            </a:endParaRPr>
          </a:p>
        </p:txBody>
      </p:sp>
    </p:spTree>
    <p:extLst>
      <p:ext uri="{BB962C8B-B14F-4D97-AF65-F5344CB8AC3E}">
        <p14:creationId xmlns:p14="http://schemas.microsoft.com/office/powerpoint/2010/main" xmlns="" val="35150258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17431" y="591814"/>
            <a:ext cx="9852338" cy="4401205"/>
          </a:xfrm>
          <a:prstGeom prst="rect">
            <a:avLst/>
          </a:prstGeom>
        </p:spPr>
        <p:txBody>
          <a:bodyPr wrap="square">
            <a:spAutoFit/>
          </a:bodyPr>
          <a:lstStyle/>
          <a:p>
            <a:pPr algn="ctr"/>
            <a:r>
              <a:rPr lang="ru-RU" sz="2000" b="1" dirty="0" smtClean="0">
                <a:solidFill>
                  <a:srgbClr val="002060"/>
                </a:solidFill>
              </a:rPr>
              <a:t>ОСНОВНЫЕ ПРИНЦИПЫ ПРОТИВОДЕЙСТВИЯ КОРРУПЦИИ В ОРГАНИЗАЦИИ</a:t>
            </a:r>
          </a:p>
          <a:p>
            <a:pPr algn="ctr"/>
            <a:endParaRPr lang="ru-RU" sz="2000" b="1" dirty="0" smtClean="0">
              <a:solidFill>
                <a:srgbClr val="002060"/>
              </a:solidFill>
            </a:endParaRPr>
          </a:p>
          <a:p>
            <a:r>
              <a:rPr lang="ru-RU" sz="2000" dirty="0" smtClean="0">
                <a:solidFill>
                  <a:srgbClr val="002060"/>
                </a:solidFill>
              </a:rPr>
              <a:t>При </a:t>
            </a:r>
            <a:r>
              <a:rPr lang="ru-RU" sz="2000" dirty="0">
                <a:solidFill>
                  <a:srgbClr val="002060"/>
                </a:solidFill>
              </a:rPr>
              <a:t>создании системы мер противодействия коррупции в организации рекомендуется основываться на следующих ключевых принципах:</a:t>
            </a:r>
          </a:p>
          <a:p>
            <a:r>
              <a:rPr lang="ru-RU" sz="2000" dirty="0">
                <a:solidFill>
                  <a:srgbClr val="002060"/>
                </a:solidFill>
              </a:rPr>
              <a:t>1. </a:t>
            </a:r>
            <a:r>
              <a:rPr lang="ru-RU" sz="2000" b="1" dirty="0">
                <a:solidFill>
                  <a:srgbClr val="002060"/>
                </a:solidFill>
              </a:rPr>
              <a:t>Принцип соответствия политики организации действующему законодательству и общепринятым нормам.</a:t>
            </a:r>
          </a:p>
          <a:p>
            <a:r>
              <a:rPr lang="ru-RU" sz="2000" dirty="0">
                <a:solidFill>
                  <a:srgbClr val="002060"/>
                </a:solidFill>
              </a:rPr>
              <a:t>Соответствие реализуемых антикоррупционных мероприятий Конституции Российской Федерации, заключенным Российской Федерацией международным договорам, законодательству Российской Федерации и иным нормативным правовым актам, применимым к организации.</a:t>
            </a:r>
          </a:p>
          <a:p>
            <a:r>
              <a:rPr lang="ru-RU" sz="2000" dirty="0">
                <a:solidFill>
                  <a:srgbClr val="002060"/>
                </a:solidFill>
              </a:rPr>
              <a:t>2. </a:t>
            </a:r>
            <a:r>
              <a:rPr lang="ru-RU" sz="2000" b="1" dirty="0">
                <a:solidFill>
                  <a:srgbClr val="002060"/>
                </a:solidFill>
              </a:rPr>
              <a:t>Принцип личного примера руководства.</a:t>
            </a:r>
          </a:p>
          <a:p>
            <a:r>
              <a:rPr lang="ru-RU" sz="2000" dirty="0">
                <a:solidFill>
                  <a:srgbClr val="002060"/>
                </a:solidFill>
              </a:rPr>
              <a:t>Ключевая роль руководства организации в формировании культуры нетерпимости к коррупции и в создании внутриорганизационной системы предупреждения и противодействия коррупции.</a:t>
            </a:r>
            <a:endParaRPr lang="ru-RU" sz="2000" b="0" i="0" u="none" strike="noStrike" dirty="0">
              <a:solidFill>
                <a:srgbClr val="002060"/>
              </a:solidFill>
              <a:effectLst/>
            </a:endParaRPr>
          </a:p>
        </p:txBody>
      </p:sp>
    </p:spTree>
    <p:extLst>
      <p:ext uri="{BB962C8B-B14F-4D97-AF65-F5344CB8AC3E}">
        <p14:creationId xmlns:p14="http://schemas.microsoft.com/office/powerpoint/2010/main" xmlns="" val="29188959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31371" y="356660"/>
            <a:ext cx="11329259" cy="615553"/>
          </a:xfrm>
          <a:prstGeom prst="rect">
            <a:avLst/>
          </a:prstGeom>
        </p:spPr>
        <p:txBody>
          <a:bodyPr wrap="square" lIns="121917" tIns="60958" rIns="121917" bIns="60958">
            <a:spAutoFit/>
          </a:bodyPr>
          <a:lstStyle/>
          <a:p>
            <a:pPr algn="ctr"/>
            <a:r>
              <a:rPr lang="ru-RU" sz="3200" b="1" dirty="0">
                <a:solidFill>
                  <a:srgbClr val="002060"/>
                </a:solidFill>
              </a:rPr>
              <a:t>Примерный перечень антикоррупционных мероприятий</a:t>
            </a:r>
            <a:endParaRPr lang="ru-RU" sz="3200" dirty="0">
              <a:solidFill>
                <a:srgbClr val="002060"/>
              </a:solidFill>
            </a:endParaRPr>
          </a:p>
        </p:txBody>
      </p:sp>
      <p:sp>
        <p:nvSpPr>
          <p:cNvPr id="3" name="Прямоугольник 2"/>
          <p:cNvSpPr/>
          <p:nvPr/>
        </p:nvSpPr>
        <p:spPr>
          <a:xfrm>
            <a:off x="0" y="1220755"/>
            <a:ext cx="11062952" cy="430883"/>
          </a:xfrm>
          <a:prstGeom prst="rect">
            <a:avLst/>
          </a:prstGeom>
        </p:spPr>
        <p:txBody>
          <a:bodyPr wrap="square" lIns="121917" tIns="60958" rIns="121917" bIns="60958">
            <a:spAutoFit/>
          </a:bodyPr>
          <a:lstStyle/>
          <a:p>
            <a:r>
              <a:rPr lang="ru-RU" sz="2000" dirty="0">
                <a:solidFill>
                  <a:srgbClr val="002060"/>
                </a:solidFill>
              </a:rPr>
              <a:t>Нормативное обеспечение, закрепление стандартов поведения и декларация намерений </a:t>
            </a:r>
          </a:p>
        </p:txBody>
      </p:sp>
      <p:graphicFrame>
        <p:nvGraphicFramePr>
          <p:cNvPr id="4" name="Таблица 3"/>
          <p:cNvGraphicFramePr>
            <a:graphicFrameLocks noGrp="1"/>
          </p:cNvGraphicFramePr>
          <p:nvPr>
            <p:extLst>
              <p:ext uri="{D42A27DB-BD31-4B8C-83A1-F6EECF244321}">
                <p14:modId xmlns:p14="http://schemas.microsoft.com/office/powerpoint/2010/main" xmlns="" val="1784908883"/>
              </p:ext>
            </p:extLst>
          </p:nvPr>
        </p:nvGraphicFramePr>
        <p:xfrm>
          <a:off x="143338" y="1923274"/>
          <a:ext cx="11905323" cy="4322706"/>
        </p:xfrm>
        <a:graphic>
          <a:graphicData uri="http://schemas.openxmlformats.org/drawingml/2006/table">
            <a:tbl>
              <a:tblPr firstRow="1" firstCol="1" bandRow="1">
                <a:tableStyleId>{22838BEF-8BB2-4498-84A7-C5851F593DF1}</a:tableStyleId>
              </a:tblPr>
              <a:tblGrid>
                <a:gridCol w="11905323">
                  <a:extLst>
                    <a:ext uri="{9D8B030D-6E8A-4147-A177-3AD203B41FA5}">
                      <a16:colId xmlns="" xmlns:a16="http://schemas.microsoft.com/office/drawing/2014/main" val="846796568"/>
                    </a:ext>
                  </a:extLst>
                </a:gridCol>
              </a:tblGrid>
              <a:tr h="720081">
                <a:tc>
                  <a:txBody>
                    <a:bodyPr/>
                    <a:lstStyle/>
                    <a:p>
                      <a:pPr>
                        <a:lnSpc>
                          <a:spcPct val="107000"/>
                        </a:lnSpc>
                        <a:spcAft>
                          <a:spcPts val="0"/>
                        </a:spcAft>
                      </a:pPr>
                      <a:r>
                        <a:rPr lang="ru-RU" sz="2100" dirty="0">
                          <a:effectLst/>
                        </a:rPr>
                        <a:t>Разработка и принятие кодекса этики и служебного поведения работников организации </a:t>
                      </a:r>
                      <a:endParaRPr lang="ru-RU"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12700" marR="12700" marT="12700" marB="12700"/>
                </a:tc>
                <a:extLst>
                  <a:ext uri="{0D108BD9-81ED-4DB2-BD59-A6C34878D82A}">
                    <a16:rowId xmlns="" xmlns:a16="http://schemas.microsoft.com/office/drawing/2014/main" val="2937617218"/>
                  </a:ext>
                </a:extLst>
              </a:tr>
              <a:tr h="720081">
                <a:tc>
                  <a:txBody>
                    <a:bodyPr/>
                    <a:lstStyle/>
                    <a:p>
                      <a:pPr>
                        <a:lnSpc>
                          <a:spcPct val="107000"/>
                        </a:lnSpc>
                        <a:spcAft>
                          <a:spcPts val="0"/>
                        </a:spcAft>
                      </a:pPr>
                      <a:r>
                        <a:rPr lang="ru-RU" sz="2100" dirty="0">
                          <a:effectLst/>
                        </a:rPr>
                        <a:t>Разработка и внедрение положения о конфликте интересов, декларации о конфликте интересов </a:t>
                      </a:r>
                      <a:endParaRPr lang="ru-RU"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12700" marR="12700" marT="12700" marB="12700"/>
                </a:tc>
                <a:extLst>
                  <a:ext uri="{0D108BD9-81ED-4DB2-BD59-A6C34878D82A}">
                    <a16:rowId xmlns="" xmlns:a16="http://schemas.microsoft.com/office/drawing/2014/main" val="2061316875"/>
                  </a:ext>
                </a:extLst>
              </a:tr>
              <a:tr h="721191">
                <a:tc>
                  <a:txBody>
                    <a:bodyPr/>
                    <a:lstStyle/>
                    <a:p>
                      <a:pPr>
                        <a:lnSpc>
                          <a:spcPct val="107000"/>
                        </a:lnSpc>
                        <a:spcAft>
                          <a:spcPts val="0"/>
                        </a:spcAft>
                      </a:pPr>
                      <a:r>
                        <a:rPr lang="ru-RU" sz="2100">
                          <a:effectLst/>
                        </a:rPr>
                        <a:t>Разработка и принятие правил, регламентирующих вопросы обмена деловыми подарками и знаками делового гостеприимства </a:t>
                      </a:r>
                      <a:endParaRPr lang="ru-RU" sz="2100">
                        <a:effectLst/>
                        <a:latin typeface="Calibri" panose="020F0502020204030204" pitchFamily="34" charset="0"/>
                        <a:ea typeface="Calibri" panose="020F0502020204030204" pitchFamily="34" charset="0"/>
                        <a:cs typeface="Times New Roman" panose="02020603050405020304" pitchFamily="18" charset="0"/>
                      </a:endParaRPr>
                    </a:p>
                  </a:txBody>
                  <a:tcPr marL="12700" marR="12700" marT="12700" marB="12700"/>
                </a:tc>
                <a:extLst>
                  <a:ext uri="{0D108BD9-81ED-4DB2-BD59-A6C34878D82A}">
                    <a16:rowId xmlns="" xmlns:a16="http://schemas.microsoft.com/office/drawing/2014/main" val="3445364378"/>
                  </a:ext>
                </a:extLst>
              </a:tr>
              <a:tr h="720081">
                <a:tc>
                  <a:txBody>
                    <a:bodyPr/>
                    <a:lstStyle/>
                    <a:p>
                      <a:pPr>
                        <a:lnSpc>
                          <a:spcPct val="107000"/>
                        </a:lnSpc>
                        <a:spcAft>
                          <a:spcPts val="0"/>
                        </a:spcAft>
                      </a:pPr>
                      <a:r>
                        <a:rPr lang="ru-RU" sz="2100">
                          <a:effectLst/>
                        </a:rPr>
                        <a:t>Присоединение к Антикоррупционной хартии российского бизнеса </a:t>
                      </a:r>
                      <a:endParaRPr lang="ru-RU" sz="2100">
                        <a:effectLst/>
                        <a:latin typeface="Calibri" panose="020F0502020204030204" pitchFamily="34" charset="0"/>
                        <a:ea typeface="Calibri" panose="020F0502020204030204" pitchFamily="34" charset="0"/>
                        <a:cs typeface="Times New Roman" panose="02020603050405020304" pitchFamily="18" charset="0"/>
                      </a:endParaRPr>
                    </a:p>
                  </a:txBody>
                  <a:tcPr marL="12700" marR="12700" marT="12700" marB="12700"/>
                </a:tc>
                <a:extLst>
                  <a:ext uri="{0D108BD9-81ED-4DB2-BD59-A6C34878D82A}">
                    <a16:rowId xmlns="" xmlns:a16="http://schemas.microsoft.com/office/drawing/2014/main" val="1666652800"/>
                  </a:ext>
                </a:extLst>
              </a:tr>
              <a:tr h="721191">
                <a:tc>
                  <a:txBody>
                    <a:bodyPr/>
                    <a:lstStyle/>
                    <a:p>
                      <a:pPr>
                        <a:lnSpc>
                          <a:spcPct val="107000"/>
                        </a:lnSpc>
                        <a:spcAft>
                          <a:spcPts val="0"/>
                        </a:spcAft>
                      </a:pPr>
                      <a:r>
                        <a:rPr lang="ru-RU" sz="2100">
                          <a:effectLst/>
                        </a:rPr>
                        <a:t>Введение в договоры, связанные с хозяйственной деятельностью организации, стандартной антикоррупционной оговорки </a:t>
                      </a:r>
                      <a:endParaRPr lang="ru-RU" sz="2100">
                        <a:effectLst/>
                        <a:latin typeface="Calibri" panose="020F0502020204030204" pitchFamily="34" charset="0"/>
                        <a:ea typeface="Calibri" panose="020F0502020204030204" pitchFamily="34" charset="0"/>
                        <a:cs typeface="Times New Roman" panose="02020603050405020304" pitchFamily="18" charset="0"/>
                      </a:endParaRPr>
                    </a:p>
                  </a:txBody>
                  <a:tcPr marL="12700" marR="12700" marT="12700" marB="12700"/>
                </a:tc>
                <a:extLst>
                  <a:ext uri="{0D108BD9-81ED-4DB2-BD59-A6C34878D82A}">
                    <a16:rowId xmlns="" xmlns:a16="http://schemas.microsoft.com/office/drawing/2014/main" val="2293840140"/>
                  </a:ext>
                </a:extLst>
              </a:tr>
              <a:tr h="720081">
                <a:tc>
                  <a:txBody>
                    <a:bodyPr/>
                    <a:lstStyle/>
                    <a:p>
                      <a:pPr>
                        <a:lnSpc>
                          <a:spcPct val="107000"/>
                        </a:lnSpc>
                        <a:spcAft>
                          <a:spcPts val="0"/>
                        </a:spcAft>
                      </a:pPr>
                      <a:r>
                        <a:rPr lang="ru-RU" sz="2100" dirty="0">
                          <a:effectLst/>
                        </a:rPr>
                        <a:t>Введение антикоррупционных положений в трудовые договора работников </a:t>
                      </a:r>
                      <a:endParaRPr lang="ru-RU"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12700" marR="12700" marT="12700" marB="12700"/>
                </a:tc>
                <a:extLst>
                  <a:ext uri="{0D108BD9-81ED-4DB2-BD59-A6C34878D82A}">
                    <a16:rowId xmlns="" xmlns:a16="http://schemas.microsoft.com/office/drawing/2014/main" val="1868355912"/>
                  </a:ext>
                </a:extLst>
              </a:tr>
            </a:tbl>
          </a:graphicData>
        </a:graphic>
      </p:graphicFrame>
    </p:spTree>
    <p:extLst>
      <p:ext uri="{BB962C8B-B14F-4D97-AF65-F5344CB8AC3E}">
        <p14:creationId xmlns:p14="http://schemas.microsoft.com/office/powerpoint/2010/main" xmlns="" val="13479667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31371" y="356659"/>
            <a:ext cx="9614150" cy="430883"/>
          </a:xfrm>
          <a:prstGeom prst="rect">
            <a:avLst/>
          </a:prstGeom>
        </p:spPr>
        <p:txBody>
          <a:bodyPr wrap="square" lIns="121917" tIns="60958" rIns="121917" bIns="60958">
            <a:spAutoFit/>
          </a:bodyPr>
          <a:lstStyle/>
          <a:p>
            <a:r>
              <a:rPr lang="ru-RU" sz="2000" b="1" dirty="0" smtClean="0">
                <a:solidFill>
                  <a:srgbClr val="002060"/>
                </a:solidFill>
                <a:ea typeface="Times New Roman" panose="02020603050405020304" pitchFamily="18" charset="0"/>
              </a:rPr>
              <a:t>РАЗРАБОТКА И ВВЕДЕНИЕ СПЕЦИАЛЬНЫХ АНТИКОРРУПЦИОННЫХ ПРОЦЕДУР </a:t>
            </a:r>
            <a:endParaRPr lang="ru-RU" sz="2000" b="1" dirty="0">
              <a:solidFill>
                <a:srgbClr val="002060"/>
              </a:solidFill>
            </a:endParaRPr>
          </a:p>
        </p:txBody>
      </p:sp>
      <p:graphicFrame>
        <p:nvGraphicFramePr>
          <p:cNvPr id="3" name="Таблица 2"/>
          <p:cNvGraphicFramePr>
            <a:graphicFrameLocks noGrp="1"/>
          </p:cNvGraphicFramePr>
          <p:nvPr>
            <p:extLst>
              <p:ext uri="{D42A27DB-BD31-4B8C-83A1-F6EECF244321}">
                <p14:modId xmlns:p14="http://schemas.microsoft.com/office/powerpoint/2010/main" xmlns="" val="3666181942"/>
              </p:ext>
            </p:extLst>
          </p:nvPr>
        </p:nvGraphicFramePr>
        <p:xfrm>
          <a:off x="335360" y="1508787"/>
          <a:ext cx="11343051" cy="3840430"/>
        </p:xfrm>
        <a:graphic>
          <a:graphicData uri="http://schemas.openxmlformats.org/drawingml/2006/table">
            <a:tbl>
              <a:tblPr firstRow="1" firstCol="1" bandRow="1">
                <a:tableStyleId>{C4B1156A-380E-4F78-BDF5-A606A8083BF9}</a:tableStyleId>
              </a:tblPr>
              <a:tblGrid>
                <a:gridCol w="11343051">
                  <a:extLst>
                    <a:ext uri="{9D8B030D-6E8A-4147-A177-3AD203B41FA5}">
                      <a16:colId xmlns="" xmlns:a16="http://schemas.microsoft.com/office/drawing/2014/main" val="2188923211"/>
                    </a:ext>
                  </a:extLst>
                </a:gridCol>
              </a:tblGrid>
              <a:tr h="1920215">
                <a:tc>
                  <a:txBody>
                    <a:bodyPr/>
                    <a:lstStyle/>
                    <a:p>
                      <a:pPr>
                        <a:lnSpc>
                          <a:spcPct val="107000"/>
                        </a:lnSpc>
                        <a:spcAft>
                          <a:spcPts val="0"/>
                        </a:spcAft>
                      </a:pPr>
                      <a:r>
                        <a:rPr lang="ru-RU" sz="2100" dirty="0">
                          <a:effectLst/>
                        </a:rPr>
                        <a:t>Введение процедуры информирования работниками работодателя о случаях склонения их к совершению коррупционных нарушений и порядка рассмотрения таких сообщений, включая создание доступных каналов передачи обозначенной информации (механизмов «обратной связи», телефона доверия и т. п.) </a:t>
                      </a:r>
                      <a:endParaRPr lang="ru-RU"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12700" marR="12700" marT="12700" marB="12700"/>
                </a:tc>
                <a:extLst>
                  <a:ext uri="{0D108BD9-81ED-4DB2-BD59-A6C34878D82A}">
                    <a16:rowId xmlns="" xmlns:a16="http://schemas.microsoft.com/office/drawing/2014/main" val="4293741912"/>
                  </a:ext>
                </a:extLst>
              </a:tr>
              <a:tr h="1920215">
                <a:tc>
                  <a:txBody>
                    <a:bodyPr/>
                    <a:lstStyle/>
                    <a:p>
                      <a:pPr>
                        <a:lnSpc>
                          <a:spcPct val="107000"/>
                        </a:lnSpc>
                        <a:spcAft>
                          <a:spcPts val="0"/>
                        </a:spcAft>
                      </a:pPr>
                      <a:r>
                        <a:rPr lang="ru-RU" sz="2100" dirty="0">
                          <a:effectLst/>
                        </a:rPr>
                        <a:t>Введение процедуры информирования работодателя о ставшей известной работнику информации о случаях совершения коррупционных правонарушений другими работниками, контрагентами организации или иными лицами и порядка рассмотрения таких сообщений, включая создание доступных каналов передачи обозначенной информации (механизмов «обратной связи», телефона доверия и т. п.) </a:t>
                      </a:r>
                      <a:endParaRPr lang="ru-RU"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12700" marR="12700" marT="12700" marB="12700"/>
                </a:tc>
                <a:extLst>
                  <a:ext uri="{0D108BD9-81ED-4DB2-BD59-A6C34878D82A}">
                    <a16:rowId xmlns="" xmlns:a16="http://schemas.microsoft.com/office/drawing/2014/main" val="1604260519"/>
                  </a:ext>
                </a:extLst>
              </a:tr>
            </a:tbl>
          </a:graphicData>
        </a:graphic>
      </p:graphicFrame>
    </p:spTree>
    <p:extLst>
      <p:ext uri="{BB962C8B-B14F-4D97-AF65-F5344CB8AC3E}">
        <p14:creationId xmlns:p14="http://schemas.microsoft.com/office/powerpoint/2010/main" xmlns="" val="16178263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xmlns="" val="3242139970"/>
              </p:ext>
            </p:extLst>
          </p:nvPr>
        </p:nvGraphicFramePr>
        <p:xfrm>
          <a:off x="143339" y="932723"/>
          <a:ext cx="11905323" cy="4800532"/>
        </p:xfrm>
        <a:graphic>
          <a:graphicData uri="http://schemas.openxmlformats.org/drawingml/2006/table">
            <a:tbl>
              <a:tblPr firstRow="1" firstCol="1" bandRow="1">
                <a:tableStyleId>{C4B1156A-380E-4F78-BDF5-A606A8083BF9}</a:tableStyleId>
              </a:tblPr>
              <a:tblGrid>
                <a:gridCol w="11905323">
                  <a:extLst>
                    <a:ext uri="{9D8B030D-6E8A-4147-A177-3AD203B41FA5}">
                      <a16:colId xmlns="" xmlns:a16="http://schemas.microsoft.com/office/drawing/2014/main" val="3629587642"/>
                    </a:ext>
                  </a:extLst>
                </a:gridCol>
              </a:tblGrid>
              <a:tr h="1365280">
                <a:tc>
                  <a:txBody>
                    <a:bodyPr/>
                    <a:lstStyle/>
                    <a:p>
                      <a:pPr>
                        <a:lnSpc>
                          <a:spcPct val="107000"/>
                        </a:lnSpc>
                        <a:spcAft>
                          <a:spcPts val="0"/>
                        </a:spcAft>
                      </a:pPr>
                      <a:r>
                        <a:rPr lang="ru-RU" sz="2100" dirty="0">
                          <a:effectLst/>
                        </a:rPr>
                        <a:t>Введение процедуры информирования работниками работодателя о возникновении конфликта интересов и порядка урегулирования выявленного конфликта интересов </a:t>
                      </a:r>
                      <a:endParaRPr lang="ru-RU"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12700" marR="12700" marT="12700" marB="12700"/>
                </a:tc>
                <a:extLst>
                  <a:ext uri="{0D108BD9-81ED-4DB2-BD59-A6C34878D82A}">
                    <a16:rowId xmlns="" xmlns:a16="http://schemas.microsoft.com/office/drawing/2014/main" val="2227658241"/>
                  </a:ext>
                </a:extLst>
              </a:tr>
              <a:tr h="1365280">
                <a:tc>
                  <a:txBody>
                    <a:bodyPr/>
                    <a:lstStyle/>
                    <a:p>
                      <a:pPr>
                        <a:lnSpc>
                          <a:spcPct val="107000"/>
                        </a:lnSpc>
                        <a:spcAft>
                          <a:spcPts val="0"/>
                        </a:spcAft>
                      </a:pPr>
                      <a:r>
                        <a:rPr lang="ru-RU" sz="2100">
                          <a:effectLst/>
                        </a:rPr>
                        <a:t>Введение процедур защиты работников, сообщивших о коррупционных правонарушениях в деятельности организации, от формальных и неформальных санкций </a:t>
                      </a:r>
                      <a:endParaRPr lang="ru-RU" sz="2100">
                        <a:effectLst/>
                        <a:latin typeface="Calibri" panose="020F0502020204030204" pitchFamily="34" charset="0"/>
                        <a:ea typeface="Calibri" panose="020F0502020204030204" pitchFamily="34" charset="0"/>
                        <a:cs typeface="Times New Roman" panose="02020603050405020304" pitchFamily="18" charset="0"/>
                      </a:endParaRPr>
                    </a:p>
                  </a:txBody>
                  <a:tcPr marL="12700" marR="12700" marT="12700" marB="12700"/>
                </a:tc>
                <a:extLst>
                  <a:ext uri="{0D108BD9-81ED-4DB2-BD59-A6C34878D82A}">
                    <a16:rowId xmlns="" xmlns:a16="http://schemas.microsoft.com/office/drawing/2014/main" val="1245938955"/>
                  </a:ext>
                </a:extLst>
              </a:tr>
              <a:tr h="704692">
                <a:tc>
                  <a:txBody>
                    <a:bodyPr/>
                    <a:lstStyle/>
                    <a:p>
                      <a:pPr>
                        <a:lnSpc>
                          <a:spcPct val="107000"/>
                        </a:lnSpc>
                        <a:spcAft>
                          <a:spcPts val="0"/>
                        </a:spcAft>
                      </a:pPr>
                      <a:r>
                        <a:rPr lang="ru-RU" sz="2100">
                          <a:effectLst/>
                        </a:rPr>
                        <a:t>Ежегодное заполнение декларации о конфликте интересов </a:t>
                      </a:r>
                      <a:endParaRPr lang="ru-RU" sz="2100">
                        <a:effectLst/>
                        <a:latin typeface="Calibri" panose="020F0502020204030204" pitchFamily="34" charset="0"/>
                        <a:ea typeface="Calibri" panose="020F0502020204030204" pitchFamily="34" charset="0"/>
                        <a:cs typeface="Times New Roman" panose="02020603050405020304" pitchFamily="18" charset="0"/>
                      </a:endParaRPr>
                    </a:p>
                  </a:txBody>
                  <a:tcPr marL="12700" marR="12700" marT="12700" marB="12700"/>
                </a:tc>
                <a:extLst>
                  <a:ext uri="{0D108BD9-81ED-4DB2-BD59-A6C34878D82A}">
                    <a16:rowId xmlns="" xmlns:a16="http://schemas.microsoft.com/office/drawing/2014/main" val="638703484"/>
                  </a:ext>
                </a:extLst>
              </a:tr>
              <a:tr h="1365280">
                <a:tc>
                  <a:txBody>
                    <a:bodyPr/>
                    <a:lstStyle/>
                    <a:p>
                      <a:pPr>
                        <a:lnSpc>
                          <a:spcPct val="107000"/>
                        </a:lnSpc>
                        <a:spcAft>
                          <a:spcPts val="0"/>
                        </a:spcAft>
                      </a:pPr>
                      <a:r>
                        <a:rPr lang="ru-RU" sz="2100" dirty="0">
                          <a:effectLst/>
                        </a:rPr>
                        <a:t>Проведение периодической оценки коррупционных рисков в целях выявления сфер деятельности организации, наиболее подверженных таким рискам, и разработки соответствующих антикоррупционных мер </a:t>
                      </a:r>
                      <a:endParaRPr lang="ru-RU"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12700" marR="12700" marT="12700" marB="12700"/>
                </a:tc>
                <a:extLst>
                  <a:ext uri="{0D108BD9-81ED-4DB2-BD59-A6C34878D82A}">
                    <a16:rowId xmlns="" xmlns:a16="http://schemas.microsoft.com/office/drawing/2014/main" val="2569008966"/>
                  </a:ext>
                </a:extLst>
              </a:tr>
            </a:tbl>
          </a:graphicData>
        </a:graphic>
      </p:graphicFrame>
      <p:sp>
        <p:nvSpPr>
          <p:cNvPr id="3" name="Прямоугольник 2"/>
          <p:cNvSpPr/>
          <p:nvPr/>
        </p:nvSpPr>
        <p:spPr>
          <a:xfrm>
            <a:off x="143339" y="234202"/>
            <a:ext cx="9515816" cy="430883"/>
          </a:xfrm>
          <a:prstGeom prst="rect">
            <a:avLst/>
          </a:prstGeom>
        </p:spPr>
        <p:txBody>
          <a:bodyPr wrap="square" lIns="121917" tIns="60958" rIns="121917" bIns="60958">
            <a:spAutoFit/>
          </a:bodyPr>
          <a:lstStyle/>
          <a:p>
            <a:r>
              <a:rPr lang="ru-RU" sz="2000" b="1" dirty="0" smtClean="0">
                <a:solidFill>
                  <a:srgbClr val="002060"/>
                </a:solidFill>
                <a:ea typeface="Times New Roman" panose="02020603050405020304" pitchFamily="18" charset="0"/>
              </a:rPr>
              <a:t>РАЗРАБОТКА И ВВЕДЕНИЕ СПЕЦИАЛЬНЫХ АНТИКОРРУПЦИОННЫХ ПРОЦЕДУР </a:t>
            </a:r>
            <a:endParaRPr lang="ru-RU" sz="2000" b="1" dirty="0">
              <a:solidFill>
                <a:srgbClr val="002060"/>
              </a:solidFill>
            </a:endParaRPr>
          </a:p>
        </p:txBody>
      </p:sp>
    </p:spTree>
    <p:extLst>
      <p:ext uri="{BB962C8B-B14F-4D97-AF65-F5344CB8AC3E}">
        <p14:creationId xmlns:p14="http://schemas.microsoft.com/office/powerpoint/2010/main" xmlns="" val="31676679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27382" y="548680"/>
            <a:ext cx="6816757" cy="430883"/>
          </a:xfrm>
          <a:prstGeom prst="rect">
            <a:avLst/>
          </a:prstGeom>
        </p:spPr>
        <p:txBody>
          <a:bodyPr wrap="square" lIns="121917" tIns="60958" rIns="121917" bIns="60958">
            <a:spAutoFit/>
          </a:bodyPr>
          <a:lstStyle/>
          <a:p>
            <a:r>
              <a:rPr lang="ru-RU" sz="2000" b="1" dirty="0" smtClean="0">
                <a:solidFill>
                  <a:srgbClr val="002060"/>
                </a:solidFill>
                <a:ea typeface="Times New Roman" panose="02020603050405020304" pitchFamily="18" charset="0"/>
              </a:rPr>
              <a:t>ОБУЧЕНИЕ И ИНФОРМИРОВАНИЕ РАБОТНИКОВ </a:t>
            </a:r>
            <a:endParaRPr lang="ru-RU" sz="2000" b="1" dirty="0">
              <a:solidFill>
                <a:srgbClr val="002060"/>
              </a:solidFill>
            </a:endParaRPr>
          </a:p>
        </p:txBody>
      </p:sp>
      <p:graphicFrame>
        <p:nvGraphicFramePr>
          <p:cNvPr id="3" name="Таблица 2"/>
          <p:cNvGraphicFramePr>
            <a:graphicFrameLocks noGrp="1"/>
          </p:cNvGraphicFramePr>
          <p:nvPr>
            <p:extLst>
              <p:ext uri="{D42A27DB-BD31-4B8C-83A1-F6EECF244321}">
                <p14:modId xmlns:p14="http://schemas.microsoft.com/office/powerpoint/2010/main" xmlns="" val="4231647440"/>
              </p:ext>
            </p:extLst>
          </p:nvPr>
        </p:nvGraphicFramePr>
        <p:xfrm>
          <a:off x="239350" y="1316766"/>
          <a:ext cx="11727093" cy="4512499"/>
        </p:xfrm>
        <a:graphic>
          <a:graphicData uri="http://schemas.openxmlformats.org/drawingml/2006/table">
            <a:tbl>
              <a:tblPr firstRow="1" firstCol="1" bandRow="1">
                <a:tableStyleId>{C4B1156A-380E-4F78-BDF5-A606A8083BF9}</a:tableStyleId>
              </a:tblPr>
              <a:tblGrid>
                <a:gridCol w="11727093">
                  <a:extLst>
                    <a:ext uri="{9D8B030D-6E8A-4147-A177-3AD203B41FA5}">
                      <a16:colId xmlns="" xmlns:a16="http://schemas.microsoft.com/office/drawing/2014/main" val="3301553431"/>
                    </a:ext>
                  </a:extLst>
                </a:gridCol>
              </a:tblGrid>
              <a:tr h="1793413">
                <a:tc>
                  <a:txBody>
                    <a:bodyPr/>
                    <a:lstStyle/>
                    <a:p>
                      <a:pPr>
                        <a:lnSpc>
                          <a:spcPct val="107000"/>
                        </a:lnSpc>
                        <a:spcAft>
                          <a:spcPts val="0"/>
                        </a:spcAft>
                      </a:pPr>
                      <a:r>
                        <a:rPr lang="ru-RU" sz="2100">
                          <a:effectLst/>
                        </a:rPr>
                        <a:t>Ежегодное ознакомление работников под роспись с нормативными документами, регламентирующими вопросы предупреждения и противодействия коррупции в организации </a:t>
                      </a:r>
                      <a:endParaRPr lang="ru-RU" sz="2100">
                        <a:effectLst/>
                        <a:latin typeface="Calibri" panose="020F0502020204030204" pitchFamily="34" charset="0"/>
                        <a:ea typeface="Calibri" panose="020F0502020204030204" pitchFamily="34" charset="0"/>
                        <a:cs typeface="Times New Roman" panose="02020603050405020304" pitchFamily="18" charset="0"/>
                      </a:endParaRPr>
                    </a:p>
                  </a:txBody>
                  <a:tcPr marL="12700" marR="12700" marT="12700" marB="12700"/>
                </a:tc>
                <a:extLst>
                  <a:ext uri="{0D108BD9-81ED-4DB2-BD59-A6C34878D82A}">
                    <a16:rowId xmlns="" xmlns:a16="http://schemas.microsoft.com/office/drawing/2014/main" val="259133274"/>
                  </a:ext>
                </a:extLst>
              </a:tr>
              <a:tr h="925673">
                <a:tc>
                  <a:txBody>
                    <a:bodyPr/>
                    <a:lstStyle/>
                    <a:p>
                      <a:pPr>
                        <a:lnSpc>
                          <a:spcPct val="107000"/>
                        </a:lnSpc>
                        <a:spcAft>
                          <a:spcPts val="0"/>
                        </a:spcAft>
                      </a:pPr>
                      <a:r>
                        <a:rPr lang="ru-RU" sz="2100">
                          <a:effectLst/>
                        </a:rPr>
                        <a:t>Проведение обучающих мероприятий по вопросам профилактики и противодействия коррупции </a:t>
                      </a:r>
                      <a:endParaRPr lang="ru-RU" sz="2100">
                        <a:effectLst/>
                        <a:latin typeface="Calibri" panose="020F0502020204030204" pitchFamily="34" charset="0"/>
                        <a:ea typeface="Calibri" panose="020F0502020204030204" pitchFamily="34" charset="0"/>
                        <a:cs typeface="Times New Roman" panose="02020603050405020304" pitchFamily="18" charset="0"/>
                      </a:endParaRPr>
                    </a:p>
                  </a:txBody>
                  <a:tcPr marL="12700" marR="12700" marT="12700" marB="12700"/>
                </a:tc>
                <a:extLst>
                  <a:ext uri="{0D108BD9-81ED-4DB2-BD59-A6C34878D82A}">
                    <a16:rowId xmlns="" xmlns:a16="http://schemas.microsoft.com/office/drawing/2014/main" val="2758274624"/>
                  </a:ext>
                </a:extLst>
              </a:tr>
              <a:tr h="1793413">
                <a:tc>
                  <a:txBody>
                    <a:bodyPr/>
                    <a:lstStyle/>
                    <a:p>
                      <a:pPr>
                        <a:lnSpc>
                          <a:spcPct val="107000"/>
                        </a:lnSpc>
                        <a:spcAft>
                          <a:spcPts val="0"/>
                        </a:spcAft>
                      </a:pPr>
                      <a:r>
                        <a:rPr lang="ru-RU" sz="2100" dirty="0">
                          <a:effectLst/>
                        </a:rPr>
                        <a:t>Организация индивидуального консультирования работников по вопросам применения (соблюдения) антикоррупционных стандартов и процедур </a:t>
                      </a:r>
                      <a:endParaRPr lang="ru-RU"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12700" marR="12700" marT="12700" marB="12700"/>
                </a:tc>
                <a:extLst>
                  <a:ext uri="{0D108BD9-81ED-4DB2-BD59-A6C34878D82A}">
                    <a16:rowId xmlns="" xmlns:a16="http://schemas.microsoft.com/office/drawing/2014/main" val="826461687"/>
                  </a:ext>
                </a:extLst>
              </a:tr>
            </a:tbl>
          </a:graphicData>
        </a:graphic>
      </p:graphicFrame>
    </p:spTree>
    <p:extLst>
      <p:ext uri="{BB962C8B-B14F-4D97-AF65-F5344CB8AC3E}">
        <p14:creationId xmlns:p14="http://schemas.microsoft.com/office/powerpoint/2010/main" xmlns="" val="25689969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23392" y="356659"/>
            <a:ext cx="10849205" cy="738660"/>
          </a:xfrm>
          <a:prstGeom prst="rect">
            <a:avLst/>
          </a:prstGeom>
        </p:spPr>
        <p:txBody>
          <a:bodyPr wrap="square" lIns="121917" tIns="60958" rIns="121917" bIns="60958">
            <a:spAutoFit/>
          </a:bodyPr>
          <a:lstStyle/>
          <a:p>
            <a:r>
              <a:rPr lang="ru-RU" sz="2000" b="1" dirty="0" smtClean="0">
                <a:solidFill>
                  <a:srgbClr val="002060"/>
                </a:solidFill>
                <a:ea typeface="Times New Roman" panose="02020603050405020304" pitchFamily="18" charset="0"/>
              </a:rPr>
              <a:t>ОБЕСПЕЧЕНИЕ СООТВЕТСТВИЯ СИСТЕМЫ ВНУТРЕННЕГО КОНТРОЛЯ И АУДИТА ОРГАНИЗАЦИИ ТРЕБОВАНИЯМ АНТИКОРРУПЦИОННОЙ ПОЛИТИКИ ОРГАНИЗАЦИИ </a:t>
            </a:r>
            <a:endParaRPr lang="ru-RU" sz="2000" b="1" dirty="0">
              <a:solidFill>
                <a:srgbClr val="002060"/>
              </a:solidFill>
            </a:endParaRPr>
          </a:p>
        </p:txBody>
      </p:sp>
      <p:graphicFrame>
        <p:nvGraphicFramePr>
          <p:cNvPr id="3" name="Таблица 2"/>
          <p:cNvGraphicFramePr>
            <a:graphicFrameLocks noGrp="1"/>
          </p:cNvGraphicFramePr>
          <p:nvPr>
            <p:extLst>
              <p:ext uri="{D42A27DB-BD31-4B8C-83A1-F6EECF244321}">
                <p14:modId xmlns:p14="http://schemas.microsoft.com/office/powerpoint/2010/main" xmlns="" val="3660056315"/>
              </p:ext>
            </p:extLst>
          </p:nvPr>
        </p:nvGraphicFramePr>
        <p:xfrm>
          <a:off x="239350" y="1316766"/>
          <a:ext cx="11760629" cy="4512501"/>
        </p:xfrm>
        <a:graphic>
          <a:graphicData uri="http://schemas.openxmlformats.org/drawingml/2006/table">
            <a:tbl>
              <a:tblPr firstRow="1" firstCol="1" bandRow="1">
                <a:tableStyleId>{22838BEF-8BB2-4498-84A7-C5851F593DF1}</a:tableStyleId>
              </a:tblPr>
              <a:tblGrid>
                <a:gridCol w="11760629">
                  <a:extLst>
                    <a:ext uri="{9D8B030D-6E8A-4147-A177-3AD203B41FA5}">
                      <a16:colId xmlns="" xmlns:a16="http://schemas.microsoft.com/office/drawing/2014/main" val="2925538341"/>
                    </a:ext>
                  </a:extLst>
                </a:gridCol>
              </a:tblGrid>
              <a:tr h="1146057">
                <a:tc>
                  <a:txBody>
                    <a:bodyPr/>
                    <a:lstStyle/>
                    <a:p>
                      <a:pPr>
                        <a:lnSpc>
                          <a:spcPct val="107000"/>
                        </a:lnSpc>
                        <a:spcAft>
                          <a:spcPts val="0"/>
                        </a:spcAft>
                      </a:pPr>
                      <a:r>
                        <a:rPr lang="ru-RU" sz="2100" dirty="0">
                          <a:effectLst/>
                        </a:rPr>
                        <a:t>Осуществление регулярного контроля соблюдения внутренних процедур </a:t>
                      </a:r>
                      <a:endParaRPr lang="ru-RU"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12700" marR="12700" marT="12700" marB="12700"/>
                </a:tc>
                <a:extLst>
                  <a:ext uri="{0D108BD9-81ED-4DB2-BD59-A6C34878D82A}">
                    <a16:rowId xmlns="" xmlns:a16="http://schemas.microsoft.com/office/drawing/2014/main" val="1110028932"/>
                  </a:ext>
                </a:extLst>
              </a:tr>
              <a:tr h="1146057">
                <a:tc>
                  <a:txBody>
                    <a:bodyPr/>
                    <a:lstStyle/>
                    <a:p>
                      <a:pPr>
                        <a:lnSpc>
                          <a:spcPct val="107000"/>
                        </a:lnSpc>
                        <a:spcAft>
                          <a:spcPts val="0"/>
                        </a:spcAft>
                      </a:pPr>
                      <a:r>
                        <a:rPr lang="ru-RU" sz="2100">
                          <a:effectLst/>
                        </a:rPr>
                        <a:t>Осуществление регулярного контроля данных бухгалтерского учета, наличия и достоверности первичных документов бухгалтерского учета </a:t>
                      </a:r>
                      <a:endParaRPr lang="ru-RU" sz="2100">
                        <a:effectLst/>
                        <a:latin typeface="Calibri" panose="020F0502020204030204" pitchFamily="34" charset="0"/>
                        <a:ea typeface="Calibri" panose="020F0502020204030204" pitchFamily="34" charset="0"/>
                        <a:cs typeface="Times New Roman" panose="02020603050405020304" pitchFamily="18" charset="0"/>
                      </a:endParaRPr>
                    </a:p>
                  </a:txBody>
                  <a:tcPr marL="12700" marR="12700" marT="12700" marB="12700"/>
                </a:tc>
                <a:extLst>
                  <a:ext uri="{0D108BD9-81ED-4DB2-BD59-A6C34878D82A}">
                    <a16:rowId xmlns="" xmlns:a16="http://schemas.microsoft.com/office/drawing/2014/main" val="3090851020"/>
                  </a:ext>
                </a:extLst>
              </a:tr>
              <a:tr h="2220387">
                <a:tc>
                  <a:txBody>
                    <a:bodyPr/>
                    <a:lstStyle/>
                    <a:p>
                      <a:pPr>
                        <a:lnSpc>
                          <a:spcPct val="107000"/>
                        </a:lnSpc>
                        <a:spcAft>
                          <a:spcPts val="0"/>
                        </a:spcAft>
                      </a:pPr>
                      <a:r>
                        <a:rPr lang="ru-RU" sz="2100" dirty="0">
                          <a:effectLst/>
                        </a:rPr>
                        <a:t>Осуществление регулярного контроля экономической обоснованности расходов в сферах с высоким коррупционным риском: обмен деловыми подарками, представительские расходы, благотворительные пожертвования, вознаграждения внешним консультантам </a:t>
                      </a:r>
                      <a:endParaRPr lang="ru-RU"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12700" marR="12700" marT="12700" marB="12700"/>
                </a:tc>
                <a:extLst>
                  <a:ext uri="{0D108BD9-81ED-4DB2-BD59-A6C34878D82A}">
                    <a16:rowId xmlns="" xmlns:a16="http://schemas.microsoft.com/office/drawing/2014/main" val="1172549952"/>
                  </a:ext>
                </a:extLst>
              </a:tr>
            </a:tbl>
          </a:graphicData>
        </a:graphic>
      </p:graphicFrame>
    </p:spTree>
    <p:extLst>
      <p:ext uri="{BB962C8B-B14F-4D97-AF65-F5344CB8AC3E}">
        <p14:creationId xmlns:p14="http://schemas.microsoft.com/office/powerpoint/2010/main" xmlns="" val="124892115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27381" y="452669"/>
            <a:ext cx="3250564" cy="430883"/>
          </a:xfrm>
          <a:prstGeom prst="rect">
            <a:avLst/>
          </a:prstGeom>
        </p:spPr>
        <p:txBody>
          <a:bodyPr wrap="none" lIns="121917" tIns="60958" rIns="121917" bIns="60958">
            <a:spAutoFit/>
          </a:bodyPr>
          <a:lstStyle/>
          <a:p>
            <a:r>
              <a:rPr lang="ru-RU" sz="2000" b="1" dirty="0" smtClean="0">
                <a:solidFill>
                  <a:srgbClr val="002060"/>
                </a:solidFill>
                <a:ea typeface="Times New Roman" panose="02020603050405020304" pitchFamily="18" charset="0"/>
              </a:rPr>
              <a:t>ПРИВЛЕЧЕНИЕ ЭКСПЕРТОВ </a:t>
            </a:r>
            <a:endParaRPr lang="ru-RU" sz="2000" b="1" dirty="0">
              <a:solidFill>
                <a:srgbClr val="002060"/>
              </a:solidFill>
            </a:endParaRPr>
          </a:p>
        </p:txBody>
      </p:sp>
      <p:graphicFrame>
        <p:nvGraphicFramePr>
          <p:cNvPr id="3" name="Таблица 2"/>
          <p:cNvGraphicFramePr>
            <a:graphicFrameLocks noGrp="1"/>
          </p:cNvGraphicFramePr>
          <p:nvPr>
            <p:extLst>
              <p:ext uri="{D42A27DB-BD31-4B8C-83A1-F6EECF244321}">
                <p14:modId xmlns:p14="http://schemas.microsoft.com/office/powerpoint/2010/main" xmlns="" val="46244278"/>
              </p:ext>
            </p:extLst>
          </p:nvPr>
        </p:nvGraphicFramePr>
        <p:xfrm>
          <a:off x="239349" y="1412776"/>
          <a:ext cx="10972800" cy="2784310"/>
        </p:xfrm>
        <a:graphic>
          <a:graphicData uri="http://schemas.openxmlformats.org/drawingml/2006/table">
            <a:tbl>
              <a:tblPr firstRow="1" firstCol="1" bandRow="1">
                <a:tableStyleId>{C4B1156A-380E-4F78-BDF5-A606A8083BF9}</a:tableStyleId>
              </a:tblPr>
              <a:tblGrid>
                <a:gridCol w="10972800">
                  <a:extLst>
                    <a:ext uri="{9D8B030D-6E8A-4147-A177-3AD203B41FA5}">
                      <a16:colId xmlns="" xmlns:a16="http://schemas.microsoft.com/office/drawing/2014/main" val="3078299418"/>
                    </a:ext>
                  </a:extLst>
                </a:gridCol>
              </a:tblGrid>
              <a:tr h="947879">
                <a:tc>
                  <a:txBody>
                    <a:bodyPr/>
                    <a:lstStyle/>
                    <a:p>
                      <a:pPr>
                        <a:lnSpc>
                          <a:spcPct val="107000"/>
                        </a:lnSpc>
                        <a:spcAft>
                          <a:spcPts val="0"/>
                        </a:spcAft>
                      </a:pPr>
                      <a:r>
                        <a:rPr lang="ru-RU" sz="2400" dirty="0">
                          <a:effectLst/>
                        </a:rPr>
                        <a:t>Периодическое проведение внешнего аудита </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12700" marR="12700" marT="12700" marB="12700"/>
                </a:tc>
                <a:extLst>
                  <a:ext uri="{0D108BD9-81ED-4DB2-BD59-A6C34878D82A}">
                    <a16:rowId xmlns="" xmlns:a16="http://schemas.microsoft.com/office/drawing/2014/main" val="3478621326"/>
                  </a:ext>
                </a:extLst>
              </a:tr>
              <a:tr h="1836431">
                <a:tc>
                  <a:txBody>
                    <a:bodyPr/>
                    <a:lstStyle/>
                    <a:p>
                      <a:pPr>
                        <a:lnSpc>
                          <a:spcPct val="107000"/>
                        </a:lnSpc>
                        <a:spcAft>
                          <a:spcPts val="0"/>
                        </a:spcAft>
                      </a:pPr>
                      <a:r>
                        <a:rPr lang="ru-RU" sz="2400" dirty="0">
                          <a:effectLst/>
                        </a:rPr>
                        <a:t>Привлечение внешних независимых экспертов при осуществлении хозяйственной деятельности организации и организации антикоррупционных мер </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12700" marR="12700" marT="12700" marB="12700"/>
                </a:tc>
                <a:extLst>
                  <a:ext uri="{0D108BD9-81ED-4DB2-BD59-A6C34878D82A}">
                    <a16:rowId xmlns="" xmlns:a16="http://schemas.microsoft.com/office/drawing/2014/main" val="3134088627"/>
                  </a:ext>
                </a:extLst>
              </a:tr>
            </a:tbl>
          </a:graphicData>
        </a:graphic>
      </p:graphicFrame>
    </p:spTree>
    <p:extLst>
      <p:ext uri="{BB962C8B-B14F-4D97-AF65-F5344CB8AC3E}">
        <p14:creationId xmlns:p14="http://schemas.microsoft.com/office/powerpoint/2010/main" xmlns="" val="120355371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83499" y="260648"/>
            <a:ext cx="8640960" cy="954103"/>
          </a:xfrm>
          <a:prstGeom prst="rect">
            <a:avLst/>
          </a:prstGeom>
        </p:spPr>
        <p:style>
          <a:lnRef idx="2">
            <a:schemeClr val="accent3"/>
          </a:lnRef>
          <a:fillRef idx="1">
            <a:schemeClr val="lt1"/>
          </a:fillRef>
          <a:effectRef idx="0">
            <a:schemeClr val="accent3"/>
          </a:effectRef>
          <a:fontRef idx="minor">
            <a:schemeClr val="dk1"/>
          </a:fontRef>
        </p:style>
        <p:txBody>
          <a:bodyPr wrap="square" lIns="121917" tIns="60958" rIns="121917" bIns="60958">
            <a:spAutoFit/>
          </a:bodyPr>
          <a:lstStyle/>
          <a:p>
            <a:pPr algn="ctr"/>
            <a:r>
              <a:rPr lang="ru-RU" sz="2700" b="1" dirty="0">
                <a:solidFill>
                  <a:srgbClr val="002060"/>
                </a:solidFill>
                <a:ea typeface="Times New Roman" panose="02020603050405020304" pitchFamily="18" charset="0"/>
              </a:rPr>
              <a:t>Оценка результатов проводимой антикоррупционной работы и распространение отчетных материалов </a:t>
            </a:r>
            <a:endParaRPr lang="ru-RU" sz="2700" b="1" dirty="0">
              <a:solidFill>
                <a:srgbClr val="002060"/>
              </a:solidFill>
            </a:endParaRPr>
          </a:p>
        </p:txBody>
      </p:sp>
      <p:graphicFrame>
        <p:nvGraphicFramePr>
          <p:cNvPr id="3" name="Таблица 2"/>
          <p:cNvGraphicFramePr>
            <a:graphicFrameLocks noGrp="1"/>
          </p:cNvGraphicFramePr>
          <p:nvPr>
            <p:extLst>
              <p:ext uri="{D42A27DB-BD31-4B8C-83A1-F6EECF244321}">
                <p14:modId xmlns:p14="http://schemas.microsoft.com/office/powerpoint/2010/main" xmlns="" val="3052983300"/>
              </p:ext>
            </p:extLst>
          </p:nvPr>
        </p:nvGraphicFramePr>
        <p:xfrm>
          <a:off x="431371" y="1988840"/>
          <a:ext cx="10972800" cy="2592288"/>
        </p:xfrm>
        <a:graphic>
          <a:graphicData uri="http://schemas.openxmlformats.org/drawingml/2006/table">
            <a:tbl>
              <a:tblPr firstRow="1" firstCol="1" bandRow="1">
                <a:tableStyleId>{0505E3EF-67EA-436B-97B2-0124C06EBD24}</a:tableStyleId>
              </a:tblPr>
              <a:tblGrid>
                <a:gridCol w="10972800">
                  <a:extLst>
                    <a:ext uri="{9D8B030D-6E8A-4147-A177-3AD203B41FA5}">
                      <a16:colId xmlns="" xmlns:a16="http://schemas.microsoft.com/office/drawing/2014/main" val="869648268"/>
                    </a:ext>
                  </a:extLst>
                </a:gridCol>
              </a:tblGrid>
              <a:tr h="1296144">
                <a:tc>
                  <a:txBody>
                    <a:bodyPr/>
                    <a:lstStyle/>
                    <a:p>
                      <a:pPr>
                        <a:lnSpc>
                          <a:spcPct val="107000"/>
                        </a:lnSpc>
                        <a:spcAft>
                          <a:spcPts val="0"/>
                        </a:spcAft>
                      </a:pPr>
                      <a:r>
                        <a:rPr lang="ru-RU" sz="2100" dirty="0">
                          <a:effectLst/>
                        </a:rPr>
                        <a:t>Проведение регулярной оценки результатов работы по противодействию коррупции </a:t>
                      </a:r>
                      <a:endParaRPr lang="ru-RU"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12700" marR="12700" marT="12700" marB="12700" anchor="ctr"/>
                </a:tc>
                <a:extLst>
                  <a:ext uri="{0D108BD9-81ED-4DB2-BD59-A6C34878D82A}">
                    <a16:rowId xmlns="" xmlns:a16="http://schemas.microsoft.com/office/drawing/2014/main" val="4235798707"/>
                  </a:ext>
                </a:extLst>
              </a:tr>
              <a:tr h="1296144">
                <a:tc>
                  <a:txBody>
                    <a:bodyPr/>
                    <a:lstStyle/>
                    <a:p>
                      <a:pPr>
                        <a:lnSpc>
                          <a:spcPct val="107000"/>
                        </a:lnSpc>
                        <a:spcAft>
                          <a:spcPts val="0"/>
                        </a:spcAft>
                      </a:pPr>
                      <a:r>
                        <a:rPr lang="ru-RU" sz="2100" dirty="0">
                          <a:effectLst/>
                        </a:rPr>
                        <a:t>Подготовка и распространение отчетных материалов о проводимой работе и достигнутых результатах в сфере противодействия коррупции </a:t>
                      </a:r>
                      <a:endParaRPr lang="ru-RU"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12700" marR="12700" marT="12700" marB="12700" anchor="ctr"/>
                </a:tc>
                <a:extLst>
                  <a:ext uri="{0D108BD9-81ED-4DB2-BD59-A6C34878D82A}">
                    <a16:rowId xmlns="" xmlns:a16="http://schemas.microsoft.com/office/drawing/2014/main" val="3960232333"/>
                  </a:ext>
                </a:extLst>
              </a:tr>
            </a:tbl>
          </a:graphicData>
        </a:graphic>
      </p:graphicFrame>
      <p:sp>
        <p:nvSpPr>
          <p:cNvPr id="4" name="Прямоугольник 3"/>
          <p:cNvSpPr/>
          <p:nvPr/>
        </p:nvSpPr>
        <p:spPr>
          <a:xfrm>
            <a:off x="335360" y="4869160"/>
            <a:ext cx="11041227" cy="815604"/>
          </a:xfrm>
          <a:prstGeom prst="rect">
            <a:avLst/>
          </a:prstGeom>
        </p:spPr>
        <p:txBody>
          <a:bodyPr wrap="square" lIns="121917" tIns="60958" rIns="121917" bIns="60958">
            <a:spAutoFit/>
          </a:bodyPr>
          <a:lstStyle/>
          <a:p>
            <a:pPr indent="609585">
              <a:lnSpc>
                <a:spcPts val="1800"/>
              </a:lnSpc>
              <a:spcAft>
                <a:spcPts val="1700"/>
              </a:spcAft>
            </a:pPr>
            <a:r>
              <a:rPr lang="ru-RU" dirty="0">
                <a:solidFill>
                  <a:srgbClr val="002060"/>
                </a:solidFill>
                <a:ea typeface="Times New Roman" panose="02020603050405020304" pitchFamily="18" charset="0"/>
                <a:cs typeface="Times New Roman" panose="02020603050405020304" pitchFamily="18" charset="0"/>
              </a:rPr>
              <a:t>В качестве составной части или приложения к антикоррупционной политике организация может утвердить план реализации антикоррупционных мероприятий. При составлении такого плана рекомендуется для каждого мероприятия указать сроки его проведения и ответственного исполнителя.</a:t>
            </a:r>
            <a:endParaRPr lang="ru-RU" sz="2100" dirty="0">
              <a:solidFill>
                <a:srgbClr val="002060"/>
              </a:solidFill>
              <a:ea typeface="Calibri" panose="020F0502020204030204" pitchFamily="34" charset="0"/>
              <a:cs typeface="Times New Roman" panose="02020603050405020304" pitchFamily="18" charset="0"/>
            </a:endParaRPr>
          </a:p>
        </p:txBody>
      </p:sp>
      <p:sp>
        <p:nvSpPr>
          <p:cNvPr id="5" name="Стрелка вниз 4"/>
          <p:cNvSpPr/>
          <p:nvPr/>
        </p:nvSpPr>
        <p:spPr>
          <a:xfrm>
            <a:off x="5135893" y="1220755"/>
            <a:ext cx="960107" cy="672075"/>
          </a:xfrm>
          <a:prstGeom prst="downArrow">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lIns="121917" tIns="60958" rIns="121917" bIns="60958" rtlCol="0" anchor="ctr"/>
          <a:lstStyle/>
          <a:p>
            <a:pPr algn="ctr"/>
            <a:endParaRPr lang="ru-RU"/>
          </a:p>
        </p:txBody>
      </p:sp>
    </p:spTree>
    <p:extLst>
      <p:ext uri="{BB962C8B-B14F-4D97-AF65-F5344CB8AC3E}">
        <p14:creationId xmlns:p14="http://schemas.microsoft.com/office/powerpoint/2010/main" xmlns="" val="286333385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00046" y="615224"/>
            <a:ext cx="10520484" cy="4401205"/>
          </a:xfrm>
          <a:prstGeom prst="rect">
            <a:avLst/>
          </a:prstGeom>
        </p:spPr>
        <p:txBody>
          <a:bodyPr wrap="square">
            <a:spAutoFit/>
          </a:bodyPr>
          <a:lstStyle/>
          <a:p>
            <a:r>
              <a:rPr lang="ru-RU" sz="2000" b="1" dirty="0" smtClean="0">
                <a:solidFill>
                  <a:srgbClr val="002060"/>
                </a:solidFill>
              </a:rPr>
              <a:t>ОПРЕДЕЛЕНИЕ ПОДРАЗДЕЛЕНИЙ ИЛИ ДОЛЖНОСТНЫХ ЛИЦ, ОТВЕТСТВЕННЫХ ЗА ПРОТИВОДЕЙСТВИЕ КОРРУПЦИИ</a:t>
            </a:r>
          </a:p>
          <a:p>
            <a:endParaRPr lang="ru-RU" sz="2000" b="1" dirty="0">
              <a:solidFill>
                <a:srgbClr val="002060"/>
              </a:solidFill>
            </a:endParaRPr>
          </a:p>
          <a:p>
            <a:r>
              <a:rPr lang="ru-RU" sz="2000" dirty="0">
                <a:solidFill>
                  <a:srgbClr val="002060"/>
                </a:solidFill>
              </a:rPr>
              <a:t>Организации рекомендуется определить структурное подразделение или должностных лиц, ответственных за </a:t>
            </a:r>
            <a:r>
              <a:rPr lang="ru-RU" sz="2000" u="sng" dirty="0">
                <a:solidFill>
                  <a:srgbClr val="002060"/>
                </a:solidFill>
              </a:rPr>
              <a:t>противодействие коррупции</a:t>
            </a:r>
            <a:r>
              <a:rPr lang="ru-RU" sz="2000" dirty="0">
                <a:solidFill>
                  <a:srgbClr val="002060"/>
                </a:solidFill>
              </a:rPr>
              <a:t>, исходя из собственных потребностей, задач, специфики деятельности, штатной численности, организационной структуры, материальных ресурсов и др. признаков. </a:t>
            </a:r>
          </a:p>
          <a:p>
            <a:r>
              <a:rPr lang="ru-RU" sz="2000" dirty="0">
                <a:solidFill>
                  <a:srgbClr val="002060"/>
                </a:solidFill>
              </a:rPr>
              <a:t>Задачи, функции и полномочия структурного подразделения или должностных лиц, ответственных за противодействие коррупции, должны быть четко определены.</a:t>
            </a:r>
          </a:p>
          <a:p>
            <a:r>
              <a:rPr lang="ru-RU" sz="2000" dirty="0">
                <a:solidFill>
                  <a:srgbClr val="002060"/>
                </a:solidFill>
              </a:rPr>
              <a:t>Например, они могут быть установлены:</a:t>
            </a:r>
          </a:p>
          <a:p>
            <a:r>
              <a:rPr lang="ru-RU" sz="2000" dirty="0">
                <a:solidFill>
                  <a:srgbClr val="002060"/>
                </a:solidFill>
              </a:rPr>
              <a:t>- в антикоррупционной политике организации и иных нормативных документах, устанавливающих антикоррупционные процедуры;</a:t>
            </a:r>
          </a:p>
          <a:p>
            <a:r>
              <a:rPr lang="ru-RU" sz="2000" dirty="0">
                <a:solidFill>
                  <a:srgbClr val="002060"/>
                </a:solidFill>
              </a:rPr>
              <a:t>- в трудовых договорах и должностных инструкциях ответственных работников;</a:t>
            </a:r>
          </a:p>
          <a:p>
            <a:r>
              <a:rPr lang="ru-RU" sz="2000" dirty="0">
                <a:solidFill>
                  <a:srgbClr val="002060"/>
                </a:solidFill>
              </a:rPr>
              <a:t>- в положении о подразделении, ответственном за противодействие коррупции.</a:t>
            </a:r>
            <a:endParaRPr lang="ru-RU" sz="2000" b="0" i="0" u="none" strike="noStrike" dirty="0">
              <a:solidFill>
                <a:srgbClr val="002060"/>
              </a:solidFill>
              <a:effectLst/>
            </a:endParaRPr>
          </a:p>
        </p:txBody>
      </p:sp>
    </p:spTree>
    <p:extLst>
      <p:ext uri="{BB962C8B-B14F-4D97-AF65-F5344CB8AC3E}">
        <p14:creationId xmlns:p14="http://schemas.microsoft.com/office/powerpoint/2010/main" xmlns="" val="14399267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5" y="661474"/>
            <a:ext cx="11453028" cy="3785652"/>
          </a:xfrm>
          <a:prstGeom prst="rect">
            <a:avLst/>
          </a:prstGeom>
        </p:spPr>
        <p:txBody>
          <a:bodyPr wrap="square">
            <a:spAutoFit/>
          </a:bodyPr>
          <a:lstStyle/>
          <a:p>
            <a:r>
              <a:rPr lang="ru-RU" sz="2000" dirty="0">
                <a:solidFill>
                  <a:srgbClr val="002060"/>
                </a:solidFill>
              </a:rPr>
              <a:t>Рекомендуется обеспечить непосредственную подчиненность таких структурных подразделений или должностных лиц руководству организации, а также наделить их полномочиями, достаточными для проведения антикоррупционных мероприятий в отношении лиц, занимающих руководящие должности в организации. При формировании структурного подразделения, ответственного за противодействие коррупции, необходимо уделить пристальное внимание определению штатной численности, достаточной для выполнения возложенных на данное подразделение функций, а также обеспечить его необходимыми техническими ресурсами. </a:t>
            </a:r>
          </a:p>
          <a:p>
            <a:r>
              <a:rPr lang="ru-RU" sz="2000" dirty="0">
                <a:solidFill>
                  <a:srgbClr val="002060"/>
                </a:solidFill>
              </a:rPr>
              <a:t>В число обязанностей структурного подразделения или должностного лица, например, может включаться:</a:t>
            </a:r>
          </a:p>
          <a:p>
            <a:r>
              <a:rPr lang="ru-RU" sz="2000" dirty="0">
                <a:solidFill>
                  <a:srgbClr val="002060"/>
                </a:solidFill>
              </a:rPr>
              <a:t>- разработка и представление на утверждение руководителю организации проектов локальных нормативных актов организации, направленных на реализацию мер по предупреждению коррупции (антикоррупционной политики, кодекса этики и служебного поведения работников и т.д.);</a:t>
            </a:r>
            <a:endParaRPr lang="ru-RU" sz="2000" b="0" i="0" u="none" strike="noStrike" dirty="0">
              <a:solidFill>
                <a:srgbClr val="002060"/>
              </a:solidFill>
              <a:effectLst/>
            </a:endParaRPr>
          </a:p>
        </p:txBody>
      </p:sp>
    </p:spTree>
    <p:extLst>
      <p:ext uri="{BB962C8B-B14F-4D97-AF65-F5344CB8AC3E}">
        <p14:creationId xmlns:p14="http://schemas.microsoft.com/office/powerpoint/2010/main" xmlns="" val="9550944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0687" y="378246"/>
            <a:ext cx="11006964" cy="5632311"/>
          </a:xfrm>
          <a:prstGeom prst="rect">
            <a:avLst/>
          </a:prstGeom>
        </p:spPr>
        <p:txBody>
          <a:bodyPr wrap="square">
            <a:spAutoFit/>
          </a:bodyPr>
          <a:lstStyle/>
          <a:p>
            <a:r>
              <a:rPr lang="ru-RU" sz="2000" dirty="0">
                <a:solidFill>
                  <a:srgbClr val="002060"/>
                </a:solidFill>
              </a:rPr>
              <a:t>- проведение контрольных мероприятий, направленных на выявление коррупционных правонарушений работниками организации;</a:t>
            </a:r>
          </a:p>
          <a:p>
            <a:r>
              <a:rPr lang="ru-RU" sz="2000" dirty="0">
                <a:solidFill>
                  <a:srgbClr val="002060"/>
                </a:solidFill>
              </a:rPr>
              <a:t>- организация проведения оценки коррупционных рисков;</a:t>
            </a:r>
          </a:p>
          <a:p>
            <a:r>
              <a:rPr lang="ru-RU" sz="2000" dirty="0">
                <a:solidFill>
                  <a:srgbClr val="002060"/>
                </a:solidFill>
              </a:rPr>
              <a:t>- прием и рассмотрение сообщений о случаях склонения работников к совершению коррупционных правонарушений в интересах или от имени иной организации, а также о случаях совершения коррупционных правонарушений работниками, контрагентами организации или иными лицами;</a:t>
            </a:r>
          </a:p>
          <a:p>
            <a:r>
              <a:rPr lang="ru-RU" sz="2000" dirty="0">
                <a:solidFill>
                  <a:srgbClr val="002060"/>
                </a:solidFill>
              </a:rPr>
              <a:t>- организация заполнения и рассмотрения деклараций о конфликте интересов;</a:t>
            </a:r>
          </a:p>
          <a:p>
            <a:r>
              <a:rPr lang="ru-RU" sz="2000" dirty="0">
                <a:solidFill>
                  <a:srgbClr val="002060"/>
                </a:solidFill>
              </a:rPr>
              <a:t>- организация обучающих мероприятий по вопросам профилактики и противодействия коррупции и индивидуального консультирования работников;</a:t>
            </a:r>
          </a:p>
          <a:p>
            <a:r>
              <a:rPr lang="ru-RU" sz="2000" dirty="0">
                <a:solidFill>
                  <a:srgbClr val="002060"/>
                </a:solidFill>
              </a:rPr>
              <a:t>- оказание содействия уполномоченным представителям контрольно-надзорных и правоохранительных органов при проведении ими инспекционных проверок деятельности организации по вопросам предупреждения и противодействия коррупции;</a:t>
            </a:r>
          </a:p>
          <a:p>
            <a:r>
              <a:rPr lang="ru-RU" sz="2000" dirty="0">
                <a:solidFill>
                  <a:srgbClr val="002060"/>
                </a:solidFill>
              </a:rPr>
              <a:t>- оказание содействия уполномоченным представителям правоохранительных органов при проведении мероприятий по пресечению или расследованию коррупционных преступлений, включая оперативно-розыскные мероприятия;</a:t>
            </a:r>
          </a:p>
          <a:p>
            <a:r>
              <a:rPr lang="ru-RU" sz="2000" dirty="0">
                <a:solidFill>
                  <a:srgbClr val="002060"/>
                </a:solidFill>
              </a:rPr>
              <a:t>- проведение оценки результатов антикоррупционной работы и подготовка соответствующих отчетных материалов руководству организации.</a:t>
            </a:r>
            <a:endParaRPr lang="ru-RU" sz="2000" b="0" i="0" u="none" strike="noStrike" dirty="0">
              <a:solidFill>
                <a:srgbClr val="002060"/>
              </a:solidFill>
              <a:effectLst/>
            </a:endParaRPr>
          </a:p>
        </p:txBody>
      </p:sp>
    </p:spTree>
    <p:extLst>
      <p:ext uri="{BB962C8B-B14F-4D97-AF65-F5344CB8AC3E}">
        <p14:creationId xmlns:p14="http://schemas.microsoft.com/office/powerpoint/2010/main" xmlns="" val="31202411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25803" y="537631"/>
            <a:ext cx="10546242" cy="3785652"/>
          </a:xfrm>
          <a:prstGeom prst="rect">
            <a:avLst/>
          </a:prstGeom>
        </p:spPr>
        <p:txBody>
          <a:bodyPr wrap="square">
            <a:spAutoFit/>
          </a:bodyPr>
          <a:lstStyle/>
          <a:p>
            <a:r>
              <a:rPr lang="ru-RU" sz="2000" dirty="0">
                <a:solidFill>
                  <a:srgbClr val="002060"/>
                </a:solidFill>
              </a:rPr>
              <a:t>3. </a:t>
            </a:r>
            <a:r>
              <a:rPr lang="ru-RU" sz="2000" b="1" dirty="0">
                <a:solidFill>
                  <a:srgbClr val="002060"/>
                </a:solidFill>
              </a:rPr>
              <a:t>Принцип вовлеченности работников.</a:t>
            </a:r>
          </a:p>
          <a:p>
            <a:r>
              <a:rPr lang="ru-RU" sz="2000" dirty="0">
                <a:solidFill>
                  <a:srgbClr val="002060"/>
                </a:solidFill>
              </a:rPr>
              <a:t>Информированность работников организации о положениях антикоррупционного законодательства и их активное участие в формировании и реализации антикоррупционных стандартов и процедур.</a:t>
            </a:r>
          </a:p>
          <a:p>
            <a:r>
              <a:rPr lang="ru-RU" sz="2000" dirty="0">
                <a:solidFill>
                  <a:srgbClr val="002060"/>
                </a:solidFill>
              </a:rPr>
              <a:t>4. </a:t>
            </a:r>
            <a:r>
              <a:rPr lang="ru-RU" sz="2000" b="1" dirty="0">
                <a:solidFill>
                  <a:srgbClr val="002060"/>
                </a:solidFill>
              </a:rPr>
              <a:t>Принцип соразмерности антикоррупционных процедур риску коррупции.</a:t>
            </a:r>
          </a:p>
          <a:p>
            <a:r>
              <a:rPr lang="ru-RU" sz="2000" dirty="0">
                <a:solidFill>
                  <a:srgbClr val="002060"/>
                </a:solidFill>
              </a:rPr>
              <a:t>Разработка и выполнение комплекса мероприятий, позволяющих снизить вероятность вовлечения организации, ее руководителей и сотрудников в коррупционную деятельность, осуществляется с учетом существующих в деятельности данной организации коррупционных рисков.</a:t>
            </a:r>
          </a:p>
          <a:p>
            <a:r>
              <a:rPr lang="ru-RU" sz="2000" dirty="0">
                <a:solidFill>
                  <a:srgbClr val="002060"/>
                </a:solidFill>
              </a:rPr>
              <a:t>5. </a:t>
            </a:r>
            <a:r>
              <a:rPr lang="ru-RU" sz="2000" b="1" dirty="0">
                <a:solidFill>
                  <a:srgbClr val="002060"/>
                </a:solidFill>
              </a:rPr>
              <a:t>Принцип эффективности антикоррупционных процедур.</a:t>
            </a:r>
          </a:p>
          <a:p>
            <a:r>
              <a:rPr lang="ru-RU" sz="2000" dirty="0">
                <a:solidFill>
                  <a:srgbClr val="002060"/>
                </a:solidFill>
              </a:rPr>
              <a:t>Применение в организации таких антикоррупционных мероприятий, которые имеют низкую стоимость, обеспечивают простоту реализации и приносят значимый результат.</a:t>
            </a:r>
            <a:endParaRPr lang="ru-RU" sz="2000" b="0" i="0" u="none" strike="noStrike" dirty="0">
              <a:solidFill>
                <a:srgbClr val="002060"/>
              </a:solidFill>
              <a:effectLst/>
            </a:endParaRPr>
          </a:p>
        </p:txBody>
      </p:sp>
    </p:spTree>
    <p:extLst>
      <p:ext uri="{BB962C8B-B14F-4D97-AF65-F5344CB8AC3E}">
        <p14:creationId xmlns:p14="http://schemas.microsoft.com/office/powerpoint/2010/main" xmlns="" val="2393636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71257" y="699542"/>
            <a:ext cx="10056844" cy="3477875"/>
          </a:xfrm>
          <a:prstGeom prst="rect">
            <a:avLst/>
          </a:prstGeom>
        </p:spPr>
        <p:txBody>
          <a:bodyPr wrap="square">
            <a:spAutoFit/>
          </a:bodyPr>
          <a:lstStyle/>
          <a:p>
            <a:pPr algn="ctr"/>
            <a:r>
              <a:rPr lang="ru-RU" sz="2000" b="1" dirty="0" smtClean="0">
                <a:solidFill>
                  <a:srgbClr val="002060"/>
                </a:solidFill>
              </a:rPr>
              <a:t>ОЦЕНКА КОРРУПЦИОННЫХ РИСКОВ</a:t>
            </a:r>
          </a:p>
          <a:p>
            <a:pPr algn="ctr"/>
            <a:endParaRPr lang="ru-RU" sz="2000" b="1" dirty="0">
              <a:solidFill>
                <a:srgbClr val="002060"/>
              </a:solidFill>
            </a:endParaRPr>
          </a:p>
          <a:p>
            <a:r>
              <a:rPr lang="ru-RU" sz="2000" dirty="0">
                <a:solidFill>
                  <a:srgbClr val="002060"/>
                </a:solidFill>
              </a:rPr>
              <a:t>Целью оценки коррупционных рисков является определение конкретных бизнес-процессов и деловых операций в деятельности организации, при реализации которых наиболее высока вероятность совершения работниками организации коррупционных правонарушений как в целях получения личной выгоды, так и в целях получения выгоды организацией. </a:t>
            </a:r>
          </a:p>
          <a:p>
            <a:r>
              <a:rPr lang="ru-RU" sz="2000" dirty="0">
                <a:solidFill>
                  <a:srgbClr val="002060"/>
                </a:solidFill>
              </a:rPr>
              <a:t>Оценка коррупционных рисков является важнейшим элементом антикоррупционной политики. Она позволяет обеспечить соответствие реализуемых антикоррупционных мероприятий специфике деятельности организации и рационально использовать ресурсы, направляемые на проведение работы по профилактике коррупции.</a:t>
            </a:r>
            <a:endParaRPr lang="ru-RU" sz="2000" b="0" i="0" u="none" strike="noStrike" dirty="0">
              <a:solidFill>
                <a:srgbClr val="002060"/>
              </a:solidFill>
              <a:effectLst/>
            </a:endParaRPr>
          </a:p>
        </p:txBody>
      </p:sp>
    </p:spTree>
    <p:extLst>
      <p:ext uri="{BB962C8B-B14F-4D97-AF65-F5344CB8AC3E}">
        <p14:creationId xmlns:p14="http://schemas.microsoft.com/office/powerpoint/2010/main" xmlns="" val="40020810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579549"/>
            <a:ext cx="11437232" cy="5016758"/>
          </a:xfrm>
          <a:prstGeom prst="rect">
            <a:avLst/>
          </a:prstGeom>
        </p:spPr>
        <p:txBody>
          <a:bodyPr wrap="square">
            <a:spAutoFit/>
          </a:bodyPr>
          <a:lstStyle/>
          <a:p>
            <a:r>
              <a:rPr lang="ru-RU" sz="2000" dirty="0">
                <a:solidFill>
                  <a:srgbClr val="002060"/>
                </a:solidFill>
              </a:rPr>
              <a:t>Оценку коррупционных рисков рекомендуется проводить как на стадии разработки антикоррупционной политики, так и после ее утверждения на регулярной основе. При этом возможен следующий порядок проведения оценки коррупционных рисков:</a:t>
            </a:r>
          </a:p>
          <a:p>
            <a:r>
              <a:rPr lang="ru-RU" sz="2000" dirty="0">
                <a:solidFill>
                  <a:srgbClr val="002060"/>
                </a:solidFill>
              </a:rPr>
              <a:t>- представить деятельность организации в виде отдельных бизнес-процессов, в каждом из которых выделить составные элементы (</a:t>
            </a:r>
            <a:r>
              <a:rPr lang="ru-RU" sz="2000" dirty="0" err="1">
                <a:solidFill>
                  <a:srgbClr val="002060"/>
                </a:solidFill>
              </a:rPr>
              <a:t>подпроцессы</a:t>
            </a:r>
            <a:r>
              <a:rPr lang="ru-RU" sz="2000" dirty="0">
                <a:solidFill>
                  <a:srgbClr val="002060"/>
                </a:solidFill>
              </a:rPr>
              <a:t>);</a:t>
            </a:r>
          </a:p>
          <a:p>
            <a:r>
              <a:rPr lang="ru-RU" sz="2000" dirty="0">
                <a:solidFill>
                  <a:srgbClr val="002060"/>
                </a:solidFill>
              </a:rPr>
              <a:t>- выделить «критические точки» - для каждого бизнес-процесса определить те элементы (</a:t>
            </a:r>
            <a:r>
              <a:rPr lang="ru-RU" sz="2000" dirty="0" err="1">
                <a:solidFill>
                  <a:srgbClr val="002060"/>
                </a:solidFill>
              </a:rPr>
              <a:t>подпроцессы</a:t>
            </a:r>
            <a:r>
              <a:rPr lang="ru-RU" sz="2000" dirty="0">
                <a:solidFill>
                  <a:srgbClr val="002060"/>
                </a:solidFill>
              </a:rPr>
              <a:t>), при реализации которых наиболее вероятно возникновение коррупционных правонарушений.</a:t>
            </a:r>
          </a:p>
          <a:p>
            <a:r>
              <a:rPr lang="ru-RU" sz="2000" dirty="0">
                <a:solidFill>
                  <a:srgbClr val="002060"/>
                </a:solidFill>
              </a:rPr>
              <a:t>- Для каждого </a:t>
            </a:r>
            <a:r>
              <a:rPr lang="ru-RU" sz="2000" dirty="0" err="1">
                <a:solidFill>
                  <a:srgbClr val="002060"/>
                </a:solidFill>
              </a:rPr>
              <a:t>подпроцесса</a:t>
            </a:r>
            <a:r>
              <a:rPr lang="ru-RU" sz="2000" dirty="0">
                <a:solidFill>
                  <a:srgbClr val="002060"/>
                </a:solidFill>
              </a:rPr>
              <a:t>, реализация которого связана с коррупционным риском, составить описание возможных коррупционных правонарушений, включающее:</a:t>
            </a:r>
          </a:p>
          <a:p>
            <a:r>
              <a:rPr lang="ru-RU" sz="2000" dirty="0">
                <a:solidFill>
                  <a:srgbClr val="002060"/>
                </a:solidFill>
              </a:rPr>
              <a:t>- характеристику выгоды или преимущества, которое может быть получено организацией или ее отдельными работниками при совершении «коррупционного правонарушения»;</a:t>
            </a:r>
          </a:p>
          <a:p>
            <a:r>
              <a:rPr lang="ru-RU" sz="2000" dirty="0">
                <a:solidFill>
                  <a:srgbClr val="002060"/>
                </a:solidFill>
              </a:rPr>
              <a:t>- должности в организации, которые являются «ключевыми» для совершения коррупционного правонарушения - участие каких должностных лиц организации необходимо, чтобы совершение коррупционного правонарушения стало возможным;</a:t>
            </a:r>
          </a:p>
          <a:p>
            <a:r>
              <a:rPr lang="ru-RU" sz="2000" dirty="0">
                <a:solidFill>
                  <a:srgbClr val="002060"/>
                </a:solidFill>
              </a:rPr>
              <a:t>- вероятные формы осуществления коррупционных платежей.</a:t>
            </a:r>
            <a:endParaRPr lang="ru-RU" sz="2000" b="0" i="0" u="none" strike="noStrike" dirty="0">
              <a:solidFill>
                <a:srgbClr val="002060"/>
              </a:solidFill>
              <a:effectLst/>
            </a:endParaRPr>
          </a:p>
        </p:txBody>
      </p:sp>
    </p:spTree>
    <p:extLst>
      <p:ext uri="{BB962C8B-B14F-4D97-AF65-F5344CB8AC3E}">
        <p14:creationId xmlns:p14="http://schemas.microsoft.com/office/powerpoint/2010/main" xmlns="" val="337101650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18304" y="942490"/>
            <a:ext cx="8779488" cy="2554545"/>
          </a:xfrm>
          <a:prstGeom prst="rect">
            <a:avLst/>
          </a:prstGeom>
        </p:spPr>
        <p:txBody>
          <a:bodyPr wrap="square">
            <a:spAutoFit/>
          </a:bodyPr>
          <a:lstStyle/>
          <a:p>
            <a:pPr indent="457200"/>
            <a:r>
              <a:rPr lang="ru-RU" sz="2000" dirty="0">
                <a:solidFill>
                  <a:srgbClr val="002060"/>
                </a:solidFill>
              </a:rPr>
              <a:t>На основании проведенного анализа подготовить «карту коррупционных рисков организации» - сводное описание «критических точек» и возможных коррупционных правонарушений.</a:t>
            </a:r>
          </a:p>
          <a:p>
            <a:pPr indent="457200"/>
            <a:r>
              <a:rPr lang="ru-RU" sz="2000" dirty="0">
                <a:solidFill>
                  <a:srgbClr val="002060"/>
                </a:solidFill>
              </a:rPr>
              <a:t>- Сформировать перечень должностей, связанных с высоким коррупционным риском. В отношении работников, замещающих такие должности, могут быть установлены специальные антикоррупционные процедуры и требования, например, регулярное заполнение декларации о конфликте интересов.</a:t>
            </a:r>
            <a:endParaRPr lang="ru-RU" sz="2000" b="0" i="0" u="none" strike="noStrike" dirty="0">
              <a:solidFill>
                <a:srgbClr val="002060"/>
              </a:solidFill>
              <a:effectLst/>
            </a:endParaRPr>
          </a:p>
        </p:txBody>
      </p:sp>
    </p:spTree>
    <p:extLst>
      <p:ext uri="{BB962C8B-B14F-4D97-AF65-F5344CB8AC3E}">
        <p14:creationId xmlns:p14="http://schemas.microsoft.com/office/powerpoint/2010/main" xmlns="" val="13547495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4476" y="618186"/>
            <a:ext cx="9920441" cy="4401205"/>
          </a:xfrm>
          <a:prstGeom prst="rect">
            <a:avLst/>
          </a:prstGeom>
        </p:spPr>
        <p:txBody>
          <a:bodyPr wrap="square">
            <a:spAutoFit/>
          </a:bodyPr>
          <a:lstStyle/>
          <a:p>
            <a:r>
              <a:rPr lang="ru-RU" sz="2000" dirty="0">
                <a:solidFill>
                  <a:srgbClr val="002060"/>
                </a:solidFill>
              </a:rPr>
              <a:t>- Разработать комплекс мер по устранению или минимизации коррупционных рисков. Такие меры рекомендуется разработать для каждой «критической точки». В зависимости от специфики конкретного бизнес-процесса такие меры могут включать: </a:t>
            </a:r>
          </a:p>
          <a:p>
            <a:r>
              <a:rPr lang="ru-RU" sz="2000" dirty="0">
                <a:solidFill>
                  <a:srgbClr val="002060"/>
                </a:solidFill>
              </a:rPr>
              <a:t>- детальную регламентацию способа и сроков совершения действий работником в «критической точке»;</a:t>
            </a:r>
          </a:p>
          <a:p>
            <a:r>
              <a:rPr lang="ru-RU" sz="2000" dirty="0">
                <a:solidFill>
                  <a:srgbClr val="002060"/>
                </a:solidFill>
              </a:rPr>
              <a:t>- реинжиниринг функций, в том числе их перераспределение между структурными подразделениями внутри организации;</a:t>
            </a:r>
          </a:p>
          <a:p>
            <a:r>
              <a:rPr lang="ru-RU" sz="2000" dirty="0">
                <a:solidFill>
                  <a:srgbClr val="002060"/>
                </a:solidFill>
              </a:rPr>
              <a:t>- введение или расширение процессуальных форм внешнего взаимодействия работников организации (с представителями </a:t>
            </a:r>
            <a:r>
              <a:rPr lang="ru-RU" sz="2000" u="sng" dirty="0">
                <a:solidFill>
                  <a:srgbClr val="002060"/>
                </a:solidFill>
              </a:rPr>
              <a:t>контрагентов</a:t>
            </a:r>
            <a:r>
              <a:rPr lang="ru-RU" sz="2000" dirty="0">
                <a:solidFill>
                  <a:srgbClr val="002060"/>
                </a:solidFill>
              </a:rPr>
              <a:t>, органов государственной власти и др.), например, использование информационных технологий в качестве приоритетного направления для осуществления такого взаимодействия;</a:t>
            </a:r>
          </a:p>
          <a:p>
            <a:r>
              <a:rPr lang="ru-RU" sz="2000" dirty="0">
                <a:solidFill>
                  <a:srgbClr val="002060"/>
                </a:solidFill>
              </a:rPr>
              <a:t>- установление дополнительных форм отчетности работников о результатах принятых решений;</a:t>
            </a:r>
          </a:p>
          <a:p>
            <a:r>
              <a:rPr lang="ru-RU" sz="2000" dirty="0">
                <a:solidFill>
                  <a:srgbClr val="002060"/>
                </a:solidFill>
              </a:rPr>
              <a:t>- введение ограничений, затрудняющих осуществление коррупционных платежей и т.д.</a:t>
            </a:r>
            <a:endParaRPr lang="ru-RU" sz="2000" b="0" i="0" u="none" strike="noStrike" dirty="0">
              <a:solidFill>
                <a:srgbClr val="002060"/>
              </a:solidFill>
              <a:effectLst/>
            </a:endParaRPr>
          </a:p>
        </p:txBody>
      </p:sp>
    </p:spTree>
    <p:extLst>
      <p:ext uri="{BB962C8B-B14F-4D97-AF65-F5344CB8AC3E}">
        <p14:creationId xmlns:p14="http://schemas.microsoft.com/office/powerpoint/2010/main" xmlns="" val="299446991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83187" y="597078"/>
            <a:ext cx="10132035" cy="2923877"/>
          </a:xfrm>
          <a:prstGeom prst="rect">
            <a:avLst/>
          </a:prstGeom>
        </p:spPr>
        <p:txBody>
          <a:bodyPr wrap="square">
            <a:spAutoFit/>
          </a:bodyPr>
          <a:lstStyle/>
          <a:p>
            <a:pPr algn="ctr"/>
            <a:r>
              <a:rPr lang="ru-RU" sz="2000" b="1" dirty="0" smtClean="0">
                <a:solidFill>
                  <a:srgbClr val="002060"/>
                </a:solidFill>
              </a:rPr>
              <a:t>ВЫЯВЛЕНИЕ И УРЕГУЛИРОВАНИЕ КОНФЛИКТА ИНТЕРЕСОВ</a:t>
            </a:r>
          </a:p>
          <a:p>
            <a:endParaRPr lang="ru-RU" sz="2000" b="1" dirty="0">
              <a:solidFill>
                <a:srgbClr val="002060"/>
              </a:solidFill>
            </a:endParaRPr>
          </a:p>
          <a:p>
            <a:r>
              <a:rPr lang="ru-RU" dirty="0">
                <a:solidFill>
                  <a:srgbClr val="002060"/>
                </a:solidFill>
              </a:rPr>
              <a:t>Своевременное выявление конфликта интересов в деятельности работников организации является одним из ключевых элементов предотвращения коррупционных правонарушений.</a:t>
            </a:r>
          </a:p>
          <a:p>
            <a:r>
              <a:rPr lang="ru-RU" dirty="0">
                <a:solidFill>
                  <a:srgbClr val="002060"/>
                </a:solidFill>
              </a:rPr>
              <a:t>При этом следует учитывать, что конфликт интересов может принимать множество различных </a:t>
            </a:r>
            <a:r>
              <a:rPr lang="ru-RU" dirty="0" smtClean="0">
                <a:solidFill>
                  <a:srgbClr val="002060"/>
                </a:solidFill>
              </a:rPr>
              <a:t>форм. </a:t>
            </a:r>
            <a:r>
              <a:rPr lang="ru-RU" dirty="0">
                <a:solidFill>
                  <a:srgbClr val="002060"/>
                </a:solidFill>
              </a:rPr>
              <a:t>Организации рекомендуется </a:t>
            </a:r>
            <a:r>
              <a:rPr lang="ru-RU" b="1" i="1" dirty="0" smtClean="0">
                <a:solidFill>
                  <a:srgbClr val="002060"/>
                </a:solidFill>
              </a:rPr>
              <a:t>разработать </a:t>
            </a:r>
            <a:r>
              <a:rPr lang="ru-RU" b="1" i="1" dirty="0">
                <a:solidFill>
                  <a:srgbClr val="002060"/>
                </a:solidFill>
              </a:rPr>
              <a:t>перечень типовых ситуаций конфликта интересов</a:t>
            </a:r>
            <a:r>
              <a:rPr lang="ru-RU" dirty="0">
                <a:solidFill>
                  <a:srgbClr val="002060"/>
                </a:solidFill>
              </a:rPr>
              <a:t>, отражающих специфику ее деятельности.</a:t>
            </a:r>
          </a:p>
          <a:p>
            <a:r>
              <a:rPr lang="ru-RU" dirty="0">
                <a:solidFill>
                  <a:srgbClr val="002060"/>
                </a:solidFill>
              </a:rPr>
              <a:t>С целью регулирования и предотвращения конфликта интересов в деятельности своих работников (а значит и возможных негативных последствий конфликта интересов для организации) организации рекомендуется принять положение о конфликте интересов. </a:t>
            </a:r>
            <a:endParaRPr lang="ru-RU" b="0" i="0" u="none" strike="noStrike" dirty="0">
              <a:solidFill>
                <a:srgbClr val="002060"/>
              </a:solidFill>
              <a:effectLst/>
            </a:endParaRPr>
          </a:p>
        </p:txBody>
      </p:sp>
    </p:spTree>
    <p:extLst>
      <p:ext uri="{BB962C8B-B14F-4D97-AF65-F5344CB8AC3E}">
        <p14:creationId xmlns:p14="http://schemas.microsoft.com/office/powerpoint/2010/main" xmlns="" val="307207719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30273" y="638633"/>
            <a:ext cx="10226618" cy="5016758"/>
          </a:xfrm>
          <a:prstGeom prst="rect">
            <a:avLst/>
          </a:prstGeom>
        </p:spPr>
        <p:txBody>
          <a:bodyPr wrap="square">
            <a:spAutoFit/>
          </a:bodyPr>
          <a:lstStyle/>
          <a:p>
            <a:r>
              <a:rPr lang="ru-RU" sz="2000" b="1" dirty="0">
                <a:solidFill>
                  <a:srgbClr val="002060"/>
                </a:solidFill>
              </a:rPr>
              <a:t>Положение о конфликте интересов </a:t>
            </a:r>
            <a:r>
              <a:rPr lang="ru-RU" sz="2000" dirty="0">
                <a:solidFill>
                  <a:srgbClr val="002060"/>
                </a:solidFill>
              </a:rPr>
              <a:t>- это внутренний документ организации, устанавливающий порядок выявления и урегулирования конфликтов интересов, возникающих у работников организации в ходе выполнения ими трудовых обязанностей. При разработке положения о конфликте интересов рекомендуется обратить внимание на включение в него следующих аспектов:</a:t>
            </a:r>
          </a:p>
          <a:p>
            <a:r>
              <a:rPr lang="ru-RU" sz="2000" dirty="0">
                <a:solidFill>
                  <a:srgbClr val="002060"/>
                </a:solidFill>
              </a:rPr>
              <a:t>- цели и задачи положения о конфликте интересов;</a:t>
            </a:r>
          </a:p>
          <a:p>
            <a:r>
              <a:rPr lang="ru-RU" sz="2000" dirty="0">
                <a:solidFill>
                  <a:srgbClr val="002060"/>
                </a:solidFill>
              </a:rPr>
              <a:t>- используемые в положении понятия и определения;</a:t>
            </a:r>
          </a:p>
          <a:p>
            <a:r>
              <a:rPr lang="ru-RU" sz="2000" dirty="0">
                <a:solidFill>
                  <a:srgbClr val="002060"/>
                </a:solidFill>
              </a:rPr>
              <a:t>- круг лиц, попадающих под действие положения;</a:t>
            </a:r>
          </a:p>
          <a:p>
            <a:r>
              <a:rPr lang="ru-RU" sz="2000" dirty="0">
                <a:solidFill>
                  <a:srgbClr val="002060"/>
                </a:solidFill>
              </a:rPr>
              <a:t>- основные принципы управления конфликтом интересов в организации;</a:t>
            </a:r>
          </a:p>
          <a:p>
            <a:r>
              <a:rPr lang="ru-RU" sz="2000" dirty="0">
                <a:solidFill>
                  <a:srgbClr val="002060"/>
                </a:solidFill>
              </a:rPr>
              <a:t>- порядок раскрытия конфликта интересов работником организации и порядок его урегулирования, в том числе возможные способы разрешения возникшего конфликта интересов;</a:t>
            </a:r>
          </a:p>
          <a:p>
            <a:r>
              <a:rPr lang="ru-RU" sz="2000" dirty="0">
                <a:solidFill>
                  <a:srgbClr val="002060"/>
                </a:solidFill>
              </a:rPr>
              <a:t>- обязанности работников в связи с раскрытием и урегулированием конфликта интересов;</a:t>
            </a:r>
          </a:p>
          <a:p>
            <a:r>
              <a:rPr lang="ru-RU" sz="2000" dirty="0">
                <a:solidFill>
                  <a:srgbClr val="002060"/>
                </a:solidFill>
              </a:rPr>
              <a:t>- определение лиц, ответственных за прием сведений о возникшем конфликте интересов и рассмотрение этих сведений;</a:t>
            </a:r>
          </a:p>
          <a:p>
            <a:r>
              <a:rPr lang="ru-RU" sz="2000" dirty="0">
                <a:solidFill>
                  <a:srgbClr val="002060"/>
                </a:solidFill>
              </a:rPr>
              <a:t>- ответственность работников за несоблюдение положения о конфликте интересов.</a:t>
            </a:r>
            <a:endParaRPr lang="ru-RU" sz="2000" b="0" i="0" u="none" strike="noStrike" dirty="0">
              <a:solidFill>
                <a:srgbClr val="002060"/>
              </a:solidFill>
              <a:effectLst/>
            </a:endParaRPr>
          </a:p>
        </p:txBody>
      </p:sp>
    </p:spTree>
    <p:extLst>
      <p:ext uri="{BB962C8B-B14F-4D97-AF65-F5344CB8AC3E}">
        <p14:creationId xmlns:p14="http://schemas.microsoft.com/office/powerpoint/2010/main" xmlns="" val="394296133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80464" y="1155597"/>
            <a:ext cx="8166566" cy="2246769"/>
          </a:xfrm>
          <a:prstGeom prst="rect">
            <a:avLst/>
          </a:prstGeom>
        </p:spPr>
        <p:txBody>
          <a:bodyPr wrap="square">
            <a:spAutoFit/>
          </a:bodyPr>
          <a:lstStyle/>
          <a:p>
            <a:r>
              <a:rPr lang="ru-RU" sz="2000" b="1" dirty="0">
                <a:solidFill>
                  <a:srgbClr val="002060"/>
                </a:solidFill>
              </a:rPr>
              <a:t>Круг лиц, попадающих под действие положения</a:t>
            </a:r>
          </a:p>
          <a:p>
            <a:r>
              <a:rPr lang="ru-RU" sz="2000" dirty="0">
                <a:solidFill>
                  <a:srgbClr val="002060"/>
                </a:solidFill>
              </a:rPr>
              <a:t>Действие положения следует распространить на всех работников организации вне зависимости от уровня занимаемой должности. Обязанность соблюдать положение также может быть закреплена для физических лиц, сотрудничающих с организацией на основе гражданско-правовых договоров. В этом случае соответствующие положения нужно включить в текст договоров.</a:t>
            </a:r>
            <a:endParaRPr lang="ru-RU" sz="2000" b="0" i="0" u="none" strike="noStrike" dirty="0">
              <a:solidFill>
                <a:srgbClr val="002060"/>
              </a:solidFill>
              <a:effectLst/>
            </a:endParaRPr>
          </a:p>
        </p:txBody>
      </p:sp>
    </p:spTree>
    <p:extLst>
      <p:ext uri="{BB962C8B-B14F-4D97-AF65-F5344CB8AC3E}">
        <p14:creationId xmlns:p14="http://schemas.microsoft.com/office/powerpoint/2010/main" xmlns="" val="27725430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90953" y="414427"/>
            <a:ext cx="9928055" cy="3785652"/>
          </a:xfrm>
          <a:prstGeom prst="rect">
            <a:avLst/>
          </a:prstGeom>
        </p:spPr>
        <p:txBody>
          <a:bodyPr wrap="square">
            <a:spAutoFit/>
          </a:bodyPr>
          <a:lstStyle/>
          <a:p>
            <a:r>
              <a:rPr lang="ru-RU" sz="2000" b="1" dirty="0">
                <a:solidFill>
                  <a:srgbClr val="002060"/>
                </a:solidFill>
              </a:rPr>
              <a:t>Основные принципы управления конфликтом интересов в организации</a:t>
            </a:r>
          </a:p>
          <a:p>
            <a:r>
              <a:rPr lang="ru-RU" sz="2000" dirty="0">
                <a:solidFill>
                  <a:srgbClr val="002060"/>
                </a:solidFill>
              </a:rPr>
              <a:t>Перед организацией, желающей принять меры по предотвращению и урегулированию конфликта интересов, стоит сложная задача соблюдения баланса между интересами организации как единого целого и личной заинтересованности работников организации. С одной стороны, работники организации имеют право в свободное от основной работы время заниматься иной трудовой, предпринимательской и политической деятельностью, вступать в имущественные отношения. С другой стороны, такая частная деятельность работников, а также имеющиеся у работников семейные и иные личные отношения могут нанести серьезный ущерб интересам организации. Основной задачей деятельности организации по предотвращению и урегулированию конфликта интересов является ограничение влияния частных интересов, личной заинтересованности работников на реализуемые ими трудовые функции, принимаемые деловые решения. </a:t>
            </a:r>
            <a:endParaRPr lang="ru-RU" sz="2000" b="0" i="0" u="none" strike="noStrike" dirty="0">
              <a:solidFill>
                <a:srgbClr val="002060"/>
              </a:solidFill>
              <a:effectLst/>
            </a:endParaRPr>
          </a:p>
        </p:txBody>
      </p:sp>
    </p:spTree>
    <p:extLst>
      <p:ext uri="{BB962C8B-B14F-4D97-AF65-F5344CB8AC3E}">
        <p14:creationId xmlns:p14="http://schemas.microsoft.com/office/powerpoint/2010/main" xmlns="" val="390664217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44702" y="625185"/>
            <a:ext cx="10437945" cy="3477875"/>
          </a:xfrm>
          <a:prstGeom prst="rect">
            <a:avLst/>
          </a:prstGeom>
        </p:spPr>
        <p:txBody>
          <a:bodyPr wrap="square">
            <a:spAutoFit/>
          </a:bodyPr>
          <a:lstStyle/>
          <a:p>
            <a:r>
              <a:rPr lang="ru-RU" sz="2000" dirty="0">
                <a:solidFill>
                  <a:srgbClr val="002060"/>
                </a:solidFill>
              </a:rPr>
              <a:t>В основу работы по управлению конфликтом интересов в организации могут быть положены </a:t>
            </a:r>
            <a:r>
              <a:rPr lang="ru-RU" sz="2000" b="1" dirty="0">
                <a:solidFill>
                  <a:srgbClr val="002060"/>
                </a:solidFill>
              </a:rPr>
              <a:t>следующие принципы</a:t>
            </a:r>
            <a:r>
              <a:rPr lang="ru-RU" sz="2000" dirty="0">
                <a:solidFill>
                  <a:srgbClr val="002060"/>
                </a:solidFill>
              </a:rPr>
              <a:t>:</a:t>
            </a:r>
          </a:p>
          <a:p>
            <a:r>
              <a:rPr lang="ru-RU" sz="2000" dirty="0">
                <a:solidFill>
                  <a:srgbClr val="002060"/>
                </a:solidFill>
              </a:rPr>
              <a:t>- обязательность раскрытия сведений о реальном или потенциальном конфликте интересов;</a:t>
            </a:r>
          </a:p>
          <a:p>
            <a:r>
              <a:rPr lang="ru-RU" sz="2000" dirty="0">
                <a:solidFill>
                  <a:srgbClr val="002060"/>
                </a:solidFill>
              </a:rPr>
              <a:t>- индивидуальное рассмотрение и оценка </a:t>
            </a:r>
            <a:r>
              <a:rPr lang="ru-RU" sz="2000" dirty="0" err="1">
                <a:solidFill>
                  <a:srgbClr val="002060"/>
                </a:solidFill>
              </a:rPr>
              <a:t>репутационных</a:t>
            </a:r>
            <a:r>
              <a:rPr lang="ru-RU" sz="2000" dirty="0">
                <a:solidFill>
                  <a:srgbClr val="002060"/>
                </a:solidFill>
              </a:rPr>
              <a:t> рисков для организации при выявлении каждого конфликта интересов и его урегулирование;</a:t>
            </a:r>
          </a:p>
          <a:p>
            <a:r>
              <a:rPr lang="ru-RU" sz="2000" dirty="0">
                <a:solidFill>
                  <a:srgbClr val="002060"/>
                </a:solidFill>
              </a:rPr>
              <a:t>- конфиденциальность процесса раскрытия сведений о конфликте интересов и процесса его урегулирования;</a:t>
            </a:r>
          </a:p>
          <a:p>
            <a:r>
              <a:rPr lang="ru-RU" sz="2000" dirty="0">
                <a:solidFill>
                  <a:srgbClr val="002060"/>
                </a:solidFill>
              </a:rPr>
              <a:t>- соблюдение баланса интересов организации и работника при урегулировании конфликта интересов;</a:t>
            </a:r>
          </a:p>
          <a:p>
            <a:r>
              <a:rPr lang="ru-RU" sz="2000" dirty="0">
                <a:solidFill>
                  <a:srgbClr val="002060"/>
                </a:solidFill>
              </a:rPr>
              <a:t>- защита работника от преследования в связи с сообщением о конфликте интересов, который был своевременно раскрыт работником и урегулирован (предотвращен) организацией.</a:t>
            </a:r>
            <a:endParaRPr lang="ru-RU" sz="2000" b="0" i="0" u="none" strike="noStrike" dirty="0">
              <a:solidFill>
                <a:srgbClr val="002060"/>
              </a:solidFill>
              <a:effectLst/>
            </a:endParaRPr>
          </a:p>
        </p:txBody>
      </p:sp>
    </p:spTree>
    <p:extLst>
      <p:ext uri="{BB962C8B-B14F-4D97-AF65-F5344CB8AC3E}">
        <p14:creationId xmlns:p14="http://schemas.microsoft.com/office/powerpoint/2010/main" xmlns="" val="288999153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73492" y="828899"/>
            <a:ext cx="10631128" cy="3170099"/>
          </a:xfrm>
          <a:prstGeom prst="rect">
            <a:avLst/>
          </a:prstGeom>
        </p:spPr>
        <p:txBody>
          <a:bodyPr wrap="square">
            <a:spAutoFit/>
          </a:bodyPr>
          <a:lstStyle/>
          <a:p>
            <a:r>
              <a:rPr lang="ru-RU" sz="2000" b="1" dirty="0">
                <a:solidFill>
                  <a:srgbClr val="002060"/>
                </a:solidFill>
              </a:rPr>
              <a:t>Обязанности работников в связи с раскрытием и урегулированием конфликта интересов</a:t>
            </a:r>
          </a:p>
          <a:p>
            <a:r>
              <a:rPr lang="ru-RU" sz="2000" dirty="0">
                <a:solidFill>
                  <a:srgbClr val="002060"/>
                </a:solidFill>
              </a:rPr>
              <a:t>В положении о конфликте интересов целесообразно закрепить обязанности работников в связи с раскрытием и урегулированием конфликта интересов, например, следующие:</a:t>
            </a:r>
          </a:p>
          <a:p>
            <a:r>
              <a:rPr lang="ru-RU" sz="2000" dirty="0">
                <a:solidFill>
                  <a:srgbClr val="002060"/>
                </a:solidFill>
              </a:rPr>
              <a:t>- при принятии решений по деловым вопросам и выполнении своих трудовых обязанностей руководствоваться интересами организации - без учета своих личных интересов, интересов своих родственников и друзей;</a:t>
            </a:r>
          </a:p>
          <a:p>
            <a:r>
              <a:rPr lang="ru-RU" sz="2000" dirty="0">
                <a:solidFill>
                  <a:srgbClr val="002060"/>
                </a:solidFill>
              </a:rPr>
              <a:t>- избегать (по возможности) ситуаций и обстоятельств, которые могут привести к конфликту интересов;</a:t>
            </a:r>
          </a:p>
          <a:p>
            <a:r>
              <a:rPr lang="ru-RU" sz="2000" dirty="0">
                <a:solidFill>
                  <a:srgbClr val="002060"/>
                </a:solidFill>
              </a:rPr>
              <a:t>- раскрывать возникший (реальный) или потенциальный </a:t>
            </a:r>
            <a:r>
              <a:rPr lang="ru-RU" sz="2000" u="sng" dirty="0">
                <a:solidFill>
                  <a:srgbClr val="002060"/>
                </a:solidFill>
              </a:rPr>
              <a:t>конфликт интересов</a:t>
            </a:r>
            <a:r>
              <a:rPr lang="ru-RU" sz="2000" dirty="0">
                <a:solidFill>
                  <a:srgbClr val="002060"/>
                </a:solidFill>
              </a:rPr>
              <a:t>;</a:t>
            </a:r>
          </a:p>
          <a:p>
            <a:r>
              <a:rPr lang="ru-RU" sz="2000" dirty="0">
                <a:solidFill>
                  <a:srgbClr val="002060"/>
                </a:solidFill>
              </a:rPr>
              <a:t>- содействовать урегулированию возникшего конфликта интересов.</a:t>
            </a:r>
            <a:endParaRPr lang="ru-RU" sz="2000" b="0" i="0" u="none" strike="noStrike" dirty="0">
              <a:solidFill>
                <a:srgbClr val="002060"/>
              </a:solidFill>
              <a:effectLst/>
            </a:endParaRPr>
          </a:p>
        </p:txBody>
      </p:sp>
    </p:spTree>
    <p:extLst>
      <p:ext uri="{BB962C8B-B14F-4D97-AF65-F5344CB8AC3E}">
        <p14:creationId xmlns:p14="http://schemas.microsoft.com/office/powerpoint/2010/main" xmlns="" val="30044428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58492" y="694845"/>
            <a:ext cx="10227186" cy="3785652"/>
          </a:xfrm>
          <a:prstGeom prst="rect">
            <a:avLst/>
          </a:prstGeom>
        </p:spPr>
        <p:txBody>
          <a:bodyPr wrap="square">
            <a:spAutoFit/>
          </a:bodyPr>
          <a:lstStyle/>
          <a:p>
            <a:r>
              <a:rPr lang="ru-RU" sz="2000" dirty="0">
                <a:solidFill>
                  <a:srgbClr val="002060"/>
                </a:solidFill>
              </a:rPr>
              <a:t>6</a:t>
            </a:r>
            <a:r>
              <a:rPr lang="ru-RU" sz="2000" b="1" dirty="0">
                <a:solidFill>
                  <a:srgbClr val="002060"/>
                </a:solidFill>
              </a:rPr>
              <a:t>. Принцип ответственности и неотвратимости наказания.</a:t>
            </a:r>
          </a:p>
          <a:p>
            <a:r>
              <a:rPr lang="ru-RU" sz="2000" dirty="0">
                <a:solidFill>
                  <a:srgbClr val="002060"/>
                </a:solidFill>
              </a:rPr>
              <a:t>Неотвратимость наказания для работников организации вне зависимости от занимаемой должности, стажа работы и иных условий в случае совершения ими коррупционных правонарушений в связи с исполнением трудовых обязанностей, а также персональная ответственность руководства организации за реализацию внутриорганизационной антикоррупционной политики.</a:t>
            </a:r>
          </a:p>
          <a:p>
            <a:r>
              <a:rPr lang="ru-RU" sz="2000" dirty="0">
                <a:solidFill>
                  <a:srgbClr val="002060"/>
                </a:solidFill>
              </a:rPr>
              <a:t>7. </a:t>
            </a:r>
            <a:r>
              <a:rPr lang="ru-RU" sz="2000" b="1" dirty="0">
                <a:solidFill>
                  <a:srgbClr val="002060"/>
                </a:solidFill>
              </a:rPr>
              <a:t>Принцип открытости бизнеса.</a:t>
            </a:r>
          </a:p>
          <a:p>
            <a:r>
              <a:rPr lang="ru-RU" sz="2000" dirty="0">
                <a:solidFill>
                  <a:srgbClr val="002060"/>
                </a:solidFill>
              </a:rPr>
              <a:t>Информирование контрагентов, партнеров и общественности о принятых в организации антикоррупционных стандартах ведения бизнеса.</a:t>
            </a:r>
          </a:p>
          <a:p>
            <a:r>
              <a:rPr lang="ru-RU" sz="2000" dirty="0">
                <a:solidFill>
                  <a:srgbClr val="002060"/>
                </a:solidFill>
              </a:rPr>
              <a:t>8. </a:t>
            </a:r>
            <a:r>
              <a:rPr lang="ru-RU" sz="2000" b="1" dirty="0">
                <a:solidFill>
                  <a:srgbClr val="002060"/>
                </a:solidFill>
              </a:rPr>
              <a:t>Принцип постоянного контроля и регулярного мониторинга.</a:t>
            </a:r>
          </a:p>
          <a:p>
            <a:r>
              <a:rPr lang="ru-RU" sz="2000" dirty="0">
                <a:solidFill>
                  <a:srgbClr val="002060"/>
                </a:solidFill>
              </a:rPr>
              <a:t>Регулярное осуществление мониторинга эффективности внедренных антикоррупционных стандартов и процедур, а также контроля за их исполнением.</a:t>
            </a:r>
            <a:endParaRPr lang="ru-RU" sz="2000" b="0" i="0" u="none" strike="noStrike" dirty="0">
              <a:solidFill>
                <a:srgbClr val="002060"/>
              </a:solidFill>
              <a:effectLst/>
            </a:endParaRPr>
          </a:p>
        </p:txBody>
      </p:sp>
    </p:spTree>
    <p:extLst>
      <p:ext uri="{BB962C8B-B14F-4D97-AF65-F5344CB8AC3E}">
        <p14:creationId xmlns:p14="http://schemas.microsoft.com/office/powerpoint/2010/main" xmlns="" val="229341885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440185"/>
            <a:ext cx="10731810" cy="4093428"/>
          </a:xfrm>
          <a:prstGeom prst="rect">
            <a:avLst/>
          </a:prstGeom>
        </p:spPr>
        <p:txBody>
          <a:bodyPr wrap="square">
            <a:spAutoFit/>
          </a:bodyPr>
          <a:lstStyle/>
          <a:p>
            <a:r>
              <a:rPr lang="ru-RU" sz="2000" b="1" dirty="0">
                <a:solidFill>
                  <a:srgbClr val="002060"/>
                </a:solidFill>
              </a:rPr>
              <a:t>Порядок раскрытия конфликта интересов работником организации и порядок его урегулирования, в том числе возможные способы разрешения возникшего конфликта интересов</a:t>
            </a:r>
          </a:p>
          <a:p>
            <a:r>
              <a:rPr lang="ru-RU" sz="2000" dirty="0">
                <a:solidFill>
                  <a:srgbClr val="002060"/>
                </a:solidFill>
              </a:rPr>
              <a:t>Организации следует установить процедуру раскрытия конфликта интересов, утвердить ее локальным нормативным актом и довести до сведения всех работников организации. В организации возможно установление различных видов раскрытия конфликта интересов, в том числе:</a:t>
            </a:r>
          </a:p>
          <a:p>
            <a:r>
              <a:rPr lang="ru-RU" sz="2000" dirty="0">
                <a:solidFill>
                  <a:srgbClr val="002060"/>
                </a:solidFill>
              </a:rPr>
              <a:t>- раскрытие сведений о конфликте интересов при приеме на работу;</a:t>
            </a:r>
          </a:p>
          <a:p>
            <a:r>
              <a:rPr lang="ru-RU" sz="2000" dirty="0">
                <a:solidFill>
                  <a:srgbClr val="002060"/>
                </a:solidFill>
              </a:rPr>
              <a:t>- раскрытие сведений о конфликте интересов при назначении на новую должность;</a:t>
            </a:r>
          </a:p>
          <a:p>
            <a:r>
              <a:rPr lang="ru-RU" sz="2000" dirty="0">
                <a:solidFill>
                  <a:srgbClr val="002060"/>
                </a:solidFill>
              </a:rPr>
              <a:t>- разовое раскрытие сведений по мере возникновения ситуаций конфликта интересов;</a:t>
            </a:r>
          </a:p>
          <a:p>
            <a:r>
              <a:rPr lang="ru-RU" sz="2000" dirty="0">
                <a:solidFill>
                  <a:srgbClr val="002060"/>
                </a:solidFill>
              </a:rPr>
              <a:t>- раскрытие сведений о конфликте интересов в ходе проведения ежегодных аттестаций на соблюдение этических норм ведения бизнеса, принятых в организации (заполнение декларации о конфликте интересов).</a:t>
            </a:r>
            <a:endParaRPr lang="ru-RU" sz="2000" b="0" i="0" u="none" strike="noStrike" dirty="0">
              <a:solidFill>
                <a:srgbClr val="002060"/>
              </a:solidFill>
              <a:effectLst/>
            </a:endParaRPr>
          </a:p>
        </p:txBody>
      </p:sp>
    </p:spTree>
    <p:extLst>
      <p:ext uri="{BB962C8B-B14F-4D97-AF65-F5344CB8AC3E}">
        <p14:creationId xmlns:p14="http://schemas.microsoft.com/office/powerpoint/2010/main" xmlns="" val="110717211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28834" y="812500"/>
            <a:ext cx="9284112" cy="1631216"/>
          </a:xfrm>
          <a:prstGeom prst="rect">
            <a:avLst/>
          </a:prstGeom>
        </p:spPr>
        <p:txBody>
          <a:bodyPr wrap="square">
            <a:spAutoFit/>
          </a:bodyPr>
          <a:lstStyle/>
          <a:p>
            <a:pPr indent="457200"/>
            <a:r>
              <a:rPr lang="ru-RU" sz="2000" dirty="0">
                <a:solidFill>
                  <a:srgbClr val="002060"/>
                </a:solidFill>
              </a:rPr>
              <a:t>Раскрытие сведений о конфликте интересов желательно осуществлять в письменном виде. Может быть допустимым первоначальное раскрытие конфликта интересов в устной форме с последующей фиксацией в письменном виде.</a:t>
            </a:r>
          </a:p>
          <a:p>
            <a:pPr indent="457200"/>
            <a:r>
              <a:rPr lang="ru-RU" sz="2000" dirty="0" smtClean="0">
                <a:solidFill>
                  <a:srgbClr val="002060"/>
                </a:solidFill>
              </a:rPr>
              <a:t>Организация </a:t>
            </a:r>
            <a:r>
              <a:rPr lang="ru-RU" sz="2000" dirty="0">
                <a:solidFill>
                  <a:srgbClr val="002060"/>
                </a:solidFill>
              </a:rPr>
              <a:t>должна взять на себя обязательство конфиденциального рассмотрения представленных сведений и урегулирования конфликта интересов.</a:t>
            </a:r>
            <a:endParaRPr lang="ru-RU" sz="2000" b="0" i="0" u="none" strike="noStrike" dirty="0">
              <a:solidFill>
                <a:srgbClr val="002060"/>
              </a:solidFill>
              <a:effectLst/>
            </a:endParaRPr>
          </a:p>
        </p:txBody>
      </p:sp>
      <p:pic>
        <p:nvPicPr>
          <p:cNvPr id="2050" name="Picture 2" descr="https://static.mk.ru/upload/entities/2019/11/25/08/articles/facebookPicture/4c/39/45/88/f044dd7b397bbd13a484dccbb083cffd.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4976410" y="2443716"/>
            <a:ext cx="5236536" cy="3491024"/>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417046612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88719" y="478821"/>
            <a:ext cx="9804532" cy="4093428"/>
          </a:xfrm>
          <a:prstGeom prst="rect">
            <a:avLst/>
          </a:prstGeom>
        </p:spPr>
        <p:txBody>
          <a:bodyPr wrap="square">
            <a:spAutoFit/>
          </a:bodyPr>
          <a:lstStyle/>
          <a:p>
            <a:r>
              <a:rPr lang="ru-RU" sz="2000" dirty="0">
                <a:solidFill>
                  <a:srgbClr val="002060"/>
                </a:solidFill>
              </a:rPr>
              <a:t>Поступившая информация должна быть тщательно проверена уполномоченным на это должностным лицом с целью оценки серьезности возникающих для организации рисков и выбора наиболее подходящей формы урегулирования конфликта интересов. Следует иметь в виду, что в итоге этой работы организация может </a:t>
            </a:r>
            <a:r>
              <a:rPr lang="ru-RU" sz="2000" dirty="0" err="1">
                <a:solidFill>
                  <a:srgbClr val="002060"/>
                </a:solidFill>
              </a:rPr>
              <a:t>придти</a:t>
            </a:r>
            <a:r>
              <a:rPr lang="ru-RU" sz="2000" dirty="0">
                <a:solidFill>
                  <a:srgbClr val="002060"/>
                </a:solidFill>
              </a:rPr>
              <a:t> к выводу, что ситуация, сведения о которой были представлены работником, не является конфликтом интересов и, как следствие, не нуждается в специальных способах урегулирования. Организация также может </a:t>
            </a:r>
            <a:r>
              <a:rPr lang="ru-RU" sz="2000" dirty="0" err="1">
                <a:solidFill>
                  <a:srgbClr val="002060"/>
                </a:solidFill>
              </a:rPr>
              <a:t>придти</a:t>
            </a:r>
            <a:r>
              <a:rPr lang="ru-RU" sz="2000" dirty="0">
                <a:solidFill>
                  <a:srgbClr val="002060"/>
                </a:solidFill>
              </a:rPr>
              <a:t> к выводу, что конфликт интересов имеет место, и использовать различные способы его разрешения, в том числе:</a:t>
            </a:r>
          </a:p>
          <a:p>
            <a:r>
              <a:rPr lang="ru-RU" sz="2000" dirty="0">
                <a:solidFill>
                  <a:srgbClr val="002060"/>
                </a:solidFill>
              </a:rPr>
              <a:t>- ограничение доступа работника к конкретной информации, которая может затрагивать личные интересы работника;</a:t>
            </a:r>
          </a:p>
          <a:p>
            <a:r>
              <a:rPr lang="ru-RU" sz="2000" dirty="0">
                <a:solidFill>
                  <a:srgbClr val="002060"/>
                </a:solidFill>
              </a:rPr>
              <a:t>- добровольный отказ работника организации или его отстранение (постоянное или временное) от участия в обсуждении и процессе принятия решений по вопросам, которые находятся или могут оказаться под влиянием конфликта интересов;</a:t>
            </a:r>
            <a:endParaRPr lang="ru-RU" sz="2000" b="0" i="0" u="none" strike="noStrike" dirty="0">
              <a:solidFill>
                <a:srgbClr val="002060"/>
              </a:solidFill>
              <a:effectLst/>
            </a:endParaRPr>
          </a:p>
        </p:txBody>
      </p:sp>
    </p:spTree>
    <p:extLst>
      <p:ext uri="{BB962C8B-B14F-4D97-AF65-F5344CB8AC3E}">
        <p14:creationId xmlns:p14="http://schemas.microsoft.com/office/powerpoint/2010/main" xmlns="" val="381039920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86599" y="468290"/>
            <a:ext cx="9967260" cy="4093428"/>
          </a:xfrm>
          <a:prstGeom prst="rect">
            <a:avLst/>
          </a:prstGeom>
        </p:spPr>
        <p:txBody>
          <a:bodyPr wrap="square">
            <a:spAutoFit/>
          </a:bodyPr>
          <a:lstStyle/>
          <a:p>
            <a:r>
              <a:rPr lang="ru-RU" sz="2000" dirty="0">
                <a:solidFill>
                  <a:srgbClr val="002060"/>
                </a:solidFill>
              </a:rPr>
              <a:t>- пересмотр и изменение функциональных обязанностей работника;</a:t>
            </a:r>
          </a:p>
          <a:p>
            <a:r>
              <a:rPr lang="ru-RU" sz="2000" dirty="0">
                <a:solidFill>
                  <a:srgbClr val="002060"/>
                </a:solidFill>
              </a:rPr>
              <a:t>- временное отстранение работника от должности, если его личные интересы входят в противоречие с функциональными обязанностями;</a:t>
            </a:r>
          </a:p>
          <a:p>
            <a:r>
              <a:rPr lang="ru-RU" sz="2000" dirty="0">
                <a:solidFill>
                  <a:srgbClr val="002060"/>
                </a:solidFill>
              </a:rPr>
              <a:t>- перевод работника на должность, предусматривающую выполнение функциональных обязанностей, не связанных с конфликтом интересов;</a:t>
            </a:r>
          </a:p>
          <a:p>
            <a:r>
              <a:rPr lang="ru-RU" sz="2000" dirty="0">
                <a:solidFill>
                  <a:srgbClr val="002060"/>
                </a:solidFill>
              </a:rPr>
              <a:t>- передача работником принадлежащего ему имущества, являющегося основой возникновения конфликта интересов, в доверительное управление;</a:t>
            </a:r>
          </a:p>
          <a:p>
            <a:r>
              <a:rPr lang="ru-RU" sz="2000" dirty="0">
                <a:solidFill>
                  <a:srgbClr val="002060"/>
                </a:solidFill>
              </a:rPr>
              <a:t>- отказ работника от своего личного интереса, порождающего конфликт с интересами организации;</a:t>
            </a:r>
          </a:p>
          <a:p>
            <a:r>
              <a:rPr lang="ru-RU" sz="2000" dirty="0">
                <a:solidFill>
                  <a:srgbClr val="002060"/>
                </a:solidFill>
              </a:rPr>
              <a:t>- увольнение работника из организации по инициативе работника;</a:t>
            </a:r>
          </a:p>
          <a:p>
            <a:r>
              <a:rPr lang="ru-RU" sz="2000" dirty="0">
                <a:solidFill>
                  <a:srgbClr val="002060"/>
                </a:solidFill>
              </a:rPr>
              <a:t>- увольнение работника по инициативе работодателя за совершение дисциплинарного проступка, то есть за неисполнение или ненадлежащее исполнение работником по его вине возложенных на него трудовых обязанностей.</a:t>
            </a:r>
            <a:endParaRPr lang="ru-RU" sz="2000" b="0" i="0" u="none" strike="noStrike" dirty="0">
              <a:solidFill>
                <a:srgbClr val="002060"/>
              </a:solidFill>
              <a:effectLst/>
            </a:endParaRPr>
          </a:p>
        </p:txBody>
      </p:sp>
    </p:spTree>
    <p:extLst>
      <p:ext uri="{BB962C8B-B14F-4D97-AF65-F5344CB8AC3E}">
        <p14:creationId xmlns:p14="http://schemas.microsoft.com/office/powerpoint/2010/main" xmlns="" val="75514389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12241" y="557840"/>
            <a:ext cx="10080253" cy="3477875"/>
          </a:xfrm>
          <a:prstGeom prst="rect">
            <a:avLst/>
          </a:prstGeom>
        </p:spPr>
        <p:txBody>
          <a:bodyPr wrap="square">
            <a:spAutoFit/>
          </a:bodyPr>
          <a:lstStyle/>
          <a:p>
            <a:r>
              <a:rPr lang="ru-RU" sz="2000" dirty="0">
                <a:solidFill>
                  <a:srgbClr val="002060"/>
                </a:solidFill>
              </a:rPr>
              <a:t>Приведенный перечень способов разрешения конфликта интересов не является исчерпывающим. В каждом конкретном случае по договоренности организации и работника, раскрывшего сведения о конфликте интересов, могут быть найдены иные формы его урегулирования.</a:t>
            </a:r>
          </a:p>
          <a:p>
            <a:r>
              <a:rPr lang="ru-RU" sz="2000" dirty="0">
                <a:solidFill>
                  <a:srgbClr val="002060"/>
                </a:solidFill>
              </a:rPr>
              <a:t>При разрешении имеющегося конфликта интересов следует выбрать наиболее «мягкую» меру урегулирования из возможных с учетом существующих обстоятельств. Более жесткие меры следует использовать только в случае, когда это вызвано реальной необходимостью или в случае, если более «мягкие» меры оказались недостаточно эффективными. При принятии решения о выборе конкретного метода разрешения конфликта интересов важно учитывать значимость личного интереса работника и вероятность того, что этот личный интерес будет реализован в ущерб интересам организации. </a:t>
            </a:r>
            <a:endParaRPr lang="ru-RU" sz="2000" b="0" i="0" u="none" strike="noStrike" dirty="0">
              <a:solidFill>
                <a:srgbClr val="002060"/>
              </a:solidFill>
              <a:effectLst/>
            </a:endParaRPr>
          </a:p>
        </p:txBody>
      </p:sp>
    </p:spTree>
    <p:extLst>
      <p:ext uri="{BB962C8B-B14F-4D97-AF65-F5344CB8AC3E}">
        <p14:creationId xmlns:p14="http://schemas.microsoft.com/office/powerpoint/2010/main" xmlns="" val="97269114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32621" y="483518"/>
            <a:ext cx="9825024" cy="2862322"/>
          </a:xfrm>
          <a:prstGeom prst="rect">
            <a:avLst/>
          </a:prstGeom>
        </p:spPr>
        <p:txBody>
          <a:bodyPr wrap="square">
            <a:spAutoFit/>
          </a:bodyPr>
          <a:lstStyle/>
          <a:p>
            <a:r>
              <a:rPr lang="ru-RU" sz="2000" b="1" dirty="0">
                <a:solidFill>
                  <a:srgbClr val="002060"/>
                </a:solidFill>
              </a:rPr>
              <a:t>Определение лиц, ответственных за прием сведений о возникшем конфликте интересов и рассмотрение этих сведений</a:t>
            </a:r>
          </a:p>
          <a:p>
            <a:r>
              <a:rPr lang="ru-RU" sz="2000" dirty="0">
                <a:solidFill>
                  <a:srgbClr val="002060"/>
                </a:solidFill>
              </a:rPr>
              <a:t>Определение должностных лиц, ответственных за прием сведений о возникающих (имеющихся) конфликтах интересов, является существенным элементом в реализации антикоррупционной политики. Таким лицом может быть непосредственный начальник работника, сотрудник кадровой службы, лицо, ответственное за противодействие коррупции. Рассмотрение полученной информации целесообразно проводить коллегиально: в обсуждении могут принять участие упомянутые выше лица, представитель юридического подразделения, руководитель более высокого звена и т.д. </a:t>
            </a:r>
            <a:endParaRPr lang="ru-RU" sz="2000" b="0" i="0" u="none" strike="noStrike" dirty="0">
              <a:solidFill>
                <a:srgbClr val="002060"/>
              </a:solidFill>
              <a:effectLst/>
            </a:endParaRPr>
          </a:p>
        </p:txBody>
      </p:sp>
    </p:spTree>
    <p:extLst>
      <p:ext uri="{BB962C8B-B14F-4D97-AF65-F5344CB8AC3E}">
        <p14:creationId xmlns:p14="http://schemas.microsoft.com/office/powerpoint/2010/main" xmlns="" val="260123890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5" y="411510"/>
            <a:ext cx="9830289" cy="3477875"/>
          </a:xfrm>
          <a:prstGeom prst="rect">
            <a:avLst/>
          </a:prstGeom>
        </p:spPr>
        <p:txBody>
          <a:bodyPr wrap="square">
            <a:spAutoFit/>
          </a:bodyPr>
          <a:lstStyle/>
          <a:p>
            <a:r>
              <a:rPr lang="ru-RU" sz="2000" b="1" dirty="0">
                <a:solidFill>
                  <a:srgbClr val="002060"/>
                </a:solidFill>
              </a:rPr>
              <a:t>Внедрение стандартов поведения работников </a:t>
            </a:r>
            <a:r>
              <a:rPr lang="ru-RU" sz="2000" b="1" dirty="0" smtClean="0">
                <a:solidFill>
                  <a:srgbClr val="002060"/>
                </a:solidFill>
              </a:rPr>
              <a:t>организации</a:t>
            </a:r>
          </a:p>
          <a:p>
            <a:endParaRPr lang="ru-RU" sz="2000" b="1" dirty="0">
              <a:solidFill>
                <a:srgbClr val="002060"/>
              </a:solidFill>
            </a:endParaRPr>
          </a:p>
          <a:p>
            <a:pPr indent="457200"/>
            <a:r>
              <a:rPr lang="ru-RU" sz="2000" dirty="0">
                <a:solidFill>
                  <a:srgbClr val="002060"/>
                </a:solidFill>
              </a:rPr>
              <a:t>Важным элементом работы по предупреждению коррупции является внедрение антикоррупционных стандартов поведения работников в корпоративную культуру организации. В этих целях организации рекомендуется разработать и принять кодекс этики и служебного поведения работников организации. При этом следует иметь в виду, что такой кодекс имеет более широкий спектр действия, чем регулирование вопросов, связанных непосредственно с запретом совершения коррупционных правонарушений. Как правило кодекс устанавливает ряд правил и стандартов поведения работников, затрагивающих общую этику деловых отношений и направленных на формирование этичного, добросовестного поведения работников и организации в целом.</a:t>
            </a:r>
            <a:endParaRPr lang="ru-RU" sz="2000" b="0" i="0" u="none" strike="noStrike" dirty="0">
              <a:solidFill>
                <a:srgbClr val="002060"/>
              </a:solidFill>
              <a:effectLst/>
            </a:endParaRPr>
          </a:p>
        </p:txBody>
      </p:sp>
    </p:spTree>
    <p:extLst>
      <p:ext uri="{BB962C8B-B14F-4D97-AF65-F5344CB8AC3E}">
        <p14:creationId xmlns:p14="http://schemas.microsoft.com/office/powerpoint/2010/main" xmlns="" val="385428727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627534"/>
            <a:ext cx="9868926" cy="3170099"/>
          </a:xfrm>
          <a:prstGeom prst="rect">
            <a:avLst/>
          </a:prstGeom>
        </p:spPr>
        <p:txBody>
          <a:bodyPr wrap="square">
            <a:spAutoFit/>
          </a:bodyPr>
          <a:lstStyle/>
          <a:p>
            <a:pPr indent="457200"/>
            <a:r>
              <a:rPr lang="ru-RU" sz="2000" dirty="0">
                <a:solidFill>
                  <a:srgbClr val="002060"/>
                </a:solidFill>
              </a:rPr>
              <a:t>Кодексы этики и служебного поведения могут значительно различаться между собой по степени жесткости устанавливаемой регламентации. С одной стороны, кодекс может закрепить только основные ценности и принципы, которые организация намерена культивировать в своей деятельности. С другой стороны, кодекс может устанавливать конкретные, обязательные для соблюдения правила поведения. Организации следует разработать кодекс этики и служебного поведения исходя из собственных потребностей, задач и специфики деятельности. Использование типовых решений является нежелательным. Вместе с тем при подготовке своего кодекса организация может использовать кодексы этики и служебного поведения, принятые в данном профессиональном сообществе.</a:t>
            </a:r>
          </a:p>
        </p:txBody>
      </p:sp>
    </p:spTree>
    <p:extLst>
      <p:ext uri="{BB962C8B-B14F-4D97-AF65-F5344CB8AC3E}">
        <p14:creationId xmlns:p14="http://schemas.microsoft.com/office/powerpoint/2010/main" xmlns="" val="247463206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4550" y="501663"/>
            <a:ext cx="10888706" cy="3785652"/>
          </a:xfrm>
          <a:prstGeom prst="rect">
            <a:avLst/>
          </a:prstGeom>
        </p:spPr>
        <p:txBody>
          <a:bodyPr wrap="square">
            <a:spAutoFit/>
          </a:bodyPr>
          <a:lstStyle/>
          <a:p>
            <a:pPr indent="457200"/>
            <a:r>
              <a:rPr lang="ru-RU" sz="2000" b="1" dirty="0">
                <a:solidFill>
                  <a:srgbClr val="002060"/>
                </a:solidFill>
              </a:rPr>
              <a:t>Кодекс этики и служебного поведения </a:t>
            </a:r>
            <a:r>
              <a:rPr lang="ru-RU" sz="2000" dirty="0">
                <a:solidFill>
                  <a:srgbClr val="002060"/>
                </a:solidFill>
              </a:rPr>
              <a:t>может закреплять как общие ценности, принципы и правила поведения, так и специальные, направленные на регулирование поведения в отдельных сферах. Примерами общих ценностей, принципов и правил поведения, которые могут быть закреплены в кодексе, являются:</a:t>
            </a:r>
          </a:p>
          <a:p>
            <a:pPr indent="457200"/>
            <a:r>
              <a:rPr lang="ru-RU" sz="2000" dirty="0">
                <a:solidFill>
                  <a:srgbClr val="002060"/>
                </a:solidFill>
              </a:rPr>
              <a:t>- соблюдение высоких этических стандартов поведения;</a:t>
            </a:r>
          </a:p>
          <a:p>
            <a:pPr indent="457200"/>
            <a:r>
              <a:rPr lang="ru-RU" sz="2000" dirty="0">
                <a:solidFill>
                  <a:srgbClr val="002060"/>
                </a:solidFill>
              </a:rPr>
              <a:t>- поддержание высоких стандартов профессиональной деятельности;</a:t>
            </a:r>
          </a:p>
          <a:p>
            <a:pPr indent="457200"/>
            <a:r>
              <a:rPr lang="ru-RU" sz="2000" dirty="0">
                <a:solidFill>
                  <a:srgbClr val="002060"/>
                </a:solidFill>
              </a:rPr>
              <a:t>- следование лучшим практикам корпоративного управления;</a:t>
            </a:r>
          </a:p>
          <a:p>
            <a:pPr indent="457200"/>
            <a:r>
              <a:rPr lang="ru-RU" sz="2000" dirty="0">
                <a:solidFill>
                  <a:srgbClr val="002060"/>
                </a:solidFill>
              </a:rPr>
              <a:t>- создание и поддержание атмосферы доверия и взаимного уважения;</a:t>
            </a:r>
          </a:p>
          <a:p>
            <a:pPr indent="457200"/>
            <a:r>
              <a:rPr lang="ru-RU" sz="2000" dirty="0">
                <a:solidFill>
                  <a:srgbClr val="002060"/>
                </a:solidFill>
              </a:rPr>
              <a:t>- следование принципу добросовестной конкуренции;</a:t>
            </a:r>
          </a:p>
          <a:p>
            <a:pPr indent="457200"/>
            <a:r>
              <a:rPr lang="ru-RU" sz="2000" dirty="0">
                <a:solidFill>
                  <a:srgbClr val="002060"/>
                </a:solidFill>
              </a:rPr>
              <a:t>- следование принципу социальной ответственности бизнеса;</a:t>
            </a:r>
          </a:p>
          <a:p>
            <a:pPr indent="457200"/>
            <a:r>
              <a:rPr lang="ru-RU" sz="2000" dirty="0">
                <a:solidFill>
                  <a:srgbClr val="002060"/>
                </a:solidFill>
              </a:rPr>
              <a:t>- соблюдение законности и принятых на себя договорных обязательств;</a:t>
            </a:r>
          </a:p>
          <a:p>
            <a:pPr indent="457200"/>
            <a:r>
              <a:rPr lang="ru-RU" sz="2000" dirty="0">
                <a:solidFill>
                  <a:srgbClr val="002060"/>
                </a:solidFill>
              </a:rPr>
              <a:t>- соблюдение принципов объективности и честности при принятии кадровых решений.</a:t>
            </a:r>
            <a:endParaRPr lang="ru-RU" sz="2000" b="0" i="0" u="none" strike="noStrike" dirty="0">
              <a:solidFill>
                <a:srgbClr val="002060"/>
              </a:solidFill>
              <a:effectLst/>
            </a:endParaRPr>
          </a:p>
        </p:txBody>
      </p:sp>
    </p:spTree>
    <p:extLst>
      <p:ext uri="{BB962C8B-B14F-4D97-AF65-F5344CB8AC3E}">
        <p14:creationId xmlns:p14="http://schemas.microsoft.com/office/powerpoint/2010/main" xmlns="" val="57950082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24211" y="618186"/>
            <a:ext cx="10651620" cy="4708981"/>
          </a:xfrm>
          <a:prstGeom prst="rect">
            <a:avLst/>
          </a:prstGeom>
        </p:spPr>
        <p:txBody>
          <a:bodyPr wrap="square">
            <a:spAutoFit/>
          </a:bodyPr>
          <a:lstStyle/>
          <a:p>
            <a:pPr indent="457200"/>
            <a:r>
              <a:rPr lang="ru-RU" sz="2000" dirty="0">
                <a:solidFill>
                  <a:srgbClr val="002060"/>
                </a:solidFill>
              </a:rPr>
              <a:t>Общие ценности, принципы и правила поведения могут быть раскрыты и детализированы для отдельных сфер (видов) деятельности. Например, в сфере кадровой политики может быть закреплен принцип продвижения на вышестоящую должность только исходя из деловых качеств работника или введен запрет на работу в организации родственников на условии их прямой подчиненности друг другу. При этом в кодекс могут быть введены правила реализации определенных процедур, направленных на поддержание декларируемых стандартов, и определения используемой терминологии. Например, при закреплении принципа продвижения на вышестоящую должность только на основе деловых качеств работника может быть установлена процедура обращения работника с жалобой на нарушение этого принципа. При установлении запрета на работу в организации родственников на условии их прямой подчиненности друг другу может быть дано точное определение понятия «родственники», то есть четко определен круг лиц, на которых распространяется действие данного запрета. Таким образом, кодекс этики и служебного поведения может не только декларировать определенные ценности, принципы и стандарты поведения, но и устанавливать правила и процедуры их внедрения в практику деятельности организации.</a:t>
            </a:r>
          </a:p>
        </p:txBody>
      </p:sp>
    </p:spTree>
    <p:extLst>
      <p:ext uri="{BB962C8B-B14F-4D97-AF65-F5344CB8AC3E}">
        <p14:creationId xmlns:p14="http://schemas.microsoft.com/office/powerpoint/2010/main" xmlns="" val="24067271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00727" y="422040"/>
            <a:ext cx="10046313" cy="4401205"/>
          </a:xfrm>
          <a:prstGeom prst="rect">
            <a:avLst/>
          </a:prstGeom>
        </p:spPr>
        <p:txBody>
          <a:bodyPr wrap="square">
            <a:spAutoFit/>
          </a:bodyPr>
          <a:lstStyle/>
          <a:p>
            <a:pPr algn="ctr"/>
            <a:r>
              <a:rPr lang="ru-RU" sz="2000" b="1" dirty="0" smtClean="0">
                <a:solidFill>
                  <a:srgbClr val="002060"/>
                </a:solidFill>
              </a:rPr>
              <a:t>АНТИКОРРУПЦИОННАЯ ПОЛИТИКА ОРГАНИЗАЦИИ</a:t>
            </a:r>
          </a:p>
          <a:p>
            <a:pPr algn="ctr"/>
            <a:endParaRPr lang="ru-RU" sz="2000" b="1" dirty="0" smtClean="0">
              <a:solidFill>
                <a:srgbClr val="002060"/>
              </a:solidFill>
            </a:endParaRPr>
          </a:p>
          <a:p>
            <a:pPr marL="342900" indent="-342900">
              <a:buAutoNum type="arabicPeriod"/>
            </a:pPr>
            <a:r>
              <a:rPr lang="ru-RU" sz="2000" b="1" dirty="0" smtClean="0">
                <a:solidFill>
                  <a:srgbClr val="002060"/>
                </a:solidFill>
              </a:rPr>
              <a:t>Общие </a:t>
            </a:r>
            <a:r>
              <a:rPr lang="ru-RU" sz="2000" b="1" dirty="0">
                <a:solidFill>
                  <a:srgbClr val="002060"/>
                </a:solidFill>
              </a:rPr>
              <a:t>подходы к разработке и реализации антикоррупционной </a:t>
            </a:r>
            <a:r>
              <a:rPr lang="ru-RU" sz="2000" b="1" dirty="0" smtClean="0">
                <a:solidFill>
                  <a:srgbClr val="002060"/>
                </a:solidFill>
              </a:rPr>
              <a:t>политики</a:t>
            </a:r>
          </a:p>
          <a:p>
            <a:endParaRPr lang="ru-RU" sz="2000" b="1" dirty="0">
              <a:solidFill>
                <a:srgbClr val="002060"/>
              </a:solidFill>
            </a:endParaRPr>
          </a:p>
          <a:p>
            <a:r>
              <a:rPr lang="ru-RU" sz="2000" dirty="0">
                <a:solidFill>
                  <a:srgbClr val="002060"/>
                </a:solidFill>
              </a:rPr>
              <a:t>Антикоррупционная политика организации представляет собой комплекс взаимосвязанных принципов, процедур и конкретных мероприятий, направленных </a:t>
            </a:r>
            <a:r>
              <a:rPr lang="ru-RU" sz="2000" b="1" dirty="0">
                <a:solidFill>
                  <a:srgbClr val="002060"/>
                </a:solidFill>
              </a:rPr>
              <a:t>на профилактику и пресечение коррупционных правонарушений в деятельности данной организации</a:t>
            </a:r>
            <a:r>
              <a:rPr lang="ru-RU" sz="2000" dirty="0">
                <a:solidFill>
                  <a:srgbClr val="002060"/>
                </a:solidFill>
              </a:rPr>
              <a:t>. Сведения о реализуемой в организации антикоррупционной политике рекомендуется закрепить в едином документе с одноименным названием - «Антикоррупционная политика (наименование организации)». </a:t>
            </a:r>
          </a:p>
          <a:p>
            <a:r>
              <a:rPr lang="ru-RU" sz="2000" dirty="0">
                <a:solidFill>
                  <a:srgbClr val="002060"/>
                </a:solidFill>
              </a:rPr>
              <a:t>Антикоррупционную политику и другие документы организации, регулирующие вопросы предупреждения и противодействия коррупции, рекомендуется принимать в форме локальных нормативных актов, что позволит обеспечить обязательность их выполнения всеми работниками организации.</a:t>
            </a:r>
            <a:endParaRPr lang="ru-RU" sz="2000" b="0" i="0" u="none" strike="noStrike" dirty="0">
              <a:solidFill>
                <a:srgbClr val="002060"/>
              </a:solidFill>
              <a:effectLst/>
            </a:endParaRPr>
          </a:p>
        </p:txBody>
      </p:sp>
    </p:spTree>
    <p:extLst>
      <p:ext uri="{BB962C8B-B14F-4D97-AF65-F5344CB8AC3E}">
        <p14:creationId xmlns:p14="http://schemas.microsoft.com/office/powerpoint/2010/main" xmlns="" val="196430699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725091"/>
            <a:ext cx="8818124" cy="2554545"/>
          </a:xfrm>
          <a:prstGeom prst="rect">
            <a:avLst/>
          </a:prstGeom>
        </p:spPr>
        <p:txBody>
          <a:bodyPr wrap="square">
            <a:spAutoFit/>
          </a:bodyPr>
          <a:lstStyle/>
          <a:p>
            <a:pPr indent="457200"/>
            <a:r>
              <a:rPr lang="ru-RU" sz="2000" b="1" dirty="0" smtClean="0">
                <a:solidFill>
                  <a:srgbClr val="002060"/>
                </a:solidFill>
              </a:rPr>
              <a:t>ВНУТРЕННИЙ КОНТРОЛЬ И АУДИТ</a:t>
            </a:r>
          </a:p>
          <a:p>
            <a:pPr indent="457200"/>
            <a:endParaRPr lang="ru-RU" sz="2000" b="1" dirty="0">
              <a:solidFill>
                <a:srgbClr val="002060"/>
              </a:solidFill>
            </a:endParaRPr>
          </a:p>
          <a:p>
            <a:pPr indent="457200"/>
            <a:r>
              <a:rPr lang="ru-RU" sz="2000" dirty="0">
                <a:solidFill>
                  <a:srgbClr val="002060"/>
                </a:solidFill>
              </a:rPr>
              <a:t>Федеральным законом от 6 декабря 2011 г. № 402-ФЗ «О бухгалтерском учете» установлена обязанность для всех организаций осуществлять внутренний контроль хозяйственных операций, а для организаций, бухгалтерская отчетность которых подлежит обязательному аудиту, также обязанность организовать внутренний контроль ведения бухгалтерского учета и составления бухгалтерской отчетности. </a:t>
            </a:r>
            <a:endParaRPr lang="ru-RU" sz="2000" b="0" i="0" u="none" strike="noStrike" dirty="0">
              <a:solidFill>
                <a:srgbClr val="002060"/>
              </a:solidFill>
              <a:effectLst/>
            </a:endParaRPr>
          </a:p>
        </p:txBody>
      </p:sp>
      <p:pic>
        <p:nvPicPr>
          <p:cNvPr id="3074" name="Picture 2" descr="https://yt3.ggpht.com/a/AATXAJxSLL7nPRduk_PcPTxJ4pSCh3KGy9M8MCPG63h5=s900-c-k-c0xffffffff-no-rj-mo"/>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8249321" y="2994025"/>
            <a:ext cx="3315907" cy="3315907"/>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08296548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4" y="427305"/>
            <a:ext cx="10538627" cy="4093428"/>
          </a:xfrm>
          <a:prstGeom prst="rect">
            <a:avLst/>
          </a:prstGeom>
        </p:spPr>
        <p:txBody>
          <a:bodyPr wrap="square">
            <a:spAutoFit/>
          </a:bodyPr>
          <a:lstStyle/>
          <a:p>
            <a:r>
              <a:rPr lang="ru-RU" sz="2000" dirty="0">
                <a:solidFill>
                  <a:srgbClr val="002060"/>
                </a:solidFill>
              </a:rPr>
              <a:t>Система внутреннего контроля и аудита организации может способствовать профилактике и выявлению коррупционных правонарушений в деятельности организации. При этом наибольший интерес представляет реализация таких задач системы внутреннего контроля и аудита, как обеспечение надежности и достоверности финансовой (бухгалтерской) отчетности организации и обеспечение соответствия деятельности организации требованиям нормативных правовых актов и локальных нормативных актов организации. Для этого система внутреннего контроля и аудита должна учитывать требования антикоррупционной политики, реализуемой организацией, в том числе:</a:t>
            </a:r>
          </a:p>
          <a:p>
            <a:r>
              <a:rPr lang="ru-RU" sz="2000" dirty="0">
                <a:solidFill>
                  <a:srgbClr val="002060"/>
                </a:solidFill>
              </a:rPr>
              <a:t>- проверка соблюдения различных организационных процедур и правил деятельности, которые значимы с точки зрения работы по профилактике и предупреждению коррупции;</a:t>
            </a:r>
          </a:p>
          <a:p>
            <a:r>
              <a:rPr lang="ru-RU" sz="2000" dirty="0">
                <a:solidFill>
                  <a:srgbClr val="002060"/>
                </a:solidFill>
              </a:rPr>
              <a:t>- контроль документирования операций хозяйственной деятельности организации;</a:t>
            </a:r>
          </a:p>
          <a:p>
            <a:r>
              <a:rPr lang="ru-RU" sz="2000" dirty="0">
                <a:solidFill>
                  <a:srgbClr val="002060"/>
                </a:solidFill>
              </a:rPr>
              <a:t>- проверка экономической обоснованности осуществляемых операций в сферах коррупционного риска.</a:t>
            </a:r>
            <a:endParaRPr lang="ru-RU" sz="2000" b="0" i="0" u="none" strike="noStrike" dirty="0">
              <a:solidFill>
                <a:srgbClr val="002060"/>
              </a:solidFill>
              <a:effectLst/>
            </a:endParaRPr>
          </a:p>
        </p:txBody>
      </p:sp>
    </p:spTree>
    <p:extLst>
      <p:ext uri="{BB962C8B-B14F-4D97-AF65-F5344CB8AC3E}">
        <p14:creationId xmlns:p14="http://schemas.microsoft.com/office/powerpoint/2010/main" xmlns="" val="364594794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933441" y="1278459"/>
            <a:ext cx="5909479" cy="646331"/>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ru-RU" sz="3600" b="1" dirty="0" smtClean="0">
                <a:solidFill>
                  <a:schemeClr val="accent1">
                    <a:lumMod val="75000"/>
                  </a:schemeClr>
                </a:solidFill>
              </a:rPr>
              <a:t>СПАСИБО ЗА ВНИМАНИЕ!</a:t>
            </a:r>
            <a:endParaRPr lang="ru-RU" sz="3600" b="1" dirty="0">
              <a:solidFill>
                <a:schemeClr val="accent1">
                  <a:lumMod val="75000"/>
                </a:schemeClr>
              </a:solidFill>
            </a:endParaRPr>
          </a:p>
        </p:txBody>
      </p:sp>
      <p:pic>
        <p:nvPicPr>
          <p:cNvPr id="1026" name="Picture 2" descr="https://kpi.ua/files/styles/story/public/images-story/n9621.jpg?itok=EHFfIMyx"/>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6636327" y="2700644"/>
            <a:ext cx="5157643" cy="2926322"/>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5996044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62206" y="783246"/>
            <a:ext cx="9624227" cy="2862322"/>
          </a:xfrm>
          <a:prstGeom prst="rect">
            <a:avLst/>
          </a:prstGeom>
        </p:spPr>
        <p:txBody>
          <a:bodyPr wrap="square">
            <a:spAutoFit/>
          </a:bodyPr>
          <a:lstStyle/>
          <a:p>
            <a:r>
              <a:rPr lang="ru-RU" sz="2000" dirty="0">
                <a:solidFill>
                  <a:srgbClr val="002060"/>
                </a:solidFill>
              </a:rPr>
              <a:t>В разработке и реализации антикоррупционной политики как документа следует выделить следующие этапы:</a:t>
            </a:r>
          </a:p>
          <a:p>
            <a:r>
              <a:rPr lang="ru-RU" sz="2000" dirty="0">
                <a:solidFill>
                  <a:srgbClr val="002060"/>
                </a:solidFill>
              </a:rPr>
              <a:t>- разработка проекта антикоррупционной политики;</a:t>
            </a:r>
          </a:p>
          <a:p>
            <a:r>
              <a:rPr lang="ru-RU" sz="2000" dirty="0">
                <a:solidFill>
                  <a:srgbClr val="002060"/>
                </a:solidFill>
              </a:rPr>
              <a:t>- обсуждение проекта и его утверждение;</a:t>
            </a:r>
          </a:p>
          <a:p>
            <a:r>
              <a:rPr lang="ru-RU" sz="2000" dirty="0">
                <a:solidFill>
                  <a:srgbClr val="002060"/>
                </a:solidFill>
              </a:rPr>
              <a:t>- информирование работников о принятой в организации антикоррупционной политике;</a:t>
            </a:r>
          </a:p>
          <a:p>
            <a:r>
              <a:rPr lang="ru-RU" sz="2000" dirty="0">
                <a:solidFill>
                  <a:srgbClr val="002060"/>
                </a:solidFill>
              </a:rPr>
              <a:t>- реализация предусмотренных политикой антикоррупционных мер;</a:t>
            </a:r>
          </a:p>
          <a:p>
            <a:r>
              <a:rPr lang="ru-RU" sz="2000" dirty="0">
                <a:solidFill>
                  <a:srgbClr val="002060"/>
                </a:solidFill>
              </a:rPr>
              <a:t>- анализ применения антикоррупционной политики и, при необходимости, ее пересмотр.</a:t>
            </a:r>
            <a:endParaRPr lang="ru-RU" sz="2000" b="0" i="0" u="none" strike="noStrike" dirty="0">
              <a:solidFill>
                <a:srgbClr val="002060"/>
              </a:solidFill>
              <a:effectLst/>
            </a:endParaRPr>
          </a:p>
        </p:txBody>
      </p:sp>
    </p:spTree>
    <p:extLst>
      <p:ext uri="{BB962C8B-B14F-4D97-AF65-F5344CB8AC3E}">
        <p14:creationId xmlns:p14="http://schemas.microsoft.com/office/powerpoint/2010/main" xmlns="" val="42666190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59" y="411510"/>
            <a:ext cx="10644575" cy="3785652"/>
          </a:xfrm>
          <a:prstGeom prst="rect">
            <a:avLst/>
          </a:prstGeom>
        </p:spPr>
        <p:txBody>
          <a:bodyPr wrap="square">
            <a:spAutoFit/>
          </a:bodyPr>
          <a:lstStyle/>
          <a:p>
            <a:pPr algn="ctr"/>
            <a:r>
              <a:rPr lang="ru-RU" sz="2000" b="1" dirty="0" smtClean="0">
                <a:solidFill>
                  <a:srgbClr val="002060"/>
                </a:solidFill>
              </a:rPr>
              <a:t>РАЗРАБОТКА ПРОЕКТА АНТИКОРРУПЦИОННОЙ ПОЛИТИКИ</a:t>
            </a:r>
          </a:p>
          <a:p>
            <a:pPr algn="ctr"/>
            <a:endParaRPr lang="ru-RU" sz="2000" b="1" dirty="0">
              <a:solidFill>
                <a:srgbClr val="002060"/>
              </a:solidFill>
            </a:endParaRPr>
          </a:p>
          <a:p>
            <a:r>
              <a:rPr lang="ru-RU" sz="2000" dirty="0">
                <a:solidFill>
                  <a:srgbClr val="002060"/>
                </a:solidFill>
              </a:rPr>
              <a:t>Разработчиком антикоррупционной политики может выступать должностное лицо или структурное подразделение организации, на которое планируется возложить функции по профилактике и противодействию коррупции. Организациями крупного и среднего бизнеса, располагающими достаточными финансовыми ресурсами, к разработке и последующей реализации антикоррупционной политики могут привлекаться внешние эксперты.</a:t>
            </a:r>
          </a:p>
          <a:p>
            <a:r>
              <a:rPr lang="ru-RU" sz="2000" dirty="0">
                <a:solidFill>
                  <a:srgbClr val="002060"/>
                </a:solidFill>
              </a:rPr>
              <a:t>Помимо лиц, непосредственно ответственных за разработку проекта антикоррупционной политики, рекомендуется активно привлекать к его обсуждению широкий круг работников организации. Для этого необходимо обеспечить информирование работников о возможности участия в подготовке проекта. В частности, проект политики может быть размещен на корпоративном сайте. Также полезно проведение очных обсуждений и консультаций. </a:t>
            </a:r>
            <a:endParaRPr lang="ru-RU" sz="2000" b="0" i="0" u="none" strike="noStrike" dirty="0">
              <a:solidFill>
                <a:srgbClr val="002060"/>
              </a:solidFill>
              <a:effectLst/>
            </a:endParaRPr>
          </a:p>
        </p:txBody>
      </p:sp>
    </p:spTree>
    <p:extLst>
      <p:ext uri="{BB962C8B-B14F-4D97-AF65-F5344CB8AC3E}">
        <p14:creationId xmlns:p14="http://schemas.microsoft.com/office/powerpoint/2010/main" xmlns="" val="21137332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51675" y="699542"/>
            <a:ext cx="9299907" cy="3477875"/>
          </a:xfrm>
          <a:prstGeom prst="rect">
            <a:avLst/>
          </a:prstGeom>
        </p:spPr>
        <p:txBody>
          <a:bodyPr wrap="square">
            <a:spAutoFit/>
          </a:bodyPr>
          <a:lstStyle/>
          <a:p>
            <a:pPr algn="ctr"/>
            <a:r>
              <a:rPr lang="ru-RU" sz="2000" b="1" dirty="0" smtClean="0">
                <a:solidFill>
                  <a:srgbClr val="002060"/>
                </a:solidFill>
              </a:rPr>
              <a:t>СОГЛАСОВАНИЕ ПРОЕКТА И ЕГО УТВЕРЖДЕНИЕ</a:t>
            </a:r>
          </a:p>
          <a:p>
            <a:pPr algn="ctr"/>
            <a:endParaRPr lang="ru-RU" sz="2000" b="1" dirty="0" smtClean="0">
              <a:solidFill>
                <a:srgbClr val="002060"/>
              </a:solidFill>
            </a:endParaRPr>
          </a:p>
          <a:p>
            <a:r>
              <a:rPr lang="ru-RU" sz="2000" dirty="0" smtClean="0">
                <a:solidFill>
                  <a:srgbClr val="002060"/>
                </a:solidFill>
              </a:rPr>
              <a:t>Проект </a:t>
            </a:r>
            <a:r>
              <a:rPr lang="ru-RU" sz="2000" dirty="0">
                <a:solidFill>
                  <a:srgbClr val="002060"/>
                </a:solidFill>
              </a:rPr>
              <a:t>антикоррупционной политики, подготовленный с учетом поступивших предложений и замечаний, рекомендуется согласовать с кадровым и юридическим подразделениями организации, представителями работников, после чего представить руководству организации.</a:t>
            </a:r>
          </a:p>
          <a:p>
            <a:r>
              <a:rPr lang="ru-RU" sz="2000" dirty="0">
                <a:solidFill>
                  <a:srgbClr val="002060"/>
                </a:solidFill>
              </a:rPr>
              <a:t>Итоговая версия проекта подлежит утверждению руководством организации. Принятие политики в форме локального нормативного акта обеспечит обязательность ее соблюдения всеми работниками организации, что может быть также обеспечено посредством включения данных требований в трудовые договоры в качестве обязанности работников.</a:t>
            </a:r>
            <a:endParaRPr lang="ru-RU" sz="2000" b="0" i="0" u="none" strike="noStrike" dirty="0">
              <a:solidFill>
                <a:srgbClr val="002060"/>
              </a:solidFill>
              <a:effectLst/>
            </a:endParaRPr>
          </a:p>
        </p:txBody>
      </p:sp>
    </p:spTree>
    <p:extLst>
      <p:ext uri="{BB962C8B-B14F-4D97-AF65-F5344CB8AC3E}">
        <p14:creationId xmlns:p14="http://schemas.microsoft.com/office/powerpoint/2010/main" xmlns="" val="5570345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40917" y="483518"/>
            <a:ext cx="9948548" cy="3785652"/>
          </a:xfrm>
          <a:prstGeom prst="rect">
            <a:avLst/>
          </a:prstGeom>
        </p:spPr>
        <p:txBody>
          <a:bodyPr wrap="square">
            <a:spAutoFit/>
          </a:bodyPr>
          <a:lstStyle/>
          <a:p>
            <a:pPr algn="ctr"/>
            <a:r>
              <a:rPr lang="ru-RU" sz="2000" b="1" dirty="0" smtClean="0">
                <a:solidFill>
                  <a:srgbClr val="002060"/>
                </a:solidFill>
              </a:rPr>
              <a:t>ИНФОРМИРОВАНИЕ РАБОТНИКОВ О ПРИНЯТОЙ В ОРГАНИЗАЦИИ АНТИКОРРУПЦИОННОЙ ПОЛИТИКЕ</a:t>
            </a:r>
          </a:p>
          <a:p>
            <a:pPr algn="ctr"/>
            <a:endParaRPr lang="ru-RU" sz="2000" b="1" dirty="0">
              <a:solidFill>
                <a:srgbClr val="002060"/>
              </a:solidFill>
            </a:endParaRPr>
          </a:p>
          <a:p>
            <a:r>
              <a:rPr lang="ru-RU" sz="2000" dirty="0">
                <a:solidFill>
                  <a:srgbClr val="002060"/>
                </a:solidFill>
              </a:rPr>
              <a:t>Утвержденная антикоррупционная политика организации доводится до сведения всех работников организации, в том числе посредством оповещения по электронной почте. Рекомендуется организовать ознакомление с политикой работников, принимаемых на работу в организацию, под роспись. Также следует обеспечить возможность беспрепятственного доступа работников к тексту политики, например, разместить его на корпоративном сайте организации. Полезно также предусмотреть «переходный период» с момента принятия антикоррупционной политики и до начала ее действия, в течение которого провести обучение работников организации внедряемым стандартам поведения, правилам и процедурам.</a:t>
            </a:r>
            <a:endParaRPr lang="ru-RU" sz="2000" b="0" i="0" u="none" strike="noStrike" dirty="0">
              <a:solidFill>
                <a:srgbClr val="002060"/>
              </a:solidFill>
              <a:effectLst/>
            </a:endParaRPr>
          </a:p>
        </p:txBody>
      </p:sp>
    </p:spTree>
    <p:extLst>
      <p:ext uri="{BB962C8B-B14F-4D97-AF65-F5344CB8AC3E}">
        <p14:creationId xmlns:p14="http://schemas.microsoft.com/office/powerpoint/2010/main" xmlns="" val="2964172365"/>
      </p:ext>
    </p:extLst>
  </p:cSld>
  <p:clrMapOvr>
    <a:masterClrMapping/>
  </p:clrMapOvr>
</p:sld>
</file>

<file path=ppt/theme/theme1.xml><?xml version="1.0" encoding="utf-8"?>
<a:theme xmlns:a="http://schemas.openxmlformats.org/drawingml/2006/main" name="Ретро">
  <a:themeElements>
    <a:clrScheme name="Ретро">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Ретро">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40</TotalTime>
  <Words>4561</Words>
  <Application>Microsoft Office PowerPoint</Application>
  <PresentationFormat>Произвольный</PresentationFormat>
  <Paragraphs>224</Paragraphs>
  <Slides>52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52</vt:i4>
      </vt:variant>
    </vt:vector>
  </HeadingPairs>
  <TitlesOfParts>
    <vt:vector size="53" baseType="lpstr">
      <vt:lpstr>Ретро</vt:lpstr>
      <vt:lpstr>ОРГАНИЗАЦИЯ ПРОТИВОДЕЙСТВИЯ КОРРУПЦИИ В СИСТЕМЕ ГОСУДАРСТВЕННОГО И МУНИЦИПАЛЬНОГО УПРАВЛЕНИЯ</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Слайд 27</vt:lpstr>
      <vt:lpstr>Слайд 28</vt:lpstr>
      <vt:lpstr>Слайд 29</vt:lpstr>
      <vt:lpstr>Слайд 30</vt:lpstr>
      <vt:lpstr>Слайд 31</vt:lpstr>
      <vt:lpstr>Слайд 32</vt:lpstr>
      <vt:lpstr>Слайд 33</vt:lpstr>
      <vt:lpstr>Слайд 34</vt:lpstr>
      <vt:lpstr>Слайд 35</vt:lpstr>
      <vt:lpstr>Слайд 36</vt:lpstr>
      <vt:lpstr>Слайд 37</vt:lpstr>
      <vt:lpstr>Слайд 38</vt:lpstr>
      <vt:lpstr>Слайд 39</vt:lpstr>
      <vt:lpstr>Слайд 40</vt:lpstr>
      <vt:lpstr>Слайд 41</vt:lpstr>
      <vt:lpstr>Слайд 42</vt:lpstr>
      <vt:lpstr>Слайд 43</vt:lpstr>
      <vt:lpstr>Слайд 44</vt:lpstr>
      <vt:lpstr>Слайд 45</vt:lpstr>
      <vt:lpstr>Слайд 46</vt:lpstr>
      <vt:lpstr>Слайд 47</vt:lpstr>
      <vt:lpstr>Слайд 48</vt:lpstr>
      <vt:lpstr>Слайд 49</vt:lpstr>
      <vt:lpstr>Слайд 50</vt:lpstr>
      <vt:lpstr>Слайд 51</vt:lpstr>
      <vt:lpstr>Слайд 52</vt:lpstr>
    </vt:vector>
  </TitlesOfParts>
  <Company>ИДПО "Госзаказ"</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Виктор Петрович Сеньков</dc:creator>
  <cp:lastModifiedBy>Point-12</cp:lastModifiedBy>
  <cp:revision>6</cp:revision>
  <dcterms:created xsi:type="dcterms:W3CDTF">2019-10-11T17:13:52Z</dcterms:created>
  <dcterms:modified xsi:type="dcterms:W3CDTF">2022-11-17T06:51:13Z</dcterms:modified>
</cp:coreProperties>
</file>