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theme/themeOverride20.xml" ContentType="application/vnd.openxmlformats-officedocument.themeOverride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theme/themeOverride19.xml" ContentType="application/vnd.openxmlformats-officedocument.themeOverride+xml"/>
  <Override PartName="/ppt/diagrams/layout19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charts/chart20.xml" ContentType="application/vnd.openxmlformats-officedocument.drawingml.chart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  <Override PartName="/ppt/theme/themeOverride18.xml" ContentType="application/vnd.openxmlformats-officedocument.themeOverride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theme/themeOverride21.xml" ContentType="application/vnd.openxmlformats-officedocument.themeOverride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Default Extension="xls" ContentType="application/vnd.ms-exce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4"/>
  </p:notesMasterIdLst>
  <p:handoutMasterIdLst>
    <p:handoutMasterId r:id="rId65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325" r:id="rId18"/>
    <p:sldId id="409" r:id="rId19"/>
    <p:sldId id="410" r:id="rId20"/>
    <p:sldId id="419" r:id="rId21"/>
    <p:sldId id="420" r:id="rId22"/>
    <p:sldId id="421" r:id="rId23"/>
    <p:sldId id="422" r:id="rId24"/>
    <p:sldId id="346" r:id="rId25"/>
    <p:sldId id="328" r:id="rId26"/>
    <p:sldId id="400" r:id="rId27"/>
    <p:sldId id="401" r:id="rId28"/>
    <p:sldId id="402" r:id="rId29"/>
    <p:sldId id="403" r:id="rId30"/>
    <p:sldId id="404" r:id="rId31"/>
    <p:sldId id="405" r:id="rId32"/>
    <p:sldId id="406" r:id="rId33"/>
    <p:sldId id="338" r:id="rId34"/>
    <p:sldId id="335" r:id="rId35"/>
    <p:sldId id="384" r:id="rId36"/>
    <p:sldId id="407" r:id="rId37"/>
    <p:sldId id="385" r:id="rId38"/>
    <p:sldId id="408" r:id="rId39"/>
    <p:sldId id="373" r:id="rId40"/>
    <p:sldId id="374" r:id="rId41"/>
    <p:sldId id="336" r:id="rId42"/>
    <p:sldId id="348" r:id="rId43"/>
    <p:sldId id="353" r:id="rId44"/>
    <p:sldId id="354" r:id="rId45"/>
    <p:sldId id="358" r:id="rId46"/>
    <p:sldId id="362" r:id="rId47"/>
    <p:sldId id="393" r:id="rId48"/>
    <p:sldId id="394" r:id="rId49"/>
    <p:sldId id="395" r:id="rId50"/>
    <p:sldId id="364" r:id="rId51"/>
    <p:sldId id="417" r:id="rId52"/>
    <p:sldId id="365" r:id="rId53"/>
    <p:sldId id="369" r:id="rId54"/>
    <p:sldId id="366" r:id="rId55"/>
    <p:sldId id="416" r:id="rId56"/>
    <p:sldId id="418" r:id="rId57"/>
    <p:sldId id="415" r:id="rId58"/>
    <p:sldId id="359" r:id="rId59"/>
    <p:sldId id="368" r:id="rId60"/>
    <p:sldId id="345" r:id="rId61"/>
    <p:sldId id="347" r:id="rId62"/>
    <p:sldId id="351" r:id="rId63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0003B"/>
    <a:srgbClr val="B7EFD6"/>
    <a:srgbClr val="0C9DA4"/>
    <a:srgbClr val="CC99FF"/>
    <a:srgbClr val="FF99FF"/>
    <a:srgbClr val="FF6699"/>
    <a:srgbClr val="D3FDE4"/>
    <a:srgbClr val="0099FF"/>
    <a:srgbClr val="CCFFFF"/>
    <a:srgbClr val="ADFB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45" autoAdjust="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notesMaster" Target="notesMasters/notesMaster1.xml"/><Relationship Id="rId69" Type="http://schemas.openxmlformats.org/officeDocument/2006/relationships/tableStyles" Target="tableStyle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2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5.5872624813524958E-2"/>
          <c:y val="0"/>
          <c:w val="0.9441273751864756"/>
          <c:h val="0.82987170693469015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650,4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dLbl>
              <c:idx val="0"/>
              <c:layout>
                <c:manualLayout>
                  <c:x val="-5.0793295285022633E-3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</c:dLbls>
          <c:cat>
            <c:numRef>
              <c:f>Лист1!$A$11:$A$15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Лист1!$B$11:$B$15</c:f>
              <c:numCache>
                <c:formatCode>General</c:formatCode>
                <c:ptCount val="5"/>
                <c:pt idx="0">
                  <c:v>1127</c:v>
                </c:pt>
                <c:pt idx="1">
                  <c:v>984.7</c:v>
                </c:pt>
                <c:pt idx="2">
                  <c:v>1004.5</c:v>
                </c:pt>
                <c:pt idx="3">
                  <c:v>1013.2</c:v>
                </c:pt>
                <c:pt idx="4">
                  <c:v>1020.4</c:v>
                </c:pt>
              </c:numCache>
            </c:numRef>
          </c:val>
        </c:ser>
        <c:dLbls/>
        <c:axId val="150504576"/>
        <c:axId val="150506112"/>
      </c:barChart>
      <c:catAx>
        <c:axId val="15050457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50506112"/>
        <c:crosses val="autoZero"/>
        <c:auto val="1"/>
        <c:lblAlgn val="ctr"/>
        <c:lblOffset val="100"/>
      </c:catAx>
      <c:valAx>
        <c:axId val="150506112"/>
        <c:scaling>
          <c:orientation val="minMax"/>
        </c:scaling>
        <c:axPos val="l"/>
        <c:majorGridlines/>
        <c:numFmt formatCode="General" sourceLinked="1"/>
        <c:tickLblPos val="none"/>
        <c:crossAx val="150504576"/>
        <c:crosses val="autoZero"/>
        <c:crossBetween val="between"/>
      </c:valAx>
      <c:spPr>
        <a:solidFill>
          <a:schemeClr val="accent4">
            <a:lumMod val="40000"/>
            <a:lumOff val="6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5812945714688831"/>
                  <c:y val="9.2235650981027026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6.6231054981382292E-2"/>
                  <c:y val="1.0048238849863125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7755972185701688"/>
                  <c:y val="-0.15447285595982491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415358</c:v>
                </c:pt>
                <c:pt idx="1">
                  <c:v>127768.2</c:v>
                </c:pt>
                <c:pt idx="2">
                  <c:v>1487563.1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802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415358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127768.2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2022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1487563.1</c:v>
                </c:pt>
              </c:numCache>
            </c:numRef>
          </c:val>
        </c:ser>
        <c:dLbls/>
        <c:shape val="box"/>
        <c:axId val="140925568"/>
        <c:axId val="140935552"/>
        <c:axId val="0"/>
      </c:bar3DChart>
      <c:catAx>
        <c:axId val="140925568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40935552"/>
        <c:crossesAt val="0"/>
        <c:auto val="1"/>
        <c:lblAlgn val="ctr"/>
        <c:lblOffset val="100"/>
      </c:catAx>
      <c:valAx>
        <c:axId val="140935552"/>
        <c:scaling>
          <c:orientation val="minMax"/>
        </c:scaling>
        <c:delete val="1"/>
        <c:axPos val="l"/>
        <c:numFmt formatCode="#,##0.00" sourceLinked="1"/>
        <c:tickLblPos val="none"/>
        <c:crossAx val="140925568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56"/>
          <c:y val="0.13613956803855667"/>
          <c:w val="0.2988144891126216"/>
          <c:h val="0.32687322196547536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415.4</c:v>
                </c:pt>
                <c:pt idx="1">
                  <c:v>391</c:v>
                </c:pt>
                <c:pt idx="2">
                  <c:v>375.3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127.8</c:v>
                </c:pt>
                <c:pt idx="1">
                  <c:v>103.5</c:v>
                </c:pt>
                <c:pt idx="2">
                  <c:v>104.5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7.9012185918784332E-3"/>
                  <c:y val="1.932353624973683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1487.6</c:v>
                </c:pt>
                <c:pt idx="1">
                  <c:v>1055.4000000000001</c:v>
                </c:pt>
                <c:pt idx="2">
                  <c:v>1002.9</c:v>
                </c:pt>
              </c:numCache>
            </c:numRef>
          </c:val>
        </c:ser>
        <c:dLbls/>
        <c:shape val="box"/>
        <c:axId val="140862592"/>
        <c:axId val="140864128"/>
        <c:axId val="0"/>
      </c:bar3DChart>
      <c:catAx>
        <c:axId val="14086259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140864128"/>
        <c:crosses val="autoZero"/>
        <c:auto val="1"/>
        <c:lblAlgn val="ctr"/>
        <c:lblOffset val="100"/>
      </c:catAx>
      <c:valAx>
        <c:axId val="140864128"/>
        <c:scaling>
          <c:orientation val="minMax"/>
          <c:max val="11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1408625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2025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32323006090468848"/>
                </c:manualLayout>
              </c:layout>
              <c:showVal val="1"/>
            </c:dLbl>
            <c:dLbl>
              <c:idx val="1"/>
              <c:layout>
                <c:manualLayout>
                  <c:x val="-4.5904208407225421E-17"/>
                  <c:y val="0.20471237190630259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38787607308562677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2030.7</c:v>
                </c:pt>
                <c:pt idx="1">
                  <c:v>1549.9</c:v>
                </c:pt>
                <c:pt idx="2">
                  <c:v>1482.8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2022 год</c:v>
                </c:pt>
                <c:pt idx="1">
                  <c:v>2023 год</c:v>
                </c:pt>
                <c:pt idx="2">
                  <c:v>2024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/>
        <c:gapWidth val="0"/>
        <c:gapDepth val="7"/>
        <c:shape val="cylinder"/>
        <c:axId val="141399936"/>
        <c:axId val="141401472"/>
        <c:axId val="0"/>
      </c:bar3DChart>
      <c:catAx>
        <c:axId val="14139993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141401472"/>
        <c:crosses val="autoZero"/>
        <c:auto val="1"/>
        <c:lblAlgn val="ctr"/>
        <c:lblOffset val="100"/>
      </c:catAx>
      <c:valAx>
        <c:axId val="141401472"/>
        <c:scaling>
          <c:orientation val="minMax"/>
          <c:max val="15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141399936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254"/>
          <c:h val="0.7608436191871584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352,6</c:v>
                </c:pt>
                <c:pt idx="1">
                  <c:v>Акцизы 26,9</c:v>
                </c:pt>
                <c:pt idx="2">
                  <c:v>Налоги на совокупный доход 29,3</c:v>
                </c:pt>
                <c:pt idx="3">
                  <c:v>Гос.пошлина 6,5</c:v>
                </c:pt>
                <c:pt idx="4">
                  <c:v>Доходы от использования имущества 97,6</c:v>
                </c:pt>
                <c:pt idx="5">
                  <c:v>Платежи при пользовании природными ресурсами 10,8</c:v>
                </c:pt>
                <c:pt idx="6">
                  <c:v>Доходы от оказания платных услуг 0,4</c:v>
                </c:pt>
                <c:pt idx="7">
                  <c:v>Доходы от продажи имущества 16,7</c:v>
                </c:pt>
                <c:pt idx="8">
                  <c:v>Штрафы, санкции 2,3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352.6</c:v>
                </c:pt>
                <c:pt idx="1">
                  <c:v>26.9</c:v>
                </c:pt>
                <c:pt idx="2">
                  <c:v>29.3</c:v>
                </c:pt>
                <c:pt idx="3">
                  <c:v>6.5</c:v>
                </c:pt>
                <c:pt idx="4">
                  <c:v>97.6</c:v>
                </c:pt>
                <c:pt idx="5">
                  <c:v>10.8</c:v>
                </c:pt>
                <c:pt idx="6">
                  <c:v>0.4</c:v>
                </c:pt>
                <c:pt idx="7">
                  <c:v>16.7</c:v>
                </c:pt>
                <c:pt idx="8">
                  <c:v>2.2999999999999998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5168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4138E-4"/>
          <c:y val="2.0914886293832056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330,5</c:v>
                </c:pt>
                <c:pt idx="1">
                  <c:v>Акцизы 28,8</c:v>
                </c:pt>
                <c:pt idx="2">
                  <c:v>Налоги на совокупный доход 25,1</c:v>
                </c:pt>
                <c:pt idx="3">
                  <c:v>Гос.пошлина 6,6</c:v>
                </c:pt>
                <c:pt idx="4">
                  <c:v>Доходы от использования имущества 73,5</c:v>
                </c:pt>
                <c:pt idx="5">
                  <c:v>Платежи при пользовании природными ресурсами 23,2</c:v>
                </c:pt>
                <c:pt idx="6">
                  <c:v>Доходы от продажи имущества 5,5</c:v>
                </c:pt>
                <c:pt idx="7">
                  <c:v>Штрафы, санкции 1,4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330.5</c:v>
                </c:pt>
                <c:pt idx="1">
                  <c:v>28.8</c:v>
                </c:pt>
                <c:pt idx="2" formatCode="General">
                  <c:v>25.1</c:v>
                </c:pt>
                <c:pt idx="3">
                  <c:v>6.6</c:v>
                </c:pt>
                <c:pt idx="4">
                  <c:v>73.5</c:v>
                </c:pt>
                <c:pt idx="5">
                  <c:v>23.2</c:v>
                </c:pt>
                <c:pt idx="6">
                  <c:v>5.5</c:v>
                </c:pt>
                <c:pt idx="7">
                  <c:v>1.4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136"/>
          <c:w val="0.71286091728430345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2023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312,2</c:v>
                </c:pt>
                <c:pt idx="1">
                  <c:v>Акцизы 30,1</c:v>
                </c:pt>
                <c:pt idx="2">
                  <c:v>Налоги на совокупный доход 26,3</c:v>
                </c:pt>
                <c:pt idx="3">
                  <c:v>Гос.пошлина 6,7</c:v>
                </c:pt>
                <c:pt idx="4">
                  <c:v>Доходы от использования имущества 79</c:v>
                </c:pt>
                <c:pt idx="5">
                  <c:v>Платежи при пользовании природными ресурсами 24,1</c:v>
                </c:pt>
                <c:pt idx="6">
                  <c:v>Доходы от продажи имущества 12,5</c:v>
                </c:pt>
                <c:pt idx="7">
                  <c:v>Штрафы, санкции 1,4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312.2</c:v>
                </c:pt>
                <c:pt idx="1">
                  <c:v>30.1</c:v>
                </c:pt>
                <c:pt idx="2">
                  <c:v>26.3</c:v>
                </c:pt>
                <c:pt idx="3">
                  <c:v>6.7</c:v>
                </c:pt>
                <c:pt idx="4">
                  <c:v>79</c:v>
                </c:pt>
                <c:pt idx="5">
                  <c:v>24.1</c:v>
                </c:pt>
                <c:pt idx="6">
                  <c:v>12.5</c:v>
                </c:pt>
                <c:pt idx="7">
                  <c:v>1.4</c:v>
                </c:pt>
              </c:numCache>
            </c:numRef>
          </c:val>
        </c:ser>
        <c:dLbls/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602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897"/>
          <c:w val="0.63925968438833991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0.23837255148986997"/>
                  <c:y val="-0.31516454827963197"/>
                </c:manualLayout>
              </c:layout>
              <c:showVal val="1"/>
            </c:dLbl>
            <c:dLbl>
              <c:idx val="5"/>
              <c:layout>
                <c:manualLayout>
                  <c:x val="-4.800211372098883E-2"/>
                  <c:y val="-0.19951618886307268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196 053,5</c:v>
                </c:pt>
                <c:pt idx="1">
                  <c:v>Национальная безопасность и правоохранительная деятельность 1 113,8</c:v>
                </c:pt>
                <c:pt idx="2">
                  <c:v>Национальная экономика 68 879,2</c:v>
                </c:pt>
                <c:pt idx="3">
                  <c:v>Жилищно-коммунальное хозяйство 111 785,2</c:v>
                </c:pt>
                <c:pt idx="4">
                  <c:v>Образование 1 207 596,6</c:v>
                </c:pt>
                <c:pt idx="5">
                  <c:v>Культура 113 532,0</c:v>
                </c:pt>
                <c:pt idx="6">
                  <c:v>Социальная политика 109 511,9</c:v>
                </c:pt>
                <c:pt idx="7">
                  <c:v>Физическая культура и спорт 142 422,8</c:v>
                </c:pt>
                <c:pt idx="8">
                  <c:v>Средства массовой информации 11 038,6</c:v>
                </c:pt>
                <c:pt idx="9">
                  <c:v>Обслуживание государственного долга 20,0</c:v>
                </c:pt>
                <c:pt idx="10">
                  <c:v>Межбюджетные трансферты 122 339,1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196053.5</c:v>
                </c:pt>
                <c:pt idx="1">
                  <c:v>1113.8</c:v>
                </c:pt>
                <c:pt idx="2">
                  <c:v>68879.199999999997</c:v>
                </c:pt>
                <c:pt idx="3">
                  <c:v>111785.2</c:v>
                </c:pt>
                <c:pt idx="4">
                  <c:v>1207596.6000000001</c:v>
                </c:pt>
                <c:pt idx="5">
                  <c:v>113532</c:v>
                </c:pt>
                <c:pt idx="6">
                  <c:v>109511.9</c:v>
                </c:pt>
                <c:pt idx="7">
                  <c:v>142422.79999999999</c:v>
                </c:pt>
                <c:pt idx="8">
                  <c:v>11038.6</c:v>
                </c:pt>
                <c:pt idx="9">
                  <c:v>20</c:v>
                </c:pt>
                <c:pt idx="10">
                  <c:v>122339.1</c:v>
                </c:pt>
              </c:numCache>
            </c:numRef>
          </c:val>
        </c:ser>
        <c:dLbls/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55714255718245187"/>
          <c:y val="6.2904721576751879E-2"/>
          <c:w val="0.44093377198396982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2829150996513043E-2"/>
          <c:y val="3.0451071367670612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210179.9</c:v>
                </c:pt>
                <c:pt idx="1">
                  <c:v>194080.7</c:v>
                </c:pt>
                <c:pt idx="2">
                  <c:v>190600.3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863609.9</c:v>
                </c:pt>
                <c:pt idx="1">
                  <c:v>716768.6</c:v>
                </c:pt>
                <c:pt idx="2">
                  <c:v>688812.7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72904.800000000003</c:v>
                </c:pt>
                <c:pt idx="1">
                  <c:v>52489.2</c:v>
                </c:pt>
                <c:pt idx="2">
                  <c:v>47419.3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205.6</c:v>
                </c:pt>
                <c:pt idx="1">
                  <c:v>211</c:v>
                </c:pt>
                <c:pt idx="2">
                  <c:v>211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8958.2999999999975</c:v>
                </c:pt>
                <c:pt idx="1">
                  <c:v>5018.7</c:v>
                </c:pt>
                <c:pt idx="2">
                  <c:v>4817.1000000000004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</c:v>
                </c:pt>
              </c:strCache>
            </c:strRef>
          </c:tx>
          <c:dLbls>
            <c:dLbl>
              <c:idx val="0"/>
              <c:layout>
                <c:manualLayout>
                  <c:x val="7.708689240581843E-3"/>
                  <c:y val="-2.5867496204125481E-2"/>
                </c:manualLayout>
              </c:layout>
              <c:showVal val="1"/>
            </c:dLbl>
            <c:dLbl>
              <c:idx val="1"/>
              <c:layout>
                <c:manualLayout>
                  <c:x val="-3.8543446202909163E-3"/>
                  <c:y val="-2.8219086768136874E-2"/>
                </c:manualLayout>
              </c:layout>
              <c:showVal val="1"/>
            </c:dLbl>
            <c:dLbl>
              <c:idx val="2"/>
              <c:layout>
                <c:manualLayout>
                  <c:x val="1.9271723101454579E-3"/>
                  <c:y val="-2.11643150761026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51738.1</c:v>
                </c:pt>
                <c:pt idx="1">
                  <c:v>41033.599999999999</c:v>
                </c:pt>
                <c:pt idx="2">
                  <c:v>41033.599999999999</c:v>
                </c:pt>
              </c:numCache>
            </c:numRef>
          </c:val>
        </c:ser>
        <c:dLbls/>
        <c:shape val="box"/>
        <c:axId val="132524288"/>
        <c:axId val="132542464"/>
        <c:axId val="0"/>
      </c:bar3DChart>
      <c:catAx>
        <c:axId val="13252428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132542464"/>
        <c:crosses val="autoZero"/>
        <c:auto val="1"/>
        <c:lblAlgn val="ctr"/>
        <c:lblOffset val="100"/>
      </c:catAx>
      <c:valAx>
        <c:axId val="132542464"/>
        <c:scaling>
          <c:orientation val="minMax"/>
        </c:scaling>
        <c:delete val="1"/>
        <c:axPos val="l"/>
        <c:numFmt formatCode="#,##0.0" sourceLinked="1"/>
        <c:tickLblPos val="none"/>
        <c:crossAx val="13252428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4099933340740234"/>
          <c:w val="0.69893926615099522"/>
          <c:h val="0.34672443802540481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7.4736134830203318E-2"/>
          <c:y val="0.23855007139057638"/>
          <c:w val="0.92278499725841834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dLbl>
              <c:idx val="0"/>
              <c:layout>
                <c:manualLayout>
                  <c:x val="-6.7087019513424231E-2"/>
                  <c:y val="-4.0764859038606924E-2"/>
                </c:manualLayout>
              </c:layout>
              <c:showVal val="1"/>
            </c:dLbl>
            <c:dLbl>
              <c:idx val="1"/>
              <c:layout>
                <c:manualLayout>
                  <c:x val="-4.1441276816946912E-2"/>
                  <c:y val="-3.4883720930232537E-2"/>
                </c:manualLayout>
              </c:layout>
              <c:showVal val="1"/>
            </c:dLbl>
            <c:dLbl>
              <c:idx val="2"/>
              <c:layout>
                <c:manualLayout>
                  <c:x val="-7.9000620698555804E-2"/>
                  <c:y val="-4.4720941906091986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1207596.6000000001</c:v>
                </c:pt>
                <c:pt idx="1">
                  <c:v>1009601.8</c:v>
                </c:pt>
                <c:pt idx="2" formatCode="#,##0">
                  <c:v>972893.9</c:v>
                </c:pt>
              </c:numCache>
            </c:numRef>
          </c:val>
        </c:ser>
        <c:dLbls/>
        <c:marker val="1"/>
        <c:axId val="132578688"/>
        <c:axId val="132650112"/>
      </c:lineChart>
      <c:catAx>
        <c:axId val="132578688"/>
        <c:scaling>
          <c:orientation val="minMax"/>
        </c:scaling>
        <c:delete val="1"/>
        <c:axPos val="b"/>
        <c:numFmt formatCode="General" sourceLinked="1"/>
        <c:tickLblPos val="none"/>
        <c:crossAx val="132650112"/>
        <c:crosses val="autoZero"/>
        <c:auto val="1"/>
        <c:lblAlgn val="ctr"/>
        <c:lblOffset val="100"/>
      </c:catAx>
      <c:valAx>
        <c:axId val="132650112"/>
        <c:scaling>
          <c:orientation val="minMax"/>
        </c:scaling>
        <c:delete val="1"/>
        <c:axPos val="l"/>
        <c:numFmt formatCode="#,##0.00" sourceLinked="1"/>
        <c:tickLblPos val="none"/>
        <c:crossAx val="13257868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09E-2"/>
          <c:w val="0.93481527105090001"/>
          <c:h val="0.7654320597423032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939.2</c:v>
                </c:pt>
                <c:pt idx="1">
                  <c:v>1049.8</c:v>
                </c:pt>
                <c:pt idx="2">
                  <c:v>1389.8</c:v>
                </c:pt>
                <c:pt idx="3">
                  <c:v>1527.1</c:v>
                </c:pt>
                <c:pt idx="4" formatCode="#,##0.0">
                  <c:v>1793.7</c:v>
                </c:pt>
                <c:pt idx="5">
                  <c:v>2183.6999999999998</c:v>
                </c:pt>
              </c:numCache>
            </c:numRef>
          </c:val>
        </c:ser>
        <c:dLbls/>
        <c:axId val="150607744"/>
        <c:axId val="150609280"/>
      </c:barChart>
      <c:catAx>
        <c:axId val="150607744"/>
        <c:scaling>
          <c:orientation val="minMax"/>
        </c:scaling>
        <c:axPos val="b"/>
        <c:numFmt formatCode="General" sourceLinked="1"/>
        <c:tickLblPos val="nextTo"/>
        <c:crossAx val="150609280"/>
        <c:crosses val="autoZero"/>
        <c:auto val="1"/>
        <c:lblAlgn val="ctr"/>
        <c:lblOffset val="100"/>
      </c:catAx>
      <c:valAx>
        <c:axId val="150609280"/>
        <c:scaling>
          <c:orientation val="minMax"/>
        </c:scaling>
        <c:axPos val="l"/>
        <c:majorGridlines/>
        <c:numFmt formatCode="General" sourceLinked="1"/>
        <c:tickLblPos val="none"/>
        <c:crossAx val="150607744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29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376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01.01.2023</c:v>
                </c:pt>
                <c:pt idx="1">
                  <c:v>на 01.01.2024</c:v>
                </c:pt>
                <c:pt idx="2">
                  <c:v>на 01.01.2025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22424.5</c:v>
                </c:pt>
                <c:pt idx="2">
                  <c:v>34060.6</c:v>
                </c:pt>
              </c:numCache>
            </c:numRef>
          </c:val>
        </c:ser>
        <c:dLbls/>
        <c:shape val="box"/>
        <c:axId val="137037696"/>
        <c:axId val="137039232"/>
        <c:axId val="0"/>
      </c:bar3DChart>
      <c:catAx>
        <c:axId val="137037696"/>
        <c:scaling>
          <c:orientation val="minMax"/>
        </c:scaling>
        <c:delete val="1"/>
        <c:axPos val="b"/>
        <c:tickLblPos val="none"/>
        <c:crossAx val="137039232"/>
        <c:crosses val="autoZero"/>
        <c:auto val="1"/>
        <c:lblAlgn val="ctr"/>
        <c:lblOffset val="100"/>
      </c:catAx>
      <c:valAx>
        <c:axId val="137039232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37037696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31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385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/>
        <c:shape val="box"/>
        <c:axId val="137105792"/>
        <c:axId val="137107328"/>
        <c:axId val="0"/>
      </c:bar3DChart>
      <c:catAx>
        <c:axId val="137105792"/>
        <c:scaling>
          <c:orientation val="minMax"/>
        </c:scaling>
        <c:delete val="1"/>
        <c:axPos val="b"/>
        <c:tickLblPos val="none"/>
        <c:crossAx val="137107328"/>
        <c:crosses val="autoZero"/>
        <c:auto val="1"/>
        <c:lblAlgn val="ctr"/>
        <c:lblOffset val="100"/>
      </c:catAx>
      <c:valAx>
        <c:axId val="137107328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137105792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532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326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984.7</c:v>
                </c:pt>
                <c:pt idx="1">
                  <c:v>1389.8</c:v>
                </c:pt>
                <c:pt idx="2">
                  <c:v>518</c:v>
                </c:pt>
                <c:pt idx="3">
                  <c:v>279</c:v>
                </c:pt>
              </c:numCache>
            </c:numRef>
          </c:val>
        </c:ser>
        <c:dLbls/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323.60000000000002</c:v>
                </c:pt>
                <c:pt idx="1">
                  <c:v>424.7</c:v>
                </c:pt>
                <c:pt idx="2">
                  <c:v>518</c:v>
                </c:pt>
                <c:pt idx="3">
                  <c:v>589.1</c:v>
                </c:pt>
                <c:pt idx="4">
                  <c:v>622.29999999999995</c:v>
                </c:pt>
                <c:pt idx="5">
                  <c:v>660.8</c:v>
                </c:pt>
              </c:numCache>
            </c:numRef>
          </c:val>
        </c:ser>
        <c:dLbls/>
        <c:shape val="cone"/>
        <c:axId val="152700416"/>
        <c:axId val="152701952"/>
        <c:axId val="0"/>
      </c:bar3DChart>
      <c:catAx>
        <c:axId val="152700416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/>
            </a:pPr>
            <a:endParaRPr lang="ru-RU"/>
          </a:p>
        </c:txPr>
        <c:crossAx val="152701952"/>
        <c:crosses val="autoZero"/>
        <c:auto val="1"/>
        <c:lblAlgn val="ctr"/>
        <c:lblOffset val="100"/>
      </c:catAx>
      <c:valAx>
        <c:axId val="152701952"/>
        <c:scaling>
          <c:orientation val="minMax"/>
        </c:scaling>
        <c:delete val="1"/>
        <c:axPos val="b"/>
        <c:majorGridlines/>
        <c:numFmt formatCode="General" sourceLinked="1"/>
        <c:tickLblPos val="none"/>
        <c:crossAx val="15270041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производства продукции сельского хозяйства,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15901966565413483"/>
          <c:y val="2.6074396017563973E-3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933926567846891"/>
          <c:w val="0.87218887106902065"/>
          <c:h val="0.6010343557727295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3975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92.9</c:v>
                </c:pt>
                <c:pt idx="1">
                  <c:v>97</c:v>
                </c:pt>
                <c:pt idx="2">
                  <c:v>97.8</c:v>
                </c:pt>
                <c:pt idx="3">
                  <c:v>100.5</c:v>
                </c:pt>
                <c:pt idx="4">
                  <c:v>101.7</c:v>
                </c:pt>
                <c:pt idx="5">
                  <c:v>103.8</c:v>
                </c:pt>
              </c:numCache>
            </c:numRef>
          </c:val>
        </c:ser>
        <c:dLbls/>
        <c:marker val="1"/>
        <c:axId val="152834048"/>
        <c:axId val="152835584"/>
      </c:lineChart>
      <c:catAx>
        <c:axId val="15283404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</a:defRPr>
            </a:pPr>
            <a:endParaRPr lang="ru-RU"/>
          </a:p>
        </c:txPr>
        <c:crossAx val="152835584"/>
        <c:crosses val="autoZero"/>
        <c:auto val="1"/>
        <c:lblAlgn val="ctr"/>
        <c:lblOffset val="100"/>
      </c:catAx>
      <c:valAx>
        <c:axId val="15283558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283404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1585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3">
                <a:lumMod val="75000"/>
              </a:schemeClr>
            </a:solidFill>
          </c:spPr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5992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5992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5992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294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495.8</c:v>
                </c:pt>
                <c:pt idx="1">
                  <c:v>583.70000000000005</c:v>
                </c:pt>
                <c:pt idx="2">
                  <c:v>596.1</c:v>
                </c:pt>
                <c:pt idx="3">
                  <c:v>613.5</c:v>
                </c:pt>
                <c:pt idx="4">
                  <c:v>626.70000000000005</c:v>
                </c:pt>
                <c:pt idx="5">
                  <c:v>640.79999999999995</c:v>
                </c:pt>
                <c:pt idx="6">
                  <c:v>674.4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8.7790880739544858E-3"/>
                  <c:y val="4.8147811155594127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5992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5011E-17"/>
                </c:manualLayout>
              </c:layout>
              <c:showVal val="1"/>
            </c:dLbl>
            <c:dLbl>
              <c:idx val="6"/>
              <c:layout>
                <c:manualLayout>
                  <c:x val="1.6345481740672595E-2"/>
                  <c:y val="-4.5583726537840822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FFFF00"/>
                    </a:solidFill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1574.7</c:v>
                </c:pt>
                <c:pt idx="1">
                  <c:v>1300.7</c:v>
                </c:pt>
                <c:pt idx="2">
                  <c:v>1323.8</c:v>
                </c:pt>
                <c:pt idx="3">
                  <c:v>1332.8</c:v>
                </c:pt>
                <c:pt idx="4">
                  <c:v>1355.6</c:v>
                </c:pt>
                <c:pt idx="5">
                  <c:v>1402.3</c:v>
                </c:pt>
                <c:pt idx="6">
                  <c:v>1446.1</c:v>
                </c:pt>
              </c:numCache>
            </c:numRef>
          </c:val>
        </c:ser>
        <c:dLbls/>
        <c:shape val="cylinder"/>
        <c:axId val="153385600"/>
        <c:axId val="153411968"/>
        <c:axId val="0"/>
      </c:bar3DChart>
      <c:catAx>
        <c:axId val="15338560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002060"/>
                </a:solidFill>
              </a:defRPr>
            </a:pPr>
            <a:endParaRPr lang="ru-RU"/>
          </a:p>
        </c:txPr>
        <c:crossAx val="153411968"/>
        <c:crossesAt val="0"/>
        <c:auto val="1"/>
        <c:lblAlgn val="ctr"/>
        <c:lblOffset val="100"/>
      </c:catAx>
      <c:valAx>
        <c:axId val="153411968"/>
        <c:scaling>
          <c:orientation val="minMax"/>
        </c:scaling>
        <c:delete val="1"/>
        <c:axPos val="l"/>
        <c:numFmt formatCode="General" sourceLinked="1"/>
        <c:tickLblPos val="none"/>
        <c:crossAx val="1533856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400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plotArea>
      <c:layout>
        <c:manualLayout>
          <c:layoutTarget val="inner"/>
          <c:xMode val="edge"/>
          <c:yMode val="edge"/>
          <c:x val="6.133022793932455E-2"/>
          <c:y val="6.1888800375320158E-2"/>
          <c:w val="0.86692471299671703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</c:spPr>
          <c:dLbls>
            <c:spPr>
              <a:solidFill>
                <a:schemeClr val="bg1">
                  <a:lumMod val="75000"/>
                </a:schemeClr>
              </a:solidFill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2768.7</c:v>
                </c:pt>
                <c:pt idx="1">
                  <c:v>3006</c:v>
                </c:pt>
                <c:pt idx="2">
                  <c:v>3089.1</c:v>
                </c:pt>
                <c:pt idx="3">
                  <c:v>3332.6</c:v>
                </c:pt>
                <c:pt idx="4">
                  <c:v>3511.9</c:v>
                </c:pt>
                <c:pt idx="5">
                  <c:v>3694.6</c:v>
                </c:pt>
                <c:pt idx="6">
                  <c:v>3912.6</c:v>
                </c:pt>
              </c:numCache>
            </c:numRef>
          </c:val>
        </c:ser>
        <c:dLbls/>
        <c:axId val="153418752"/>
        <c:axId val="155149056"/>
      </c:barChart>
      <c:catAx>
        <c:axId val="1534187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55149056"/>
        <c:crossesAt val="0"/>
        <c:auto val="1"/>
        <c:lblAlgn val="ctr"/>
        <c:lblOffset val="100"/>
      </c:catAx>
      <c:valAx>
        <c:axId val="155149056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53418752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600"/>
            </a:pPr>
            <a:r>
              <a:rPr lang="ru-RU" sz="1400" dirty="0"/>
              <a:t>Платные услуги населению</a:t>
            </a:r>
            <a:r>
              <a:rPr lang="ru-RU" sz="1400" dirty="0" smtClean="0"/>
              <a:t>, млн. руб. </a:t>
            </a:r>
          </a:p>
        </c:rich>
      </c:tx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6">
                  <a:lumMod val="60000"/>
                  <a:lumOff val="4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+mn-lt"/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289.60000000000002</c:v>
                </c:pt>
                <c:pt idx="1">
                  <c:v>308</c:v>
                </c:pt>
                <c:pt idx="2">
                  <c:v>346.8</c:v>
                </c:pt>
                <c:pt idx="3">
                  <c:v>396.4</c:v>
                </c:pt>
                <c:pt idx="4">
                  <c:v>432</c:v>
                </c:pt>
                <c:pt idx="5">
                  <c:v>462.6</c:v>
                </c:pt>
                <c:pt idx="6">
                  <c:v>496.8</c:v>
                </c:pt>
              </c:numCache>
            </c:numRef>
          </c:val>
        </c:ser>
        <c:dLbls/>
        <c:shape val="cone"/>
        <c:axId val="58500992"/>
        <c:axId val="58502528"/>
        <c:axId val="0"/>
      </c:bar3DChart>
      <c:catAx>
        <c:axId val="585009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58502528"/>
        <c:crosses val="autoZero"/>
        <c:auto val="1"/>
        <c:lblAlgn val="ctr"/>
        <c:lblOffset val="100"/>
      </c:catAx>
      <c:valAx>
        <c:axId val="5850252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5850099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</a:defRPr>
            </a:pPr>
            <a:r>
              <a:rPr lang="ru-RU" sz="1400" b="1" i="0" baseline="0" dirty="0" smtClean="0">
                <a:solidFill>
                  <a:schemeClr val="tx1"/>
                </a:solidFill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3475067392799071"/>
          <c:y val="2.6631313934853792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CCFFFF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103.9</c:v>
                </c:pt>
                <c:pt idx="1">
                  <c:v>105.9</c:v>
                </c:pt>
                <c:pt idx="2">
                  <c:v>103.2</c:v>
                </c:pt>
                <c:pt idx="3">
                  <c:v>106.4</c:v>
                </c:pt>
                <c:pt idx="4">
                  <c:v>104.1</c:v>
                </c:pt>
                <c:pt idx="5">
                  <c:v>104</c:v>
                </c:pt>
                <c:pt idx="6">
                  <c:v>104</c:v>
                </c:pt>
              </c:numCache>
            </c:numRef>
          </c:val>
        </c:ser>
        <c:dLbls/>
        <c:marker val="1"/>
        <c:axId val="58519552"/>
        <c:axId val="58521088"/>
      </c:lineChart>
      <c:catAx>
        <c:axId val="585195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</a:defRPr>
            </a:pPr>
            <a:endParaRPr lang="ru-RU"/>
          </a:p>
        </c:txPr>
        <c:crossAx val="58521088"/>
        <c:crosses val="autoZero"/>
        <c:auto val="1"/>
        <c:lblAlgn val="ctr"/>
        <c:lblOffset val="100"/>
      </c:catAx>
      <c:valAx>
        <c:axId val="5852108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58519552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3144" custLinFactNeighborY="-1675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Содержание объекта по утилизации 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</a:t>
          </a:r>
          <a:r>
            <a:rPr lang="ru-RU" sz="1800" b="1" i="0" u="none" dirty="0" smtClean="0">
              <a:solidFill>
                <a:schemeClr val="tx1"/>
              </a:solidFill>
            </a:rPr>
            <a:t>2 008 468,2</a:t>
          </a:r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тыс.рублей ( 96,4%)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73 824,5 тыс. рублей ( 3,6%)</a:t>
          </a:r>
          <a:endParaRPr lang="ru-RU" sz="14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2022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66948" custScaleY="153903" custLinFactNeighborX="-62712" custLinFactNeighborY="14085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2 084 292,7 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69943" custLinFactNeighborY="985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 custLinFactNeighborX="203" custLinFactNeighborY="-19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2023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2024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23.12.2022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image" Target="../media/image36.jpeg"/><Relationship Id="rId4" Type="http://schemas.openxmlformats.org/officeDocument/2006/relationships/chart" Target="../charts/char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8.jpeg"/><Relationship Id="rId2" Type="http://schemas.openxmlformats.org/officeDocument/2006/relationships/slideLayout" Target="../slideLayouts/slideLayout45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6.jpeg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1.xml"/><Relationship Id="rId4" Type="http://schemas.openxmlformats.org/officeDocument/2006/relationships/chart" Target="../charts/char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6.xml"/><Relationship Id="rId7" Type="http://schemas.openxmlformats.org/officeDocument/2006/relationships/diagramLayout" Target="../diagrams/layout1.xml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16.xml"/><Relationship Id="rId6" Type="http://schemas.openxmlformats.org/officeDocument/2006/relationships/diagramData" Target="../diagrams/data1.xml"/><Relationship Id="rId11" Type="http://schemas.openxmlformats.org/officeDocument/2006/relationships/image" Target="../media/image97.jpeg"/><Relationship Id="rId5" Type="http://schemas.openxmlformats.org/officeDocument/2006/relationships/oleObject" Target="../embeddings/_____Microsoft_Office_Excel_97-20031.xls"/><Relationship Id="rId10" Type="http://schemas.microsoft.com/office/2007/relationships/diagramDrawing" Target="../diagrams/drawing1.xml"/><Relationship Id="rId4" Type="http://schemas.openxmlformats.org/officeDocument/2006/relationships/image" Target="../media/image6.jpeg"/><Relationship Id="rId9" Type="http://schemas.openxmlformats.org/officeDocument/2006/relationships/diagramColors" Target="../diagrams/colors1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7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99.jpeg"/><Relationship Id="rId7" Type="http://schemas.openxmlformats.org/officeDocument/2006/relationships/image" Target="../media/image10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2.jpeg"/><Relationship Id="rId11" Type="http://schemas.openxmlformats.org/officeDocument/2006/relationships/image" Target="../media/image106.jpeg"/><Relationship Id="rId5" Type="http://schemas.openxmlformats.org/officeDocument/2006/relationships/image" Target="../media/image101.jpeg"/><Relationship Id="rId10" Type="http://schemas.openxmlformats.org/officeDocument/2006/relationships/image" Target="../media/image105.jpeg"/><Relationship Id="rId4" Type="http://schemas.openxmlformats.org/officeDocument/2006/relationships/image" Target="../media/image100.jpeg"/><Relationship Id="rId9" Type="http://schemas.openxmlformats.org/officeDocument/2006/relationships/image" Target="../media/image10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6.jpeg"/><Relationship Id="rId7" Type="http://schemas.openxmlformats.org/officeDocument/2006/relationships/image" Target="../media/image110.jpeg"/><Relationship Id="rId12" Type="http://schemas.openxmlformats.org/officeDocument/2006/relationships/image" Target="../media/image1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9.jpeg"/><Relationship Id="rId11" Type="http://schemas.openxmlformats.org/officeDocument/2006/relationships/image" Target="../media/image114.jpeg"/><Relationship Id="rId5" Type="http://schemas.openxmlformats.org/officeDocument/2006/relationships/image" Target="../media/image108.jpeg"/><Relationship Id="rId10" Type="http://schemas.openxmlformats.org/officeDocument/2006/relationships/image" Target="../media/image113.jpeg"/><Relationship Id="rId4" Type="http://schemas.openxmlformats.org/officeDocument/2006/relationships/image" Target="../media/image107.jpeg"/><Relationship Id="rId9" Type="http://schemas.openxmlformats.org/officeDocument/2006/relationships/image" Target="../media/image112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6.jpeg"/><Relationship Id="rId7" Type="http://schemas.openxmlformats.org/officeDocument/2006/relationships/image" Target="../media/image119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1.jpeg"/><Relationship Id="rId4" Type="http://schemas.openxmlformats.org/officeDocument/2006/relationships/chart" Target="../charts/chart19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35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34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0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38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37.jpeg"/><Relationship Id="rId4" Type="http://schemas.openxmlformats.org/officeDocument/2006/relationships/diagramData" Target="../diagrams/data8.xml"/><Relationship Id="rId9" Type="http://schemas.openxmlformats.org/officeDocument/2006/relationships/image" Target="../media/image136.jpeg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43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2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1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44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46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0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49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48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45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4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53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2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1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54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58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57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56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55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0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59.jpeg"/><Relationship Id="rId14" Type="http://schemas.openxmlformats.org/officeDocument/2006/relationships/diagramColors" Target="../diagrams/colors2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4.jpeg"/><Relationship Id="rId11" Type="http://schemas.openxmlformats.org/officeDocument/2006/relationships/image" Target="../media/image169.png"/><Relationship Id="rId5" Type="http://schemas.openxmlformats.org/officeDocument/2006/relationships/image" Target="../media/image163.png"/><Relationship Id="rId10" Type="http://schemas.openxmlformats.org/officeDocument/2006/relationships/image" Target="../media/image168.jpeg"/><Relationship Id="rId4" Type="http://schemas.openxmlformats.org/officeDocument/2006/relationships/image" Target="../media/image162.png"/><Relationship Id="rId9" Type="http://schemas.openxmlformats.org/officeDocument/2006/relationships/image" Target="../media/image167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1.xml"/><Relationship Id="rId5" Type="http://schemas.openxmlformats.org/officeDocument/2006/relationships/chart" Target="../charts/chart20.xml"/><Relationship Id="rId4" Type="http://schemas.openxmlformats.org/officeDocument/2006/relationships/image" Target="../media/image171.jpe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0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2022-2024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85720" y="392906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692696"/>
            <a:ext cx="7858180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Бюджетная и налоговая политика на 2022 год и плановый период 2023 и 2024 годов ориентирована на обеспечение сбалансированности и устойчивости местного бюджета, повышение качества бюджетного планирования и исполнения принятых обязательств, а также на повышение эффективности использования бюджетных средств в новых экономических условиях с целью сохранения социальной и финансовой стабильности и создание условий для устойчивого социально-экономического развития района</a:t>
            </a:r>
            <a:endParaRPr lang="ru-RU" sz="1400" b="1" dirty="0">
              <a:solidFill>
                <a:schemeClr val="tx1">
                  <a:lumMod val="85000"/>
                  <a:lumOff val="15000"/>
                </a:schemeClr>
              </a:solidFill>
              <a:latin typeface="Constant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39552" y="2348880"/>
            <a:ext cx="8358246" cy="523220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C00000"/>
                </a:solidFill>
              </a:rPr>
              <a:t>Для достижения поставленных целей бюджетной политики в очередном году и плановом периоде необходимо решение следующих задач </a:t>
            </a:r>
            <a:r>
              <a:rPr lang="ru-RU" sz="1400" b="1" i="1" dirty="0" smtClean="0">
                <a:solidFill>
                  <a:srgbClr val="C00000"/>
                </a:solidFill>
                <a:latin typeface="Georgia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7584" y="2996952"/>
            <a:ext cx="7929618" cy="707886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соблюдение мер, предусмотренных Планом мероприятий по росту доходов, оптимизации расходов и совершенствованию долговой политики муниципального образования Усть-Абаканский район Республики Хакасия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57224" y="3857628"/>
            <a:ext cx="7929618" cy="507831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использование при бюджетном планировании реалистичных оценок и прогнозов социально-экономического развития, с целью минимизации рисков несбалансированности бюджета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51520" y="321297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827584" y="4509120"/>
            <a:ext cx="7929618" cy="523220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формирование бюджетных параметров исходя из необходимости безусловного исполнения действующих расходных обязательств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4648763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327901" y="60169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827584" y="5157192"/>
            <a:ext cx="7929618" cy="507831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оптимизация бюджетных расходов за счет повышения их эффективности в результате перераспределения средств на самые важные направления, снижения неэффективных затрат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7584" y="5805264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повышение эффективности системы финансового контроля, повышение его роли в управлении бюджетным процессом, в том числе в целях оценки эффективности направления и использования бюджетных средств и анализа достигнутых результатов при выполнении муниципальных заданий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90093" y="5282015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6498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3" y="4143380"/>
            <a:ext cx="2769225" cy="1643074"/>
          </a:xfrm>
          <a:prstGeom prst="rect">
            <a:avLst/>
          </a:prstGeom>
          <a:noFill/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251520" y="184482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251520" y="1196752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857224" y="1142984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chemeClr val="accent5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повышение прозрачности бюджета и бюджетного процесса, в том числе путем использования государственной интегрированной информационной системы управления общественными финансами «Электронный бюджет»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899592" y="1916832"/>
            <a:ext cx="7929618" cy="307777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 - </a:t>
            </a:r>
            <a:r>
              <a:rPr lang="ru-RU" sz="1300" b="1" dirty="0" smtClean="0">
                <a:solidFill>
                  <a:srgbClr val="002060"/>
                </a:solidFill>
              </a:rPr>
              <a:t>обеспечение контроля и закупок товаров, работ, услуг для обеспечения муниципальных нужд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899592" y="2420888"/>
            <a:ext cx="7929618" cy="70788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400" b="1" dirty="0" smtClean="0">
                <a:solidFill>
                  <a:srgbClr val="00206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dirty="0" smtClean="0">
                <a:solidFill>
                  <a:srgbClr val="002060"/>
                </a:solidFill>
              </a:rPr>
              <a:t>организация работы по наращиванию темпов привлечения дополнительной финансовой помощи из республиканского бюджета, а также средств на софинансирование расходных обязательств Усть-Абаканского района, в том числе в рамках муниципальных программ</a:t>
            </a:r>
            <a:endParaRPr lang="ru-RU" sz="1300" b="1" dirty="0" smtClean="0">
              <a:solidFill>
                <a:srgbClr val="002060"/>
              </a:solidFill>
              <a:latin typeface="Cambria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http://900igr.net/up/datas/111023/003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3714752"/>
            <a:ext cx="428628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Группа 28"/>
          <p:cNvGrpSpPr/>
          <p:nvPr/>
        </p:nvGrpSpPr>
        <p:grpSpPr>
          <a:xfrm>
            <a:off x="251520" y="2564904"/>
            <a:ext cx="437374" cy="428628"/>
            <a:chOff x="0" y="60476"/>
            <a:chExt cx="437374" cy="624820"/>
          </a:xfrm>
        </p:grpSpPr>
        <p:sp>
          <p:nvSpPr>
            <p:cNvPr id="30" name="Нашивка 2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76672"/>
            <a:ext cx="8001056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accent4">
                    <a:lumMod val="75000"/>
                  </a:schemeClr>
                </a:solidFill>
              </a:rPr>
              <a:t>Основные направления налоговой политики разработаны с учетом реализации изменений федерального законодательства и законодательства Республики Хакасия, муниципальных правовых актов органов местного самоуправления. Налоговая политика сохранит преемственность в отношении ранее определенных приоритетов и будет направлена на обеспечение сбалансированности и устойчивости бюджета района в условиях восстановления экономической активности после преодоления негативных последствий для экономики, обусловленных распространением коронавирусной инфекции</a:t>
            </a:r>
            <a:endParaRPr lang="ru-RU" sz="12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1772816"/>
            <a:ext cx="7786742" cy="49244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7030A0"/>
                </a:solidFill>
              </a:rPr>
              <a:t>Приоритеты налоговой политики района направлены на организацию работы по увеличению поступлений налоговых и неналоговых доходов. Для реализации данного направления необходимо: </a:t>
            </a:r>
            <a:endParaRPr lang="ru-RU" sz="1300" b="1" dirty="0">
              <a:solidFill>
                <a:srgbClr val="7030A0"/>
              </a:solidFill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4" cstate="print"/>
          <a:srcRect l="9562" t="52333" r="13562" b="32667"/>
          <a:stretch>
            <a:fillRect/>
          </a:stretch>
        </p:blipFill>
        <p:spPr bwMode="auto">
          <a:xfrm>
            <a:off x="5726882" y="6357934"/>
            <a:ext cx="3417118" cy="500066"/>
          </a:xfrm>
          <a:prstGeom prst="rect">
            <a:avLst/>
          </a:prstGeom>
          <a:noFill/>
        </p:spPr>
      </p:pic>
      <p:grpSp>
        <p:nvGrpSpPr>
          <p:cNvPr id="9" name="Группа 8"/>
          <p:cNvGrpSpPr/>
          <p:nvPr/>
        </p:nvGrpSpPr>
        <p:grpSpPr>
          <a:xfrm>
            <a:off x="467544" y="2204864"/>
            <a:ext cx="360040" cy="285182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467544" y="3140968"/>
            <a:ext cx="360040" cy="285182"/>
            <a:chOff x="0" y="60476"/>
            <a:chExt cx="437374" cy="624820"/>
          </a:xfrm>
        </p:grpSpPr>
        <p:sp>
          <p:nvSpPr>
            <p:cNvPr id="15" name="Нашивка 1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467544" y="3861048"/>
            <a:ext cx="360040" cy="285182"/>
            <a:chOff x="0" y="60476"/>
            <a:chExt cx="437374" cy="624820"/>
          </a:xfrm>
        </p:grpSpPr>
        <p:sp>
          <p:nvSpPr>
            <p:cNvPr id="18" name="Нашивка 1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67544" y="2564904"/>
            <a:ext cx="360040" cy="285182"/>
            <a:chOff x="0" y="60476"/>
            <a:chExt cx="437374" cy="624820"/>
          </a:xfrm>
        </p:grpSpPr>
        <p:sp>
          <p:nvSpPr>
            <p:cNvPr id="21" name="Нашивка 2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467544" y="4437112"/>
            <a:ext cx="360040" cy="285182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grpSp>
        <p:nvGrpSpPr>
          <p:cNvPr id="25" name="Группа 24"/>
          <p:cNvGrpSpPr/>
          <p:nvPr/>
        </p:nvGrpSpPr>
        <p:grpSpPr>
          <a:xfrm>
            <a:off x="467544" y="5013176"/>
            <a:ext cx="360040" cy="285182"/>
            <a:chOff x="0" y="60476"/>
            <a:chExt cx="437374" cy="624820"/>
          </a:xfrm>
        </p:grpSpPr>
        <p:sp>
          <p:nvSpPr>
            <p:cNvPr id="32" name="Нашивка 3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467544" y="4725144"/>
            <a:ext cx="360040" cy="285182"/>
            <a:chOff x="0" y="60476"/>
            <a:chExt cx="437374" cy="624820"/>
          </a:xfrm>
        </p:grpSpPr>
        <p:sp>
          <p:nvSpPr>
            <p:cNvPr id="35" name="Нашивка 34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6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467544" y="6237312"/>
            <a:ext cx="360040" cy="285182"/>
            <a:chOff x="0" y="60476"/>
            <a:chExt cx="437374" cy="624820"/>
          </a:xfrm>
        </p:grpSpPr>
        <p:sp>
          <p:nvSpPr>
            <p:cNvPr id="38" name="Нашивка 3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9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467544" y="5517232"/>
            <a:ext cx="360040" cy="285182"/>
            <a:chOff x="0" y="60476"/>
            <a:chExt cx="437374" cy="624820"/>
          </a:xfrm>
        </p:grpSpPr>
        <p:sp>
          <p:nvSpPr>
            <p:cNvPr id="41" name="Нашивка 40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2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8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899592" y="2199928"/>
            <a:ext cx="8028384" cy="4516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>
              <a:buFontTx/>
              <a:buChar char="-"/>
            </a:pPr>
            <a:r>
              <a:rPr kumimoji="0" lang="ru-RU" sz="105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00" b="1" i="1" dirty="0" smtClean="0">
                <a:solidFill>
                  <a:srgbClr val="C00000"/>
                </a:solidFill>
              </a:rPr>
              <a:t>сохранение и развитие налогового потенциала на территории Усть-Абаканского района;;</a:t>
            </a:r>
            <a:endParaRPr kumimoji="0" lang="ru-RU" sz="1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1000" b="1" i="1" dirty="0" smtClean="0">
                <a:solidFill>
                  <a:srgbClr val="C00000"/>
                </a:solidFill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</a:t>
            </a:r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</a:p>
          <a:p>
            <a:pPr lvl="0"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eaLnBrk="0" hangingPunct="0"/>
            <a:r>
              <a:rPr lang="ru-RU" sz="1000" b="1" i="1" dirty="0" smtClean="0">
                <a:solidFill>
                  <a:srgbClr val="C00000"/>
                </a:solidFill>
              </a:rPr>
              <a:t>- мобилизация доходов бюджета муниципального образования за счет эффективного администрирования местных налогов. Повышению качества налогового администрирования будет способствовать безусловное выполнение главными администраторами доходов бюджета бюджетных полномочий в части обеспечения ими точности планирования и контроля за поступлением в бюджет администрируемых налогов и сборов, в том числе проведение претензионно-исковой работы; </a:t>
            </a:r>
          </a:p>
          <a:p>
            <a:pPr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/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lang="ru-RU" sz="1000" b="1" i="1" dirty="0" smtClean="0">
                <a:solidFill>
                  <a:srgbClr val="C00000"/>
                </a:solidFill>
              </a:rPr>
              <a:t>усиление 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</a:t>
            </a:r>
          </a:p>
          <a:p>
            <a:pPr lvl="0" eaLnBrk="0" hangingPunct="0"/>
            <a:endParaRPr kumimoji="0" lang="ru-RU" sz="8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r>
              <a:rPr kumimoji="0" lang="ru-RU" sz="10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</a:t>
            </a:r>
            <a:r>
              <a:rPr lang="ru-RU" sz="1000" b="1" i="1" dirty="0" smtClean="0">
                <a:solidFill>
                  <a:srgbClr val="C00000"/>
                </a:solidFill>
              </a:rPr>
              <a:t>повышение платежной дисциплины налогоплательщиков и сокращение недоимки;</a:t>
            </a:r>
          </a:p>
          <a:p>
            <a:pPr lvl="0" eaLnBrk="0" hangingPunct="0"/>
            <a:endParaRPr kumimoji="0" lang="ru-RU" sz="9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оптимизация налоговых льгот по местным налогам на основе проведения оценки налоговых расходов;</a:t>
            </a:r>
          </a:p>
          <a:p>
            <a:pPr lvl="0" eaLnBrk="0" hangingPunct="0"/>
            <a:endParaRPr lang="ru-RU" sz="800" b="1" i="1" dirty="0" smtClean="0">
              <a:solidFill>
                <a:srgbClr val="C00000"/>
              </a:solidFill>
            </a:endParaRP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совершенствование нормативно-правовых актов о налогах, принятых органами местного самоуправления, с учетом изменений федерального законодательства;</a:t>
            </a:r>
          </a:p>
          <a:p>
            <a:pPr lvl="0" eaLnBrk="0" hangingPunct="0"/>
            <a:endParaRPr lang="ru-RU" sz="800" b="1" i="1" dirty="0" smtClean="0">
              <a:solidFill>
                <a:srgbClr val="C00000"/>
              </a:solidFill>
            </a:endParaRPr>
          </a:p>
          <a:p>
            <a:r>
              <a:rPr lang="ru-RU" sz="1000" b="1" i="1" dirty="0" smtClean="0">
                <a:solidFill>
                  <a:srgbClr val="C00000"/>
                </a:solidFill>
              </a:rPr>
              <a:t>проведение мероприятий по повышению эффективности управления муниципальной собственностью</a:t>
            </a:r>
          </a:p>
          <a:p>
            <a:r>
              <a:rPr lang="ru-RU" sz="1000" b="1" i="1" dirty="0" smtClean="0">
                <a:solidFill>
                  <a:srgbClr val="C00000"/>
                </a:solidFill>
              </a:rPr>
              <a:t> - актуализация перечня объектов недвижимости, налоговая база в отношении которых определяется как кадастровая стоимость;</a:t>
            </a:r>
          </a:p>
          <a:p>
            <a:endParaRPr lang="ru-RU" sz="1000" b="1" i="1" dirty="0" smtClean="0">
              <a:solidFill>
                <a:srgbClr val="C00000"/>
              </a:solidFill>
            </a:endParaRP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содействие вовлечению граждан в предпринимательскую деятельность и сокращение неформальной занятости путем активизации практики применения налога на профессиональный </a:t>
            </a: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доход, регистрации граждан в качестве «самозанятых» </a:t>
            </a:r>
          </a:p>
          <a:p>
            <a:pPr lvl="0" eaLnBrk="0" hangingPunct="0">
              <a:buFontTx/>
              <a:buChar char="-"/>
            </a:pPr>
            <a:r>
              <a:rPr lang="ru-RU" sz="1000" b="1" i="1" dirty="0" smtClean="0">
                <a:solidFill>
                  <a:srgbClr val="C00000"/>
                </a:solidFill>
              </a:rPr>
              <a:t>и вовлечение их в экономику</a:t>
            </a:r>
            <a:endParaRPr kumimoji="0" lang="ru-RU" sz="1000" b="1" i="1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215074" y="1428736"/>
            <a:ext cx="26495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r>
              <a:rPr lang="ru-RU" sz="16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215074" y="4071942"/>
            <a:ext cx="26638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автомобильных дорог</a:t>
            </a:r>
          </a:p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1 406,6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5" name="Содержимое 2"/>
          <p:cNvSpPr txBox="1">
            <a:spLocks/>
          </p:cNvSpPr>
          <p:nvPr/>
        </p:nvSpPr>
        <p:spPr>
          <a:xfrm>
            <a:off x="3214678" y="5715016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36,2 %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63,8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13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муниципальных образований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286512" y="3357562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населения –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41 329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 </a:t>
            </a:r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населенных пунктов</a:t>
            </a: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507207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1285860"/>
            <a:ext cx="5572164" cy="4400396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6215074" y="62865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001024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37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4876" y="2143116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37363" y="2120900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89738" y="214153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2 274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714876" y="221455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5 386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393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воспитанника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1 543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46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132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58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58016" y="5786454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58016" y="5786454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215074" y="62865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землепользования,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95264190"/>
              </p:ext>
            </p:extLst>
          </p:nvPr>
        </p:nvGraphicFramePr>
        <p:xfrm>
          <a:off x="142843" y="785795"/>
          <a:ext cx="8858313" cy="40719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34868"/>
                <a:gridCol w="807590"/>
                <a:gridCol w="1000449"/>
                <a:gridCol w="950709"/>
                <a:gridCol w="936245"/>
                <a:gridCol w="936245"/>
                <a:gridCol w="792207"/>
              </a:tblGrid>
              <a:tr h="400636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2019</a:t>
                      </a:r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2021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2023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2024</a:t>
                      </a:r>
                      <a:endParaRPr lang="ru-RU" dirty="0"/>
                    </a:p>
                  </a:txBody>
                  <a:tcPr/>
                </a:tc>
              </a:tr>
              <a:tr h="547894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/>
                        <a:t>Численность</a:t>
                      </a:r>
                      <a:r>
                        <a:rPr lang="ru-RU" sz="1400" b="1" baseline="0" dirty="0" smtClean="0"/>
                        <a:t> населения,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41,68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41,38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41,33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41,32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41,16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41,12</a:t>
                      </a:r>
                      <a:endParaRPr lang="ru-RU" sz="1400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/>
                        <a:t>Численность занятых в экономике,</a:t>
                      </a:r>
                      <a:r>
                        <a:rPr lang="ru-RU" sz="1400" b="1" baseline="0" dirty="0" smtClean="0"/>
                        <a:t> тыс. человек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16,9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16,9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17,0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16,9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17,0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17,0</a:t>
                      </a:r>
                      <a:endParaRPr lang="ru-RU" sz="1400" dirty="0"/>
                    </a:p>
                  </a:txBody>
                  <a:tcPr anchor="ctr"/>
                </a:tc>
              </a:tr>
              <a:tr h="445162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Средняя заработная плата,</a:t>
                      </a:r>
                      <a:r>
                        <a:rPr lang="ru-RU" sz="1400" b="1" baseline="0" dirty="0" smtClean="0"/>
                        <a:t>  </a:t>
                      </a:r>
                      <a:r>
                        <a:rPr lang="ru-RU" sz="1400" b="1" dirty="0" smtClean="0"/>
                        <a:t>рублей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32 515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36 124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38653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40972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43430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43036</a:t>
                      </a:r>
                      <a:endParaRPr lang="ru-RU" sz="1400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r>
                        <a:rPr lang="ru-RU" sz="1400" b="1" dirty="0" smtClean="0"/>
                        <a:t>Ввод в действие</a:t>
                      </a:r>
                      <a:r>
                        <a:rPr lang="ru-RU" sz="1400" b="1" baseline="0" dirty="0" smtClean="0"/>
                        <a:t> жилых домов,  тыс.кв.м.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45,2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45,6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45,7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45,6</a:t>
                      </a:r>
                      <a:endParaRPr lang="ru-RU" sz="1400" dirty="0"/>
                    </a:p>
                  </a:txBody>
                  <a:tcPr anchor="ctr"/>
                </a:tc>
              </a:tr>
              <a:tr h="354754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/>
                        <a:t>Численность безработных, чел.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206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774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380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390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385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380</a:t>
                      </a:r>
                      <a:endParaRPr lang="ru-RU" sz="1400" dirty="0"/>
                    </a:p>
                  </a:txBody>
                  <a:tcPr anchor="ctr"/>
                </a:tc>
              </a:tr>
              <a:tr h="322291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Уровень безработицы,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4,0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2,1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2,1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2,0</a:t>
                      </a:r>
                      <a:endParaRPr lang="ru-RU" sz="1400" dirty="0"/>
                    </a:p>
                  </a:txBody>
                  <a:tcPr anchor="ctr"/>
                </a:tc>
              </a:tr>
              <a:tr h="357546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Индекс потребительских цен, %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105,9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103,2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106,4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104,1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104,0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104,0</a:t>
                      </a:r>
                      <a:endParaRPr lang="ru-RU" sz="1400" dirty="0"/>
                    </a:p>
                  </a:txBody>
                  <a:tcPr anchor="ctr"/>
                </a:tc>
              </a:tr>
              <a:tr h="547894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/>
                        <a:t>Величина прожиточного минимума на душу населения,  рублей в месяц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10809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/>
                        <a:t>11795</a:t>
                      </a:r>
                      <a:endParaRPr lang="ru-RU" sz="1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11784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12907</a:t>
                      </a:r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13423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13960</a:t>
                      </a:r>
                      <a:endParaRPr lang="ru-RU" sz="14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  <a:ea typeface="+mj-ea"/>
                <a:cs typeface="+mj-cs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  <a:ea typeface="+mj-ea"/>
              <a:cs typeface="+mj-cs"/>
            </a:endParaRPr>
          </a:p>
        </p:txBody>
      </p:sp>
      <p:graphicFrame>
        <p:nvGraphicFramePr>
          <p:cNvPr id="21" name="Диаграмма 20"/>
          <p:cNvGraphicFramePr/>
          <p:nvPr/>
        </p:nvGraphicFramePr>
        <p:xfrm>
          <a:off x="4000496" y="1571612"/>
          <a:ext cx="5000660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Добыча полезных ископаемых,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500570"/>
          <a:ext cx="4500594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Обрабатывающие производства, млн.руб.</a:t>
            </a:r>
            <a:endParaRPr lang="ru-RU" sz="1400" b="1" dirty="0">
              <a:latin typeface="+mn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Производство и распределение электроэнергии, газа, пара и воды,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142984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</a:rPr>
              <a:t>2021 год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572000" y="4214818"/>
          <a:ext cx="4214842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" y="0"/>
            <a:ext cx="9144000" cy="642918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 smtClean="0">
                <a:solidFill>
                  <a:srgbClr val="FFFF00"/>
                </a:solidFill>
              </a:rPr>
              <a:t>Сельское  хозяйство</a:t>
            </a:r>
            <a:endParaRPr lang="ru-RU" sz="2400" dirty="0">
              <a:solidFill>
                <a:srgbClr val="FFFF00"/>
              </a:solidFill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642918"/>
            <a:ext cx="9143999" cy="6215082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4000504"/>
          <a:ext cx="4572032" cy="2714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928670"/>
          <a:ext cx="4357718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785787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285728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928662" y="714356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Объем производства, млн. руб.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857232"/>
            <a:ext cx="4357718" cy="28622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n-lt"/>
              </a:rPr>
              <a:t>Динамика потребительского рынка</a:t>
            </a:r>
            <a:endParaRPr lang="ru-RU" sz="2400" b="1" cap="all" dirty="0"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Оборот розничной торговли, млн. руб</a:t>
            </a:r>
            <a:r>
              <a:rPr lang="ru-RU" sz="1400" dirty="0" smtClean="0">
                <a:latin typeface="+mn-lt"/>
              </a:rPr>
              <a:t>.</a:t>
            </a:r>
            <a:endParaRPr lang="ru-RU" sz="1400" dirty="0">
              <a:latin typeface="+mn-lt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571876"/>
          <a:ext cx="4714907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11560" y="119675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228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843808" y="4149080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644008" y="764704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564904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1556792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348880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8689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72711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827584" y="270892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4048" y="2348880"/>
            <a:ext cx="76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7271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308304" y="1700808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889722" y="226161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8689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72578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86959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715587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644149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11 636,0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76256" y="2492896"/>
            <a:ext cx="15716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11 361,3 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7784" y="2708920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53 603,40 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576" y="2996952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2 084 292,7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2 030 689,3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594928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1 467 602,6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6296" y="198884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1 549 913,4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70892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1 547 646,4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14408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1 482 791,8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0352" y="980728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4128" y="4077072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95536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11 063,3</a:t>
            </a:r>
            <a:endParaRPr lang="ru-RU" sz="1000" b="1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95536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0,0</a:t>
            </a:r>
            <a:endParaRPr lang="ru-RU" sz="1000" b="1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4572000" y="3356992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Условно-утверждаемые расходы – 13 628,3</a:t>
            </a:r>
            <a:endParaRPr lang="ru-RU" sz="10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2000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11 063,3</a:t>
            </a:r>
            <a:endParaRPr lang="ru-RU" sz="10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79704" y="55892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22 997, 3</a:t>
            </a:r>
            <a:endParaRPr lang="ru-RU" sz="10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79704" y="5805264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11 361,3</a:t>
            </a:r>
            <a:endParaRPr lang="ru-RU" sz="10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22 424,5</a:t>
            </a:r>
            <a:endParaRPr lang="ru-RU" sz="1000" b="1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6479704" y="53732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Условно-утверждаемые расходы – 26 825,2</a:t>
            </a:r>
            <a:endParaRPr lang="ru-RU" sz="1000" b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4"/>
          <p:cNvSpPr>
            <a:spLocks noGrp="1"/>
          </p:cNvSpPr>
          <p:nvPr>
            <p:ph type="title"/>
          </p:nvPr>
        </p:nvSpPr>
        <p:spPr>
          <a:xfrm>
            <a:off x="642910" y="2000240"/>
            <a:ext cx="8047037" cy="1368425"/>
          </a:xfrm>
        </p:spPr>
        <p:txBody>
          <a:bodyPr rtlCol="0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/>
            </a:r>
            <a:br>
              <a:rPr lang="ru-RU" sz="240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 Решению Совета депутатов </a:t>
            </a:r>
            <a:b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</a:b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Усть-Абаканского района № 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43 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от 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23.12.2022 </a:t>
            </a:r>
            <a:r>
              <a:rPr lang="ru-RU" sz="240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года "О внесении изменений в Решение Совета депутатов Усть-Абаканского района Республики Хакасия</a:t>
            </a:r>
            <a:r>
              <a:rPr lang="ru-RU" sz="2400" dirty="0" smtClean="0">
                <a:solidFill>
                  <a:srgbClr val="FF0000"/>
                </a:solidFill>
              </a:rPr>
              <a:t>«О бюджете муниципального образования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Усть-Абаканский район Республики Хакасия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202</a:t>
            </a:r>
            <a:r>
              <a:rPr lang="en-US" sz="2400" dirty="0" smtClean="0">
                <a:solidFill>
                  <a:srgbClr val="FF0000"/>
                </a:solidFill>
              </a:rPr>
              <a:t>2</a:t>
            </a:r>
            <a:r>
              <a:rPr lang="ru-RU" sz="2400" dirty="0" smtClean="0">
                <a:solidFill>
                  <a:srgbClr val="FF0000"/>
                </a:solidFill>
              </a:rPr>
              <a:t> год и плановый период 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202</a:t>
            </a:r>
            <a:r>
              <a:rPr lang="en-US" sz="2400" dirty="0" smtClean="0">
                <a:solidFill>
                  <a:srgbClr val="FF0000"/>
                </a:solidFill>
              </a:rPr>
              <a:t>3 </a:t>
            </a:r>
            <a:r>
              <a:rPr lang="ru-RU" sz="2400" dirty="0" smtClean="0">
                <a:solidFill>
                  <a:srgbClr val="FF0000"/>
                </a:solidFill>
              </a:rPr>
              <a:t>и 202</a:t>
            </a:r>
            <a:r>
              <a:rPr lang="en-US" sz="2400" dirty="0" smtClean="0">
                <a:solidFill>
                  <a:srgbClr val="FF0000"/>
                </a:solidFill>
              </a:rPr>
              <a:t>4 </a:t>
            </a:r>
            <a:r>
              <a:rPr lang="ru-RU" sz="2400" dirty="0" smtClean="0">
                <a:solidFill>
                  <a:srgbClr val="FF0000"/>
                </a:solidFill>
              </a:rPr>
              <a:t>годов»</a:t>
            </a:r>
            <a:endParaRPr lang="ru-RU" sz="240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•единый налог на вмененный доход 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2022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299090702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3569040511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2022-2024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1121309610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4003263795"/>
              </p:ext>
            </p:extLst>
          </p:nvPr>
        </p:nvGraphicFramePr>
        <p:xfrm>
          <a:off x="500034" y="1214422"/>
          <a:ext cx="507209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357554" y="135729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868144" y="3501008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08882154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2022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40745120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2398075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196752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2123728" y="3284984"/>
            <a:ext cx="6639744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1691680" y="1772816"/>
            <a:ext cx="7056784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2627784" y="1916832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051720" y="3356992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4797152"/>
            <a:ext cx="3278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ЗАО ЗДК «Золотая звезда»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7020272" y="335699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844824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7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http://vt-spb.ru/upload/iblock/29b/logo%20(2)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4725144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19811449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1 484 863,1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1 055 377,7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1 002 986,8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246 182,0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39 233,0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45 062,0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302 311,2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107 157,0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90 452,4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898 826,5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874 746,7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831 469,4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37 543,4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34 241,0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36 003,0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2022-2024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2022 год и плановый период 2023-2024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5949280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5949280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:p14="http://schemas.microsoft.com/office/powerpoint/2010/main" xmlns="" val="1732540917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571604" y="28572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2022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123728" y="3717032"/>
            <a:ext cx="1944216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2 084 292,7 </a:t>
            </a: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571473" y="1214422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граждан», который познакомит Вас с основными положениями  бюджета муниципального образования Усть-Абаканский район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202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год и на плановый период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 202</a:t>
            </a:r>
            <a:r>
              <a:rPr lang="en-US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Vmeste-k-uspekhu-rayona_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92080" y="260648"/>
            <a:ext cx="3723443" cy="3584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1142976" y="3000372"/>
            <a:ext cx="2571768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214414" y="6357958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42976" y="4572008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42976" y="3500438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214414" y="5643578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42976" y="4000504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7" y="2928934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9059" y="1356141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7" y="3429001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4000496" y="4572008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000496" y="5715016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0496" y="63579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9059" y="1928803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00496" y="4000504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00330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42976" y="5072074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4000496" y="5143512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19744736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196 053,5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82 865,3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82 725,6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93072799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1 113,7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96516908"/>
              </p:ext>
            </p:extLst>
          </p:nvPr>
        </p:nvGraphicFramePr>
        <p:xfrm>
          <a:off x="4857752" y="400050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109 511,9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124 473,4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128 264,2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85872791"/>
              </p:ext>
            </p:extLst>
          </p:nvPr>
        </p:nvGraphicFramePr>
        <p:xfrm>
          <a:off x="4857752" y="45720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142 422,8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31 543,2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3 297,8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36943062"/>
              </p:ext>
            </p:extLst>
          </p:nvPr>
        </p:nvGraphicFramePr>
        <p:xfrm>
          <a:off x="4857752" y="514351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11 038,7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57752" y="578645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109959"/>
              </p:ext>
            </p:extLst>
          </p:nvPr>
        </p:nvGraphicFramePr>
        <p:xfrm>
          <a:off x="4857752" y="63579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122 339,1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90268615"/>
              </p:ext>
            </p:extLst>
          </p:nvPr>
        </p:nvGraphicFramePr>
        <p:xfrm>
          <a:off x="4857753" y="2857497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1 207 596,6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1 009 601,8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972 893,9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8236376"/>
              </p:ext>
            </p:extLst>
          </p:nvPr>
        </p:nvGraphicFramePr>
        <p:xfrm>
          <a:off x="4857753" y="3357563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113 532,0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72 855,6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67 737,6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03403681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68 879,2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68 708,3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67 536,1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71173487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111 785,2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38 536,8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26 085,6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2024 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2022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500830" y="835874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0562" y="2000242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1401" y="3428162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1401" y="2928096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501400" y="4071104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501400" y="4642608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1400" y="5142674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1400" y="64285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1400" y="5857054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11626690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4 432,8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2 094,8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99650640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42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817,2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32 813,7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32 627,7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36585136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17 771,3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14 684,2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14 730,5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11298588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5 914,0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29672762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118768,6</a:t>
                      </a:r>
                      <a:endParaRPr lang="ru-RU" sz="11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28 068,6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28 068,6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39608591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6 183,2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4 904,0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4 904,0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44756242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166,4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32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3261687"/>
              </p:ext>
            </p:extLst>
          </p:nvPr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45421260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10 295,8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8 964,5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8 964,5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8680925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7 443,3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4 574,7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663,7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47096772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02321427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45 685,8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49 178,2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50 478,2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575698981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4 521,9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5 058,4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2 497,0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797,8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142852"/>
            <a:ext cx="5214974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571612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250397" y="2107397"/>
            <a:ext cx="1285884" cy="21431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150017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92880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86182" y="285749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4000496" y="2000240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05 03 </a:t>
            </a:r>
            <a:r>
              <a:rPr lang="ru-RU" sz="1200" b="1" dirty="0" smtClean="0">
                <a:solidFill>
                  <a:srgbClr val="002060"/>
                </a:solidFill>
              </a:rPr>
              <a:t>Благоустройство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21481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608122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4643447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86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14324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357826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00076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64357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21508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72480560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18 064,8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11 247,7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11 251,5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63405457"/>
              </p:ext>
            </p:extLst>
          </p:nvPr>
        </p:nvGraphicFramePr>
        <p:xfrm>
          <a:off x="6948263" y="1571612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93660,4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27 259,2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14 804,1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61706884"/>
              </p:ext>
            </p:extLst>
          </p:nvPr>
        </p:nvGraphicFramePr>
        <p:xfrm>
          <a:off x="7081150" y="542926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8 958,3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5 018,7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4 817,1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0410342"/>
              </p:ext>
            </p:extLst>
          </p:nvPr>
        </p:nvGraphicFramePr>
        <p:xfrm>
          <a:off x="7081150" y="607220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51 738,1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41 033,6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41 033,6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7081150" y="207167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4536592"/>
              </p:ext>
            </p:extLst>
          </p:nvPr>
        </p:nvGraphicFramePr>
        <p:xfrm>
          <a:off x="6929454" y="3714752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863609,9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716768,6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688812,7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18201464"/>
              </p:ext>
            </p:extLst>
          </p:nvPr>
        </p:nvGraphicFramePr>
        <p:xfrm>
          <a:off x="7081150" y="47148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3" y="1428737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143380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55316638"/>
              </p:ext>
            </p:extLst>
          </p:nvPr>
        </p:nvGraphicFramePr>
        <p:xfrm>
          <a:off x="6929454" y="3143248"/>
          <a:ext cx="221454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2003"/>
                <a:gridCol w="741155"/>
                <a:gridCol w="74138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210179,9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194080,7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190600,3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714356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072462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000496" y="2571744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07194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33904811"/>
              </p:ext>
            </p:extLst>
          </p:nvPr>
        </p:nvGraphicFramePr>
        <p:xfrm>
          <a:off x="7081150" y="414338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72 904,8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52 489,2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47 419,3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4000496" y="107154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71" name="Группа 14"/>
          <p:cNvGrpSpPr/>
          <p:nvPr/>
        </p:nvGrpSpPr>
        <p:grpSpPr>
          <a:xfrm rot="16200000">
            <a:off x="3678630" y="1321974"/>
            <a:ext cx="429422" cy="214318"/>
            <a:chOff x="5736588" y="2070881"/>
            <a:chExt cx="808062" cy="215112"/>
          </a:xfrm>
        </p:grpSpPr>
        <p:cxnSp>
          <p:nvCxnSpPr>
            <p:cNvPr id="72" name="Прямая соединительная линия 71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Прямая соединительная линия 72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74" name="Таблица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04313839"/>
              </p:ext>
            </p:extLst>
          </p:nvPr>
        </p:nvGraphicFramePr>
        <p:xfrm>
          <a:off x="7081150" y="114298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57625675"/>
              </p:ext>
            </p:extLst>
          </p:nvPr>
        </p:nvGraphicFramePr>
        <p:xfrm>
          <a:off x="7081150" y="1357299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84 547,7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50 379,9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45 261,9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95999115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28 984,3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22 475,7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22 475,7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86363381"/>
              </p:ext>
            </p:extLst>
          </p:nvPr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7 221,1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6 004,5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6 004,5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5509909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6 556,2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7 314,1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7 470,3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682385355"/>
              </p:ext>
            </p:extLst>
          </p:nvPr>
        </p:nvGraphicFramePr>
        <p:xfrm>
          <a:off x="6948263" y="4643447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95 734,5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111154,7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114789,4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86183" y="364331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38857768"/>
              </p:ext>
            </p:extLst>
          </p:nvPr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11038,6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8 510,7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85764279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142422,8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31 543,2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3 297,8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39610118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109566,0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109 566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85986389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12 773,3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660232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084 292,7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8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1 547 646,4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316416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1 467 602,6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2022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2023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2024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13 628,3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26 825,2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192513" name="Содержимое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59097501"/>
              </p:ext>
            </p:extLst>
          </p:nvPr>
        </p:nvGraphicFramePr>
        <p:xfrm>
          <a:off x="1104900" y="2349500"/>
          <a:ext cx="5880100" cy="3052763"/>
        </p:xfrm>
        <a:graphic>
          <a:graphicData uri="http://schemas.openxmlformats.org/presentationml/2006/ole">
            <p:oleObj spid="_x0000_s192649" name="Лист" r:id="rId5" imgW="6238890" imgH="3086100" progId="Excel.Sheet.8">
              <p:embed/>
            </p:oleObj>
          </a:graphicData>
        </a:graphic>
      </p:graphicFrame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2022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4090673176"/>
              </p:ext>
            </p:extLst>
          </p:nvPr>
        </p:nvGraphicFramePr>
        <p:xfrm>
          <a:off x="1142976" y="1214422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11" cstate="print"/>
          <a:srcRect l="64382" t="43928" r="13925" b="32143"/>
          <a:stretch>
            <a:fillRect/>
          </a:stretch>
        </p:blipFill>
        <p:spPr bwMode="auto">
          <a:xfrm>
            <a:off x="7572396" y="2165114"/>
            <a:ext cx="1284964" cy="106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11" cstate="print"/>
          <a:srcRect l="58432" t="71429" r="17251" b="2321"/>
          <a:stretch>
            <a:fillRect/>
          </a:stretch>
        </p:blipFill>
        <p:spPr bwMode="auto">
          <a:xfrm>
            <a:off x="7572396" y="3571876"/>
            <a:ext cx="1309097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11" cstate="print"/>
          <a:srcRect l="39684" t="27143" r="36880" b="51071"/>
          <a:stretch>
            <a:fillRect/>
          </a:stretch>
        </p:blipFill>
        <p:spPr bwMode="auto">
          <a:xfrm>
            <a:off x="7572396" y="4929198"/>
            <a:ext cx="1324844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88606221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3442624869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2022 и плановый период 2023 и 2024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2022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1 566 771,6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174 604,2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00166" y="4474169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6 226,8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260 865,6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80312" y="19888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2 008 468,2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2022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91880" y="1571612"/>
            <a:ext cx="108012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1 180 012,4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0486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108 430,9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123 976,1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149 127,6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86182" y="5429264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5 224,6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21,0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193,7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6 012,1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39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2022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14 964,7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71868" y="314324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46 618,2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1 320,5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63888" y="5286388"/>
            <a:ext cx="936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111 700,8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150 409,8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35,2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28384" y="5157192"/>
            <a:ext cx="92929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105 906,9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107,0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4 406,7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43174" y="1571613"/>
            <a:ext cx="4087593" cy="785818"/>
            <a:chOff x="781857" y="214315"/>
            <a:chExt cx="2306859" cy="135665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81857" y="214315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1 180 012,4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1 114 160,1 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65 621,0   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231,3 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8864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xmlns="" val="459760008"/>
              </p:ext>
            </p:extLst>
          </p:nvPr>
        </p:nvGraphicFramePr>
        <p:xfrm>
          <a:off x="251520" y="1196752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2022 год и плановый период 2023-2024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xmlns="" val="3526331166"/>
              </p:ext>
            </p:extLst>
          </p:nvPr>
        </p:nvGraphicFramePr>
        <p:xfrm>
          <a:off x="107504" y="620688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30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279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9 797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+mj-lt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/>
                        </a:rPr>
                        <a:t>2 274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+mj-lt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+mj-lt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</a:rPr>
                        <a:t>1 813,06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28 155,2   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47 711,9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1 495,1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2 299,2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43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год –  45 685,8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 –  49 178,3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2024 год –  50 478,4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2022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19872" y="1340768"/>
            <a:ext cx="23399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капитальный ремонт объектов коммунальной инфраструктуры-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23 060,6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2485510" cy="205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611560" y="1340768"/>
            <a:ext cx="2126610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1 320,5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300192" y="1340768"/>
            <a:ext cx="2483991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Строительство и реконструкция объектов питьевого водоснабжения –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70 599,8 </a:t>
            </a:r>
            <a:r>
              <a:rPr lang="ru-RU" sz="1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31778" name="Picture 2" descr="https://septik27.ru/wp-content/uploads/0/2/d/02ddc8d82aaf3ad1508a448b6a2d71b8.jpg"/>
          <p:cNvPicPr>
            <a:picLocks noChangeAspect="1" noChangeArrowheads="1"/>
          </p:cNvPicPr>
          <p:nvPr/>
        </p:nvPicPr>
        <p:blipFill>
          <a:blip r:embed="rId5" cstate="print"/>
          <a:srcRect l="13333" r="12000"/>
          <a:stretch>
            <a:fillRect/>
          </a:stretch>
        </p:blipFill>
        <p:spPr bwMode="auto">
          <a:xfrm>
            <a:off x="5364088" y="3717032"/>
            <a:ext cx="3584398" cy="1800200"/>
          </a:xfrm>
          <a:prstGeom prst="rect">
            <a:avLst/>
          </a:prstGeom>
          <a:noFill/>
        </p:spPr>
      </p:pic>
      <p:pic>
        <p:nvPicPr>
          <p:cNvPr id="331780" name="Picture 4" descr="https://fb.ru/misc/i/gallery/48794/2768815.jpg"/>
          <p:cNvPicPr>
            <a:picLocks noChangeAspect="1" noChangeArrowheads="1"/>
          </p:cNvPicPr>
          <p:nvPr/>
        </p:nvPicPr>
        <p:blipFill>
          <a:blip r:embed="rId6" cstate="print"/>
          <a:srcRect l="36175" r="333"/>
          <a:stretch>
            <a:fillRect/>
          </a:stretch>
        </p:blipFill>
        <p:spPr bwMode="auto">
          <a:xfrm>
            <a:off x="2915816" y="3429000"/>
            <a:ext cx="2304256" cy="2321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49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-202</a:t>
            </a: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73 004,8 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6 149,0 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4429124" y="185736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000496" y="235743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4 432,8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286116" y="3000372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71802" y="3500438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2 545,2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48418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813,5тыс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4810" y="157161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73425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40 413,8 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715008" y="3166082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857884" y="3000372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2714620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643570" y="428625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3 020,0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71868" y="4786322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71934" y="5500702"/>
            <a:ext cx="1725088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11 038,7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8926" y="4429132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53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3124200" y="6416676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7072330" y="1857364"/>
            <a:ext cx="1870240" cy="2923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выборов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358082" y="2285992"/>
            <a:ext cx="1643074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r"/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5 913,7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00826" y="1571612"/>
            <a:ext cx="717918" cy="594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Прямоугольник 40"/>
          <p:cNvSpPr/>
          <p:nvPr/>
        </p:nvSpPr>
        <p:spPr>
          <a:xfrm>
            <a:off x="6516216" y="5085184"/>
            <a:ext cx="2162002" cy="89255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Ликвидация мест несанкционированного размещения твердых отходов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7236296" y="5949280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1 497,5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49" name="Рисунок 48" descr="http://severnoe.nso.ru/sites/severnoe.nso.ru/wodby_files/files/imce/vyvyms.png"/>
          <p:cNvPicPr/>
          <p:nvPr/>
        </p:nvPicPr>
        <p:blipFill>
          <a:blip r:embed="rId11" cstate="print"/>
          <a:srcRect l="71365" t="28788" r="5487" b="45644"/>
          <a:stretch>
            <a:fillRect/>
          </a:stretch>
        </p:blipFill>
        <p:spPr bwMode="auto">
          <a:xfrm>
            <a:off x="6444208" y="4797152"/>
            <a:ext cx="686836" cy="608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54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2022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2023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2024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20,0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55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817241823"/>
              </p:ext>
            </p:extLst>
          </p:nvPr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01.01.2025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01.01.2022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01.01.2023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01.01.2024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Потылицына 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71472" y="2928935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</a:t>
            </a:r>
            <a:r>
              <a:rPr lang="ru-RU" b="1" smtClean="0">
                <a:solidFill>
                  <a:srgbClr val="002060"/>
                </a:solidFill>
              </a:rPr>
              <a:t>, 2-14-32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42910" y="5857892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56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285720" y="442913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285720" y="528638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285720" y="6072206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en-US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2023 и 2024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11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5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6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20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1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9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15201</TotalTime>
  <Words>5065</Words>
  <Application>Microsoft Office PowerPoint</Application>
  <PresentationFormat>Экран (4:3)</PresentationFormat>
  <Paragraphs>1067</Paragraphs>
  <Slides>57</Slides>
  <Notes>17</Notes>
  <HiddenSlides>0</HiddenSlides>
  <MMClips>0</MMClips>
  <ScaleCrop>false</ScaleCrop>
  <HeadingPairs>
    <vt:vector size="6" baseType="variant">
      <vt:variant>
        <vt:lpstr>Тема</vt:lpstr>
      </vt:variant>
      <vt:variant>
        <vt:i4>6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57</vt:i4>
      </vt:variant>
    </vt:vector>
  </HeadingPairs>
  <TitlesOfParts>
    <vt:vector size="64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Лист</vt:lpstr>
      <vt:lpstr> БЮДЖЕТ  для граждан </vt:lpstr>
      <vt:lpstr> К Решению Совета депутатов  Усть-Абаканского района № 43 от 23.12.2022 года "О внесении изменений в Решение Совета депутатов Усть-Абаканского района Республики Хакасия«О бюджете муниципального образования  Усть-Абаканский район Республики Хакасия  на 2022 год и плановый период  2023 и 2024 годов»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Сеть муниципальных учреждений</vt:lpstr>
      <vt:lpstr>Слайд 15</vt:lpstr>
      <vt:lpstr>Слайд 16</vt:lpstr>
      <vt:lpstr>Сельское  хозяйство</vt:lpstr>
      <vt:lpstr>Слайд 18</vt:lpstr>
      <vt:lpstr>Слайд 19</vt:lpstr>
      <vt:lpstr>Слайд 20</vt:lpstr>
      <vt:lpstr>Слайд 21</vt:lpstr>
      <vt:lpstr>Доходы бюджета муниципального образования  Усть-Абаканский район на 2022-2024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26</vt:lpstr>
      <vt:lpstr>Объемы межбюджетных трансфертов  на 2022-2024 годы</vt:lpstr>
      <vt:lpstr>Слайд 28</vt:lpstr>
      <vt:lpstr>Структура расходов бюджета   муниципального образования Усть - Абаканский район в 2022 году </vt:lpstr>
      <vt:lpstr>Слайд 30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2022 году 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4573</cp:revision>
  <dcterms:created xsi:type="dcterms:W3CDTF">2013-11-30T21:03:12Z</dcterms:created>
  <dcterms:modified xsi:type="dcterms:W3CDTF">2022-12-23T02:52:42Z</dcterms:modified>
</cp:coreProperties>
</file>