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theme/themeOverride19.xml" ContentType="application/vnd.openxmlformats-officedocument.themeOverr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423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1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587262481352466E-2"/>
          <c:y val="0"/>
          <c:w val="0.9441273751864756"/>
          <c:h val="0.8298717069346884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-5.0793295285022416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1127</c:v>
                </c:pt>
                <c:pt idx="1">
                  <c:v>984.7</c:v>
                </c:pt>
                <c:pt idx="2">
                  <c:v>1004.5</c:v>
                </c:pt>
                <c:pt idx="3">
                  <c:v>1013.2</c:v>
                </c:pt>
                <c:pt idx="4">
                  <c:v>1020.4</c:v>
                </c:pt>
              </c:numCache>
            </c:numRef>
          </c:val>
        </c:ser>
        <c:axId val="159705728"/>
        <c:axId val="159707520"/>
      </c:barChart>
      <c:catAx>
        <c:axId val="1597057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9707520"/>
        <c:crosses val="autoZero"/>
        <c:auto val="1"/>
        <c:lblAlgn val="ctr"/>
        <c:lblOffset val="100"/>
      </c:catAx>
      <c:valAx>
        <c:axId val="159707520"/>
        <c:scaling>
          <c:orientation val="minMax"/>
        </c:scaling>
        <c:axPos val="l"/>
        <c:majorGridlines/>
        <c:numFmt formatCode="General" sourceLinked="1"/>
        <c:tickLblPos val="none"/>
        <c:crossAx val="159705728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21738854765424589"/>
                  <c:y val="-9.9981700966197032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0.11851872996668419"/>
                  <c:y val="-6.4669434649119117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15206930189229259"/>
                  <c:y val="8.2562522036946223E-2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375562.6</c:v>
                </c:pt>
                <c:pt idx="1">
                  <c:v>102760.9</c:v>
                </c:pt>
                <c:pt idx="2">
                  <c:v>107963.9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66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375562.6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102760.9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1354899.9</c:v>
                </c:pt>
              </c:numCache>
            </c:numRef>
          </c:val>
        </c:ser>
        <c:shape val="box"/>
        <c:axId val="159261056"/>
        <c:axId val="159262592"/>
        <c:axId val="0"/>
      </c:bar3DChart>
      <c:catAx>
        <c:axId val="15926105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59262592"/>
        <c:crossesAt val="0"/>
        <c:auto val="1"/>
        <c:lblAlgn val="ctr"/>
        <c:lblOffset val="100"/>
      </c:catAx>
      <c:valAx>
        <c:axId val="159262592"/>
        <c:scaling>
          <c:orientation val="minMax"/>
        </c:scaling>
        <c:delete val="1"/>
        <c:axPos val="l"/>
        <c:numFmt formatCode="#,##0.00" sourceLinked="1"/>
        <c:tickLblPos val="none"/>
        <c:crossAx val="159261056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383"/>
          <c:y val="0.13613956803855723"/>
          <c:w val="0.2988144891126196"/>
          <c:h val="0.32687322196547386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375.6</c:v>
                </c:pt>
                <c:pt idx="1">
                  <c:v>391</c:v>
                </c:pt>
                <c:pt idx="2">
                  <c:v>375.3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102.8</c:v>
                </c:pt>
                <c:pt idx="1">
                  <c:v>103.5</c:v>
                </c:pt>
                <c:pt idx="2">
                  <c:v>104.5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2"/>
              <c:layout>
                <c:manualLayout>
                  <c:x val="3.125E-2"/>
                  <c:y val="-2.5737208911154396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1354.9</c:v>
                </c:pt>
                <c:pt idx="1">
                  <c:v>1055.4000000000001</c:v>
                </c:pt>
                <c:pt idx="2">
                  <c:v>1002.9</c:v>
                </c:pt>
              </c:numCache>
            </c:numRef>
          </c:val>
        </c:ser>
        <c:shape val="box"/>
        <c:axId val="155445888"/>
        <c:axId val="159334784"/>
        <c:axId val="0"/>
      </c:bar3DChart>
      <c:catAx>
        <c:axId val="15544588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59334784"/>
        <c:crosses val="autoZero"/>
        <c:auto val="1"/>
        <c:lblAlgn val="ctr"/>
        <c:lblOffset val="100"/>
      </c:catAx>
      <c:valAx>
        <c:axId val="159334784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55445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859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2394159483115377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833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22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1.0015579351976243E-2"/>
                  <c:y val="0.36064516406911212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22773712156463174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1833.22</c:v>
                </c:pt>
                <c:pt idx="1">
                  <c:v>1549.91</c:v>
                </c:pt>
                <c:pt idx="2">
                  <c:v>1482.79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59370624"/>
        <c:axId val="159450240"/>
        <c:axId val="0"/>
      </c:bar3DChart>
      <c:catAx>
        <c:axId val="15937062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59450240"/>
        <c:crosses val="autoZero"/>
        <c:auto val="1"/>
        <c:lblAlgn val="ctr"/>
        <c:lblOffset val="100"/>
      </c:catAx>
      <c:valAx>
        <c:axId val="159450240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59370624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121"/>
          <c:h val="0.760843619187156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317,8</c:v>
                </c:pt>
                <c:pt idx="1">
                  <c:v>Акцизы 26,9</c:v>
                </c:pt>
                <c:pt idx="2">
                  <c:v>Налоги на совокупный доход 24,3</c:v>
                </c:pt>
                <c:pt idx="3">
                  <c:v>Гос.пошлина 6,5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22,3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5,5</c:v>
                </c:pt>
                <c:pt idx="8">
                  <c:v>Штрафы, санкции 1,4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317.8</c:v>
                </c:pt>
                <c:pt idx="1">
                  <c:v>26.9</c:v>
                </c:pt>
                <c:pt idx="2">
                  <c:v>24.3</c:v>
                </c:pt>
                <c:pt idx="3">
                  <c:v>6.5</c:v>
                </c:pt>
                <c:pt idx="4">
                  <c:v>73.5</c:v>
                </c:pt>
                <c:pt idx="5">
                  <c:v>22.3</c:v>
                </c:pt>
                <c:pt idx="6">
                  <c:v>0</c:v>
                </c:pt>
                <c:pt idx="7">
                  <c:v>5.5</c:v>
                </c:pt>
                <c:pt idx="8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012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3965E-4"/>
          <c:y val="2.0914886293832143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330,5</c:v>
                </c:pt>
                <c:pt idx="1">
                  <c:v>Акцизы 28,8</c:v>
                </c:pt>
                <c:pt idx="2">
                  <c:v>Налоги на совокупный доход 25,1</c:v>
                </c:pt>
                <c:pt idx="3">
                  <c:v>Гос.пошлина 6,6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23,2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330.5</c:v>
                </c:pt>
                <c:pt idx="1">
                  <c:v>28.8</c:v>
                </c:pt>
                <c:pt idx="2" formatCode="General">
                  <c:v>25.1</c:v>
                </c:pt>
                <c:pt idx="3">
                  <c:v>6.6</c:v>
                </c:pt>
                <c:pt idx="4">
                  <c:v>73.5</c:v>
                </c:pt>
                <c:pt idx="5">
                  <c:v>23.2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05"/>
          <c:w val="0.71286091728430201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312,2</c:v>
                </c:pt>
                <c:pt idx="1">
                  <c:v>Акцизы 30,1</c:v>
                </c:pt>
                <c:pt idx="2">
                  <c:v>Налоги на совокупный доход 26,3</c:v>
                </c:pt>
                <c:pt idx="3">
                  <c:v>Гос.пошлина 6,7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24,1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312.2</c:v>
                </c:pt>
                <c:pt idx="1">
                  <c:v>30.1</c:v>
                </c:pt>
                <c:pt idx="2">
                  <c:v>26.3</c:v>
                </c:pt>
                <c:pt idx="3">
                  <c:v>6.7</c:v>
                </c:pt>
                <c:pt idx="4">
                  <c:v>73.5</c:v>
                </c:pt>
                <c:pt idx="5">
                  <c:v>24.1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446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61"/>
          <c:w val="0.63925968438833813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3097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224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93 777,9</c:v>
                </c:pt>
                <c:pt idx="1">
                  <c:v>Национальная безопасность и правоохранительная деятельность 965,3</c:v>
                </c:pt>
                <c:pt idx="2">
                  <c:v>Национальная экономика 68 164,1</c:v>
                </c:pt>
                <c:pt idx="3">
                  <c:v>Жилищно-коммунальное хозяйство 164 483,8</c:v>
                </c:pt>
                <c:pt idx="4">
                  <c:v>Образование 1 063 984,2</c:v>
                </c:pt>
                <c:pt idx="5">
                  <c:v>Культура 99 316,3</c:v>
                </c:pt>
                <c:pt idx="6">
                  <c:v>Социальная политика 109 311,3</c:v>
                </c:pt>
                <c:pt idx="7">
                  <c:v>Физическая культура и спорт 122 248,5</c:v>
                </c:pt>
                <c:pt idx="8">
                  <c:v>Средства массовой информации 8 949,3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113 066,0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93777.9</c:v>
                </c:pt>
                <c:pt idx="1">
                  <c:v>965.3</c:v>
                </c:pt>
                <c:pt idx="2">
                  <c:v>68164.100000000006</c:v>
                </c:pt>
                <c:pt idx="3">
                  <c:v>164483.79999999999</c:v>
                </c:pt>
                <c:pt idx="4">
                  <c:v>1063984.2</c:v>
                </c:pt>
                <c:pt idx="5">
                  <c:v>99316.3</c:v>
                </c:pt>
                <c:pt idx="6">
                  <c:v>109311.3</c:v>
                </c:pt>
                <c:pt idx="7">
                  <c:v>122248.5</c:v>
                </c:pt>
                <c:pt idx="8">
                  <c:v>8949.2999999999975</c:v>
                </c:pt>
                <c:pt idx="9">
                  <c:v>20</c:v>
                </c:pt>
                <c:pt idx="10">
                  <c:v>113066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03E-2"/>
          <c:y val="3.0451071367670574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202009.8</c:v>
                </c:pt>
                <c:pt idx="1">
                  <c:v>194080.7</c:v>
                </c:pt>
                <c:pt idx="2">
                  <c:v>190600.3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744268</c:v>
                </c:pt>
                <c:pt idx="1">
                  <c:v>728376.1</c:v>
                </c:pt>
                <c:pt idx="2">
                  <c:v>689107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67899.3</c:v>
                </c:pt>
                <c:pt idx="1">
                  <c:v>52489.2</c:v>
                </c:pt>
                <c:pt idx="2">
                  <c:v>47419.3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205.6</c:v>
                </c:pt>
                <c:pt idx="1">
                  <c:v>211</c:v>
                </c:pt>
                <c:pt idx="2">
                  <c:v>211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7158.4</c:v>
                </c:pt>
                <c:pt idx="1">
                  <c:v>5018.7</c:v>
                </c:pt>
                <c:pt idx="2">
                  <c:v>4817.1000000000004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23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1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5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42443.1</c:v>
                </c:pt>
                <c:pt idx="1">
                  <c:v>41033.599999999999</c:v>
                </c:pt>
                <c:pt idx="2">
                  <c:v>41033.599999999999</c:v>
                </c:pt>
              </c:numCache>
            </c:numRef>
          </c:val>
        </c:ser>
        <c:shape val="box"/>
        <c:axId val="257529344"/>
        <c:axId val="257530880"/>
        <c:axId val="0"/>
      </c:bar3DChart>
      <c:catAx>
        <c:axId val="2575293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57530880"/>
        <c:crosses val="autoZero"/>
        <c:auto val="1"/>
        <c:lblAlgn val="ctr"/>
        <c:lblOffset val="100"/>
      </c:catAx>
      <c:valAx>
        <c:axId val="257530880"/>
        <c:scaling>
          <c:orientation val="minMax"/>
        </c:scaling>
        <c:delete val="1"/>
        <c:axPos val="l"/>
        <c:numFmt formatCode="#,##0.0" sourceLinked="1"/>
        <c:tickLblPos val="none"/>
        <c:crossAx val="2575293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39945"/>
          <c:w val="0.69893926615099389"/>
          <c:h val="0.34672443802540465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2958E-2"/>
          <c:y val="0.23855007139057638"/>
          <c:w val="0.92278499725841689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799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1063984.2</c:v>
                </c:pt>
                <c:pt idx="1">
                  <c:v>1021209.2</c:v>
                </c:pt>
                <c:pt idx="2" formatCode="#,##0">
                  <c:v>973188.2</c:v>
                </c:pt>
              </c:numCache>
            </c:numRef>
          </c:val>
        </c:ser>
        <c:marker val="1"/>
        <c:axId val="257546880"/>
        <c:axId val="257393024"/>
      </c:lineChart>
      <c:catAx>
        <c:axId val="257546880"/>
        <c:scaling>
          <c:orientation val="minMax"/>
        </c:scaling>
        <c:delete val="1"/>
        <c:axPos val="b"/>
        <c:numFmt formatCode="General" sourceLinked="1"/>
        <c:tickLblPos val="none"/>
        <c:crossAx val="257393024"/>
        <c:crosses val="autoZero"/>
        <c:auto val="1"/>
        <c:lblAlgn val="ctr"/>
        <c:lblOffset val="100"/>
      </c:catAx>
      <c:valAx>
        <c:axId val="257393024"/>
        <c:scaling>
          <c:orientation val="minMax"/>
        </c:scaling>
        <c:delete val="1"/>
        <c:axPos val="l"/>
        <c:numFmt formatCode="#,##0.00" sourceLinked="1"/>
        <c:tickLblPos val="none"/>
        <c:crossAx val="2575468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868"/>
          <c:h val="0.7654320597423045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939.2</c:v>
                </c:pt>
                <c:pt idx="1">
                  <c:v>1049.8</c:v>
                </c:pt>
                <c:pt idx="2">
                  <c:v>1389.8</c:v>
                </c:pt>
                <c:pt idx="3">
                  <c:v>1527.1</c:v>
                </c:pt>
                <c:pt idx="4" formatCode="#,##0.0">
                  <c:v>1793.7</c:v>
                </c:pt>
                <c:pt idx="5">
                  <c:v>2183.6999999999998</c:v>
                </c:pt>
              </c:numCache>
            </c:numRef>
          </c:val>
        </c:ser>
        <c:axId val="159915392"/>
        <c:axId val="159966336"/>
      </c:barChart>
      <c:catAx>
        <c:axId val="159915392"/>
        <c:scaling>
          <c:orientation val="minMax"/>
        </c:scaling>
        <c:axPos val="b"/>
        <c:numFmt formatCode="General" sourceLinked="1"/>
        <c:tickLblPos val="nextTo"/>
        <c:crossAx val="159966336"/>
        <c:crosses val="autoZero"/>
        <c:auto val="1"/>
        <c:lblAlgn val="ctr"/>
        <c:lblOffset val="100"/>
      </c:catAx>
      <c:valAx>
        <c:axId val="159966336"/>
        <c:scaling>
          <c:orientation val="minMax"/>
        </c:scaling>
        <c:axPos val="l"/>
        <c:majorGridlines/>
        <c:numFmt formatCode="General" sourceLinked="1"/>
        <c:tickLblPos val="none"/>
        <c:crossAx val="159915392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1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21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11063.3</c:v>
                </c:pt>
                <c:pt idx="1">
                  <c:v>22424.5</c:v>
                </c:pt>
                <c:pt idx="2">
                  <c:v>34060.6</c:v>
                </c:pt>
              </c:numCache>
            </c:numRef>
          </c:val>
        </c:ser>
        <c:shape val="box"/>
        <c:axId val="37082624"/>
        <c:axId val="37084160"/>
        <c:axId val="0"/>
      </c:bar3DChart>
      <c:catAx>
        <c:axId val="37082624"/>
        <c:scaling>
          <c:orientation val="minMax"/>
        </c:scaling>
        <c:delete val="1"/>
        <c:axPos val="b"/>
        <c:tickLblPos val="none"/>
        <c:crossAx val="37084160"/>
        <c:crosses val="autoZero"/>
        <c:auto val="1"/>
        <c:lblAlgn val="ctr"/>
        <c:lblOffset val="100"/>
      </c:catAx>
      <c:valAx>
        <c:axId val="37084160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37082624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1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29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37150720"/>
        <c:axId val="37152256"/>
        <c:axId val="0"/>
      </c:bar3DChart>
      <c:catAx>
        <c:axId val="37150720"/>
        <c:scaling>
          <c:orientation val="minMax"/>
        </c:scaling>
        <c:delete val="1"/>
        <c:axPos val="b"/>
        <c:tickLblPos val="none"/>
        <c:crossAx val="37152256"/>
        <c:crosses val="autoZero"/>
        <c:auto val="1"/>
        <c:lblAlgn val="ctr"/>
        <c:lblOffset val="100"/>
      </c:catAx>
      <c:valAx>
        <c:axId val="37152256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37150720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279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984.7</c:v>
                </c:pt>
                <c:pt idx="1">
                  <c:v>1389.8</c:v>
                </c:pt>
                <c:pt idx="2">
                  <c:v>518</c:v>
                </c:pt>
                <c:pt idx="3">
                  <c:v>279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323.60000000000002</c:v>
                </c:pt>
                <c:pt idx="1">
                  <c:v>424.7</c:v>
                </c:pt>
                <c:pt idx="2">
                  <c:v>518</c:v>
                </c:pt>
                <c:pt idx="3">
                  <c:v>589.1</c:v>
                </c:pt>
                <c:pt idx="4">
                  <c:v>622.29999999999995</c:v>
                </c:pt>
                <c:pt idx="5">
                  <c:v>660.8</c:v>
                </c:pt>
              </c:numCache>
            </c:numRef>
          </c:val>
        </c:ser>
        <c:shape val="cone"/>
        <c:axId val="205077504"/>
        <c:axId val="205144832"/>
        <c:axId val="0"/>
      </c:bar3DChart>
      <c:catAx>
        <c:axId val="205077504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05144832"/>
        <c:crosses val="autoZero"/>
        <c:auto val="1"/>
        <c:lblAlgn val="ctr"/>
        <c:lblOffset val="100"/>
      </c:catAx>
      <c:valAx>
        <c:axId val="205144832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2050775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47"/>
          <c:y val="2.6074396017563826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77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92.9</c:v>
                </c:pt>
                <c:pt idx="1">
                  <c:v>97</c:v>
                </c:pt>
                <c:pt idx="2">
                  <c:v>97.8</c:v>
                </c:pt>
                <c:pt idx="3">
                  <c:v>100.5</c:v>
                </c:pt>
                <c:pt idx="4">
                  <c:v>101.7</c:v>
                </c:pt>
                <c:pt idx="5">
                  <c:v>103.8</c:v>
                </c:pt>
              </c:numCache>
            </c:numRef>
          </c:val>
        </c:ser>
        <c:marker val="1"/>
        <c:axId val="159436160"/>
        <c:axId val="204434048"/>
      </c:lineChart>
      <c:catAx>
        <c:axId val="1594361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204434048"/>
        <c:crosses val="autoZero"/>
        <c:auto val="1"/>
        <c:lblAlgn val="ctr"/>
        <c:lblOffset val="100"/>
      </c:catAx>
      <c:valAx>
        <c:axId val="20443404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94361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219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84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84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84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159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495.8</c:v>
                </c:pt>
                <c:pt idx="1">
                  <c:v>583.70000000000005</c:v>
                </c:pt>
                <c:pt idx="2">
                  <c:v>596.1</c:v>
                </c:pt>
                <c:pt idx="3">
                  <c:v>613.5</c:v>
                </c:pt>
                <c:pt idx="4">
                  <c:v>626.70000000000005</c:v>
                </c:pt>
                <c:pt idx="5">
                  <c:v>640.79999999999995</c:v>
                </c:pt>
                <c:pt idx="6">
                  <c:v>674.4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84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585E-17"/>
                </c:manualLayout>
              </c:layout>
              <c:showVal val="1"/>
            </c:dLbl>
            <c:dLbl>
              <c:idx val="6"/>
              <c:layout>
                <c:manualLayout>
                  <c:x val="1.6345481740672532E-2"/>
                  <c:y val="-4.5583726537840622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1574.7</c:v>
                </c:pt>
                <c:pt idx="1">
                  <c:v>1300.7</c:v>
                </c:pt>
                <c:pt idx="2">
                  <c:v>1323.8</c:v>
                </c:pt>
                <c:pt idx="3">
                  <c:v>1332.8</c:v>
                </c:pt>
                <c:pt idx="4">
                  <c:v>1355.6</c:v>
                </c:pt>
                <c:pt idx="5">
                  <c:v>1402.3</c:v>
                </c:pt>
                <c:pt idx="6">
                  <c:v>1446.1</c:v>
                </c:pt>
              </c:numCache>
            </c:numRef>
          </c:val>
        </c:ser>
        <c:shape val="cylinder"/>
        <c:axId val="218867200"/>
        <c:axId val="218868736"/>
        <c:axId val="0"/>
      </c:bar3DChart>
      <c:catAx>
        <c:axId val="2188672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218868736"/>
        <c:crossesAt val="0"/>
        <c:auto val="1"/>
        <c:lblAlgn val="ctr"/>
        <c:lblOffset val="100"/>
      </c:catAx>
      <c:valAx>
        <c:axId val="218868736"/>
        <c:scaling>
          <c:orientation val="minMax"/>
        </c:scaling>
        <c:delete val="1"/>
        <c:axPos val="l"/>
        <c:numFmt formatCode="General" sourceLinked="1"/>
        <c:tickLblPos val="none"/>
        <c:crossAx val="218867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328E-2"/>
          <c:y val="6.1888800375320158E-2"/>
          <c:w val="0.86692471299671525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2768.7</c:v>
                </c:pt>
                <c:pt idx="1">
                  <c:v>3006</c:v>
                </c:pt>
                <c:pt idx="2">
                  <c:v>3089.1</c:v>
                </c:pt>
                <c:pt idx="3">
                  <c:v>3332.6</c:v>
                </c:pt>
                <c:pt idx="4">
                  <c:v>3511.9</c:v>
                </c:pt>
                <c:pt idx="5">
                  <c:v>3694.6</c:v>
                </c:pt>
                <c:pt idx="6">
                  <c:v>3912.6</c:v>
                </c:pt>
              </c:numCache>
            </c:numRef>
          </c:val>
        </c:ser>
        <c:axId val="152355200"/>
        <c:axId val="152356736"/>
      </c:barChart>
      <c:catAx>
        <c:axId val="1523552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2356736"/>
        <c:crossesAt val="0"/>
        <c:auto val="1"/>
        <c:lblAlgn val="ctr"/>
        <c:lblOffset val="100"/>
      </c:catAx>
      <c:valAx>
        <c:axId val="152356736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52355200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289.60000000000002</c:v>
                </c:pt>
                <c:pt idx="1">
                  <c:v>308</c:v>
                </c:pt>
                <c:pt idx="2">
                  <c:v>346.8</c:v>
                </c:pt>
                <c:pt idx="3">
                  <c:v>396.4</c:v>
                </c:pt>
                <c:pt idx="4">
                  <c:v>432</c:v>
                </c:pt>
                <c:pt idx="5">
                  <c:v>462.6</c:v>
                </c:pt>
                <c:pt idx="6">
                  <c:v>496.8</c:v>
                </c:pt>
              </c:numCache>
            </c:numRef>
          </c:val>
        </c:ser>
        <c:shape val="cone"/>
        <c:axId val="159222784"/>
        <c:axId val="159421184"/>
        <c:axId val="0"/>
      </c:bar3DChart>
      <c:catAx>
        <c:axId val="1592227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9421184"/>
        <c:crosses val="autoZero"/>
        <c:auto val="1"/>
        <c:lblAlgn val="ctr"/>
        <c:lblOffset val="100"/>
      </c:catAx>
      <c:valAx>
        <c:axId val="15942118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922278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66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103.9</c:v>
                </c:pt>
                <c:pt idx="1">
                  <c:v>105.9</c:v>
                </c:pt>
                <c:pt idx="2">
                  <c:v>103.2</c:v>
                </c:pt>
                <c:pt idx="3">
                  <c:v>106.4</c:v>
                </c:pt>
                <c:pt idx="4">
                  <c:v>104.1</c:v>
                </c:pt>
                <c:pt idx="5">
                  <c:v>104</c:v>
                </c:pt>
                <c:pt idx="6">
                  <c:v>104</c:v>
                </c:pt>
              </c:numCache>
            </c:numRef>
          </c:val>
        </c:ser>
        <c:marker val="1"/>
        <c:axId val="155350144"/>
        <c:axId val="155351680"/>
      </c:lineChart>
      <c:catAx>
        <c:axId val="1553501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55351680"/>
        <c:crosses val="autoZero"/>
        <c:auto val="1"/>
        <c:lblAlgn val="ctr"/>
        <c:lblOffset val="100"/>
      </c:catAx>
      <c:valAx>
        <c:axId val="15535168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5350144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1 784 636,9 тыс.рублей ( 96,7%)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59 649,7 тыс. рублей ( 3,3%)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2022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1 844 286,7тыс.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32072" custLinFactNeighborY="19319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image" Target="../media/image36.jpe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5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6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0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2022-2024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Бюджетная и налоговая политика на 2022 год и плановый период 2023 и 2024 годов ориентирована на обеспечение сбалансированности и устойчивости местного бюджета, повышение качества бюджетного планирования и исполнения принятых обязательств, а также на повышение эффективности использования бюджетных средств в новых экономических условиях с целью сохранения социальной и финансовой стабильности и создание условий для устойчивого социально-экономического развития района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234888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707886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соблюдение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07831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использование при бюджетном планировании реалистичных оценок и прогнозов социально-экономического развития, с целью минимизации рисков несбалансированности бюджета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509120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64876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327901" y="60169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157192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80526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эффективности системы финансового контроля, повышение его роли в управлении бюджетным процессом, в том числе в целях оценки эффективности направления и использования бюджетных средств и анализа достигнутых результатов при выполнении муниципальных заданий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управления общественными финансами «Электронный бюджет»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9592" y="1916832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99592" y="2420888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организация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251520" y="2564904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Налоговая политика сохранит преемственность в отношении ранее определенных приоритетов и будет направлена на обеспечение сбалансированности и устойчивости бюджета района в условиях восстановления экономической активности после преодоления негативных последствий для экономики, обусловленных распространением коронавирусной инфекции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772816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467544" y="2204864"/>
            <a:ext cx="360040" cy="285182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67544" y="3140968"/>
            <a:ext cx="360040" cy="285182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544" y="3861048"/>
            <a:ext cx="360040" cy="285182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67544" y="2564904"/>
            <a:ext cx="360040" cy="285182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67544" y="4437112"/>
            <a:ext cx="360040" cy="285182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467544" y="5013176"/>
            <a:ext cx="360040" cy="285182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67544" y="4725144"/>
            <a:ext cx="360040" cy="285182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67544" y="6237312"/>
            <a:ext cx="360040" cy="285182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67544" y="5517232"/>
            <a:ext cx="360040" cy="285182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899592" y="2199928"/>
            <a:ext cx="8028384" cy="45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района;;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ru-RU" sz="1000" b="1" i="1" dirty="0" smtClean="0">
                <a:solidFill>
                  <a:srgbClr val="C00000"/>
                </a:solidFill>
              </a:rPr>
              <a:t>- мобилизация доходов бюджета муниципального образования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pPr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pPr lvl="0" eaLnBrk="0" hangingPunct="0"/>
            <a:endParaRPr kumimoji="0" lang="ru-RU" sz="9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</a:t>
            </a: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 - 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0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доход, регистрации граждан в качестве «самозанятых»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и вовлечение их в экономику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2 274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5 386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393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132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5264190"/>
              </p:ext>
            </p:extLst>
          </p:nvPr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41,16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41,12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17,0</a:t>
                      </a:r>
                      <a:endParaRPr lang="ru-RU" sz="1400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36 124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38653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40972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43430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43036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380</a:t>
                      </a:r>
                      <a:endParaRPr lang="ru-RU" sz="1400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2,0</a:t>
                      </a:r>
                      <a:endParaRPr lang="ru-RU" sz="1400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106,4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11784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12907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13423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13960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2021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21484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928670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771800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8687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5547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071232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285810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928621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856919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2935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00058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11 636,0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11 361,3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11 063,3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1 844 286,7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1 833 </a:t>
            </a:r>
            <a:r>
              <a:rPr lang="ru-RU" sz="1200" b="1" dirty="0" smtClean="0">
                <a:latin typeface="+mn-lt"/>
              </a:rPr>
              <a:t>223,4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59832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494 427,8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1 549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913,3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561 274,6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14373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1 482 791,8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52120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95536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95536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</a:t>
            </a:r>
            <a:r>
              <a:rPr lang="ru-RU" sz="1000" b="1" dirty="0" smtClean="0"/>
              <a:t>расходы – 13 628,3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22 997, 3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11 361,3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22 424,5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79704" y="53732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</a:t>
            </a:r>
            <a:r>
              <a:rPr lang="ru-RU" sz="1000" b="1" dirty="0" smtClean="0"/>
              <a:t>расходы – </a:t>
            </a:r>
            <a:r>
              <a:rPr lang="ru-RU" sz="1000" b="1" dirty="0" smtClean="0"/>
              <a:t>26 825,2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65 от 27.12.2021 года 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en-US" sz="2400" dirty="0" smtClean="0">
                <a:solidFill>
                  <a:srgbClr val="FF0000"/>
                </a:solidFill>
              </a:rPr>
              <a:t>3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en-US" sz="2400" dirty="0" smtClean="0">
                <a:solidFill>
                  <a:srgbClr val="FF0000"/>
                </a:solidFill>
              </a:rPr>
              <a:t>4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2022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39610716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3360162008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2022-2024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52606665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289413379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292080" y="3573016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0179566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60719" y="1186238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1571604" y="1857365"/>
            <a:ext cx="7143800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2357423" y="3286125"/>
            <a:ext cx="6357982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000365" y="3429001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14480" y="2000240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478632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ООО "Альпина"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6929455" y="192880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900" y="3357562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http://businessoffers.ru/images/photos/8EE103676BF040CA911F84BAF4319B00.jpg"/>
          <p:cNvPicPr/>
          <p:nvPr/>
        </p:nvPicPr>
        <p:blipFill>
          <a:blip r:embed="rId7" cstate="print"/>
          <a:srcRect t="42897" b="40111"/>
          <a:stretch>
            <a:fillRect/>
          </a:stretch>
        </p:blipFill>
        <p:spPr bwMode="auto">
          <a:xfrm>
            <a:off x="6929454" y="4857760"/>
            <a:ext cx="1639865" cy="2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8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5513695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1 354 899,9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1 055 377,7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1 002 986,8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218 901,0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39 233,0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45 062,0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267 175,2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107 157,0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90 452,4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833 403,5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874 746,7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831 469,4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35 420,2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34 241,0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36 003,0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2022-2024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2022 год и плановый период 2023-2024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8582" y="5982484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932" y="5915026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="" xmlns:p14="http://schemas.microsoft.com/office/powerpoint/2010/main" val="2309504305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2022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1 844 286,7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54670417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93 777,9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82 865,3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82 725,6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52252748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109 311,3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124 166,9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127 969,9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3604185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122 248,5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20 242,2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949,3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113 066,0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15612174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1 063 984,2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1 021 209,2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188,2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50747521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99 316,3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72 855,6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67 737,6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3270354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68 164,1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68 708,2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67 535,8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80946621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164 483,7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38 536,8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26 085,6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429962" y="784956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8466736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34 431,8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32 813,7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32 627,7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05522843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15 573,7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14 684,2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14 730,5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6 743,3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84639555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29 617,3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5 016,9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9 338,2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4 490,7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4 574,7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663,7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3939118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47 328,2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49 178,2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50 478,2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6 074,7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5 058,4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2 497,0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11 887,6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11 247,7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54021"/>
              </p:ext>
            </p:extLst>
          </p:nvPr>
        </p:nvGraphicFramePr>
        <p:xfrm>
          <a:off x="6948263" y="157161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152536,2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27 259,2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06202756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7 158,4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5 018,7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4 817,1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30524370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42 443,1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78333629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744268,0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728376,1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689107,0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74173861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202009,8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194080,7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190600,3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3990266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899,3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52 489,2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47 419,3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78706429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75 407,0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50 379,9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45 261,9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948778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23 909,3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6 825,3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7 007,7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7 176,0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1775007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96 481,5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111154,7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114789,4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8 949,2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6694258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122248,5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20242,2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113 066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3 500,0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1 844 286,7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1 547 646,4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1 467 602,6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13 628,3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26 825,2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48861373"/>
              </p:ext>
            </p:extLst>
          </p:nvPr>
        </p:nvGraphicFramePr>
        <p:xfrm>
          <a:off x="1104900" y="2349500"/>
          <a:ext cx="5888038" cy="3051175"/>
        </p:xfrm>
        <a:graphic>
          <a:graphicData uri="http://schemas.openxmlformats.org/presentationml/2006/ole">
            <p:oleObj spid="_x0000_s192594" name="Worksheet" r:id="rId5" imgW="6238718" imgH="3086100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2022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165114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266146796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852261885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2022 и плановый период 2023 и 2024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2022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1 384 722,1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231 286,7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5 393,6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163 234,5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58082" y="20002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1 784 636,9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1 042 187,7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95 922,4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117 792,4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125 225,1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3 594,5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5 174,7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17 628,1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48 260,6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1 002,4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164 395,7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137 889,9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100392" y="515719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20 838,4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4 351,2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1 042 187,7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977 746,0  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64 179,7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="" xmlns:p14="http://schemas.microsoft.com/office/powerpoint/2010/main" val="3840298657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2022 год и плановый период 2023-2024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="" xmlns:p14="http://schemas.microsoft.com/office/powerpoint/2010/main" val="2478144737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279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9 797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1 813,06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24 771,2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42 755,6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1 593,20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2 150,9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47 328,2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49 178,2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50 478,2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2022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36281" y="1357298"/>
            <a:ext cx="41401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в т.ч. субсидии  муниципальному казенному предприятию на капитальный ремонт объектом коммунальной инфраструктуры- 89 205,3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267676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57158" y="1357298"/>
            <a:ext cx="3278738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1 002,4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85698" name="Picture 2" descr="https://im0-tub-ru.yandex.net/i?id=2263cbf43226c1a010c42b00098401bb&amp;n=33&amp;h=215&amp;w=3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00438"/>
            <a:ext cx="2714644" cy="2143140"/>
          </a:xfrm>
          <a:prstGeom prst="rect">
            <a:avLst/>
          </a:prstGeom>
          <a:noFill/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Рисунок 22" descr="http://ugranow.ru/wp-content/uploads/2016/08/60f34873a67fe17d0c5de9e7666cff72-1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42900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59 649,7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4 983,7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2 094,8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1 792,5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587,0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32 358,0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2 141,0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8 949,3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6 743,3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2023 и 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9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13368</TotalTime>
  <Words>5102</Words>
  <Application>Microsoft Office PowerPoint</Application>
  <PresentationFormat>Экран (4:3)</PresentationFormat>
  <Paragraphs>1105</Paragraphs>
  <Slides>57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Worksheet</vt:lpstr>
      <vt:lpstr> БЮДЖЕТ  для граждан </vt:lpstr>
      <vt:lpstr> К Решению Совета депутатов  Усть-Абаканского района № 65 от 27.12.2021 года «О бюджете муниципального образования  Усть-Абаканский район Республики Хакасия  на 2022 год и плановый период  2023 и 2024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2022-2024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2022-2024 годы</vt:lpstr>
      <vt:lpstr>Слайд 28</vt:lpstr>
      <vt:lpstr>Структура расходов бюджета   муниципального образования Усть - Абаканский район в 2022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2022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4404</cp:revision>
  <dcterms:created xsi:type="dcterms:W3CDTF">2013-11-30T21:03:12Z</dcterms:created>
  <dcterms:modified xsi:type="dcterms:W3CDTF">2022-03-14T04:46:28Z</dcterms:modified>
</cp:coreProperties>
</file>