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903E-2"/>
          <c:y val="0"/>
          <c:w val="0.9441273751864756"/>
          <c:h val="0.829871706934689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546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68007168"/>
        <c:axId val="168008704"/>
      </c:barChart>
      <c:catAx>
        <c:axId val="1680071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8008704"/>
        <c:crosses val="autoZero"/>
        <c:auto val="1"/>
        <c:lblAlgn val="ctr"/>
        <c:lblOffset val="100"/>
      </c:catAx>
      <c:valAx>
        <c:axId val="168008704"/>
        <c:scaling>
          <c:orientation val="minMax"/>
        </c:scaling>
        <c:axPos val="l"/>
        <c:majorGridlines/>
        <c:numFmt formatCode="General" sourceLinked="1"/>
        <c:tickLblPos val="none"/>
        <c:crossAx val="168007168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812945714688822"/>
                  <c:y val="9.22356509810270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6231054981382292E-2"/>
                  <c:y val="1.00482388498631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7755972185701688"/>
                  <c:y val="-0.1544728559598249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102760.9</c:v>
                </c:pt>
                <c:pt idx="2">
                  <c:v>1364017.3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9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102760.9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1364017.3</c:v>
                </c:pt>
              </c:numCache>
            </c:numRef>
          </c:val>
        </c:ser>
        <c:shape val="box"/>
        <c:axId val="167569280"/>
        <c:axId val="167570816"/>
        <c:axId val="0"/>
      </c:bar3DChart>
      <c:catAx>
        <c:axId val="16756928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7570816"/>
        <c:crossesAt val="0"/>
        <c:auto val="1"/>
        <c:lblAlgn val="ctr"/>
        <c:lblOffset val="100"/>
      </c:catAx>
      <c:valAx>
        <c:axId val="167570816"/>
        <c:scaling>
          <c:orientation val="minMax"/>
        </c:scaling>
        <c:delete val="1"/>
        <c:axPos val="l"/>
        <c:numFmt formatCode="#,##0.00" sourceLinked="1"/>
        <c:tickLblPos val="none"/>
        <c:crossAx val="16756928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05"/>
          <c:y val="0.13613956803855684"/>
          <c:w val="0.2988144891126211"/>
          <c:h val="0.3268732219654749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102.8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28E-3"/>
                  <c:y val="1.932353624973681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1364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67629184"/>
        <c:axId val="167630720"/>
        <c:axId val="0"/>
      </c:bar3DChart>
      <c:catAx>
        <c:axId val="1676291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7630720"/>
        <c:crosses val="autoZero"/>
        <c:auto val="1"/>
        <c:lblAlgn val="ctr"/>
        <c:lblOffset val="100"/>
      </c:catAx>
      <c:valAx>
        <c:axId val="16763072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7629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9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25"/>
                </c:manualLayout>
              </c:layout>
              <c:showVal val="1"/>
            </c:dLbl>
            <c:dLbl>
              <c:idx val="1"/>
              <c:layout>
                <c:manualLayout>
                  <c:x val="-4.5904208407225298E-17"/>
                  <c:y val="0.2047123719063025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6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1842.44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7960960"/>
        <c:axId val="167962496"/>
        <c:axId val="0"/>
      </c:bar3DChart>
      <c:catAx>
        <c:axId val="16796096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7962496"/>
        <c:crosses val="autoZero"/>
        <c:auto val="1"/>
        <c:lblAlgn val="ctr"/>
        <c:lblOffset val="100"/>
      </c:catAx>
      <c:valAx>
        <c:axId val="167962496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7960960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221"/>
          <c:h val="0.760843619187158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5,5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73.5</c:v>
                </c:pt>
                <c:pt idx="5">
                  <c:v>22.3</c:v>
                </c:pt>
                <c:pt idx="6">
                  <c:v>0</c:v>
                </c:pt>
                <c:pt idx="7">
                  <c:v>5.5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1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095E-4"/>
          <c:y val="2.091488629383207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28"/>
          <c:w val="0.712860917284303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5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89"/>
          <c:w val="0.6392596843883393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75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54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114 892,9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70 217,6</c:v>
                </c:pt>
                <c:pt idx="3">
                  <c:v>Жилищно-коммунальное хозяйство 180 456,7</c:v>
                </c:pt>
                <c:pt idx="4">
                  <c:v>Образование 1 105 005,5</c:v>
                </c:pt>
                <c:pt idx="5">
                  <c:v>Культура 106 875,2</c:v>
                </c:pt>
                <c:pt idx="6">
                  <c:v>Социальная политика 109 681,1</c:v>
                </c:pt>
                <c:pt idx="7">
                  <c:v>Физическая культура и спорт 122 846,8</c:v>
                </c:pt>
                <c:pt idx="8">
                  <c:v>Средства массовой информации 9 238,3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121 306,0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114892.9</c:v>
                </c:pt>
                <c:pt idx="1">
                  <c:v>965.3</c:v>
                </c:pt>
                <c:pt idx="2">
                  <c:v>70217.600000000006</c:v>
                </c:pt>
                <c:pt idx="3">
                  <c:v>180456.7</c:v>
                </c:pt>
                <c:pt idx="4">
                  <c:v>1105005.5</c:v>
                </c:pt>
                <c:pt idx="5">
                  <c:v>106875.2</c:v>
                </c:pt>
                <c:pt idx="6">
                  <c:v>109681.1</c:v>
                </c:pt>
                <c:pt idx="7">
                  <c:v>122846.8</c:v>
                </c:pt>
                <c:pt idx="8">
                  <c:v>9238.2999999999956</c:v>
                </c:pt>
                <c:pt idx="9">
                  <c:v>20</c:v>
                </c:pt>
                <c:pt idx="10">
                  <c:v>121306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31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207434.2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767469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68956.600000000006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9810.2000000000007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395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5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73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51129.9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136054272"/>
        <c:axId val="136055808"/>
        <c:axId val="0"/>
      </c:bar3DChart>
      <c:catAx>
        <c:axId val="1360542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6055808"/>
        <c:crosses val="autoZero"/>
        <c:auto val="1"/>
        <c:lblAlgn val="ctr"/>
        <c:lblOffset val="100"/>
      </c:catAx>
      <c:valAx>
        <c:axId val="136055808"/>
        <c:scaling>
          <c:orientation val="minMax"/>
        </c:scaling>
        <c:delete val="1"/>
        <c:axPos val="l"/>
        <c:numFmt formatCode="#,##0.0" sourceLinked="1"/>
        <c:tickLblPos val="none"/>
        <c:crossAx val="136054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156"/>
          <c:w val="0.69893926615099489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207E-2"/>
          <c:y val="0.23855007139057638"/>
          <c:w val="0.922784997258418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93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1105005.5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marker val="1"/>
        <c:axId val="135957120"/>
        <c:axId val="136139136"/>
      </c:lineChart>
      <c:catAx>
        <c:axId val="135957120"/>
        <c:scaling>
          <c:orientation val="minMax"/>
        </c:scaling>
        <c:delete val="1"/>
        <c:axPos val="b"/>
        <c:numFmt formatCode="General" sourceLinked="1"/>
        <c:tickLblPos val="none"/>
        <c:crossAx val="136139136"/>
        <c:crosses val="autoZero"/>
        <c:auto val="1"/>
        <c:lblAlgn val="ctr"/>
        <c:lblOffset val="100"/>
      </c:catAx>
      <c:valAx>
        <c:axId val="136139136"/>
        <c:scaling>
          <c:orientation val="minMax"/>
        </c:scaling>
        <c:delete val="1"/>
        <c:axPos val="l"/>
        <c:numFmt formatCode="#,##0.00" sourceLinked="1"/>
        <c:tickLblPos val="none"/>
        <c:crossAx val="135957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979"/>
          <c:h val="0.7654320597423035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67037568"/>
        <c:axId val="167317888"/>
      </c:barChart>
      <c:catAx>
        <c:axId val="167037568"/>
        <c:scaling>
          <c:orientation val="minMax"/>
        </c:scaling>
        <c:axPos val="b"/>
        <c:numFmt formatCode="General" sourceLinked="1"/>
        <c:tickLblPos val="nextTo"/>
        <c:crossAx val="167317888"/>
        <c:crosses val="autoZero"/>
        <c:auto val="1"/>
        <c:lblAlgn val="ctr"/>
        <c:lblOffset val="100"/>
      </c:catAx>
      <c:valAx>
        <c:axId val="167317888"/>
        <c:scaling>
          <c:orientation val="minMax"/>
        </c:scaling>
        <c:axPos val="l"/>
        <c:majorGridlines/>
        <c:numFmt formatCode="General" sourceLinked="1"/>
        <c:tickLblPos val="none"/>
        <c:crossAx val="16703756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6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214147456"/>
        <c:axId val="214148992"/>
        <c:axId val="0"/>
      </c:bar3DChart>
      <c:catAx>
        <c:axId val="214147456"/>
        <c:scaling>
          <c:orientation val="minMax"/>
        </c:scaling>
        <c:delete val="1"/>
        <c:axPos val="b"/>
        <c:tickLblPos val="none"/>
        <c:crossAx val="214148992"/>
        <c:crosses val="autoZero"/>
        <c:auto val="1"/>
        <c:lblAlgn val="ctr"/>
        <c:lblOffset val="100"/>
      </c:catAx>
      <c:valAx>
        <c:axId val="214148992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14147456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7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215568384"/>
        <c:axId val="215569920"/>
        <c:axId val="0"/>
      </c:bar3DChart>
      <c:catAx>
        <c:axId val="215568384"/>
        <c:scaling>
          <c:orientation val="minMax"/>
        </c:scaling>
        <c:delete val="1"/>
        <c:axPos val="b"/>
        <c:tickLblPos val="none"/>
        <c:crossAx val="215569920"/>
        <c:crosses val="autoZero"/>
        <c:auto val="1"/>
        <c:lblAlgn val="ctr"/>
        <c:lblOffset val="100"/>
      </c:catAx>
      <c:valAx>
        <c:axId val="21556992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1556838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13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168380288"/>
        <c:axId val="168381824"/>
        <c:axId val="0"/>
      </c:bar3DChart>
      <c:catAx>
        <c:axId val="16838028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68381824"/>
        <c:crosses val="autoZero"/>
        <c:auto val="1"/>
        <c:lblAlgn val="ctr"/>
        <c:lblOffset val="100"/>
      </c:catAx>
      <c:valAx>
        <c:axId val="168381824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83802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75"/>
          <c:y val="2.6074396017563939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926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170660224"/>
        <c:axId val="170661760"/>
      </c:lineChart>
      <c:catAx>
        <c:axId val="170660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70661760"/>
        <c:crosses val="autoZero"/>
        <c:auto val="1"/>
        <c:lblAlgn val="ctr"/>
        <c:lblOffset val="100"/>
      </c:catAx>
      <c:valAx>
        <c:axId val="1706617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06602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497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953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953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953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26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953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9E-17"/>
                </c:manualLayout>
              </c:layout>
              <c:showVal val="1"/>
            </c:dLbl>
            <c:dLbl>
              <c:idx val="6"/>
              <c:layout>
                <c:manualLayout>
                  <c:x val="1.6345481740672581E-2"/>
                  <c:y val="-4.558372653784077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171043840"/>
        <c:axId val="171320064"/>
        <c:axId val="0"/>
      </c:bar3DChart>
      <c:catAx>
        <c:axId val="1710438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71320064"/>
        <c:crossesAt val="0"/>
        <c:auto val="1"/>
        <c:lblAlgn val="ctr"/>
        <c:lblOffset val="100"/>
      </c:catAx>
      <c:valAx>
        <c:axId val="171320064"/>
        <c:scaling>
          <c:orientation val="minMax"/>
        </c:scaling>
        <c:delete val="1"/>
        <c:axPos val="l"/>
        <c:numFmt formatCode="General" sourceLinked="1"/>
        <c:tickLblPos val="none"/>
        <c:crossAx val="171043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508E-2"/>
          <c:y val="6.1888800375320158E-2"/>
          <c:w val="0.866924712996716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171330944"/>
        <c:axId val="167761024"/>
      </c:barChart>
      <c:catAx>
        <c:axId val="1713309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7761024"/>
        <c:crossesAt val="0"/>
        <c:auto val="1"/>
        <c:lblAlgn val="ctr"/>
        <c:lblOffset val="100"/>
      </c:catAx>
      <c:valAx>
        <c:axId val="16776102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7133094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168594048"/>
        <c:axId val="168612224"/>
        <c:axId val="0"/>
      </c:bar3DChart>
      <c:catAx>
        <c:axId val="168594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8612224"/>
        <c:crosses val="autoZero"/>
        <c:auto val="1"/>
        <c:lblAlgn val="ctr"/>
        <c:lblOffset val="100"/>
      </c:catAx>
      <c:valAx>
        <c:axId val="1686122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85940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757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170672512"/>
        <c:axId val="170674048"/>
      </c:lineChart>
      <c:catAx>
        <c:axId val="1706725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70674048"/>
        <c:crosses val="autoZero"/>
        <c:auto val="1"/>
        <c:lblAlgn val="ctr"/>
        <c:lblOffset val="100"/>
      </c:catAx>
      <c:valAx>
        <c:axId val="1706740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067251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1 873 152,3 тыс.рублей ( 96,5%)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68 353,2 тыс. рублей ( 3,5%)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1 941 505,5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99 164,70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1 941 505,5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1 842 340,8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96 от 23.05.2022 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360162008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5260666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8941337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501008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363 417,3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218 901,0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274 768,6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36 344,1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1 941 505,5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114 892,9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109 681,1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122 846,8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121 306,0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1 105 005,5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875,2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70 217,6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180 456,7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40 456,0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7 667,3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40 835,3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5 433,5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10 466,2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5 444 ,5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6 045,9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54021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165205,2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51 129,9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767469,0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207434,2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68956,6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78 466,2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28 408,9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7 195,1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122676,8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11 740,0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1 941 505,5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8861373"/>
              </p:ext>
            </p:extLst>
          </p:nvPr>
        </p:nvGraphicFramePr>
        <p:xfrm>
          <a:off x="1104900" y="2349500"/>
          <a:ext cx="5888038" cy="3051175"/>
        </p:xfrm>
        <a:graphic>
          <a:graphicData uri="http://schemas.openxmlformats.org/presentationml/2006/ole">
            <p:oleObj spid="_x0000_s192594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1 434 968,6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246 877,8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5 725,2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185 580,7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1 873 152,2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1 080 996,0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103 273,3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120 442,2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126 454,6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3 802,5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17 943,2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179 352,9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150 591,5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30 231,7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4 602,5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1 080 996,0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1 016 129,7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64 604,3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84029865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478144737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26 016,4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45 307,7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16 911,3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–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71 857,8 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68 353,2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5 399,3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2 094,8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2 338,0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6754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38 382,2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9 238,3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7 667,3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16216" y="5085184"/>
            <a:ext cx="2162002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несанкционированного размещения твердых отходов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36296" y="5949280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9" name="Рисунок 48" descr="http://severnoe.nso.ru/sites/severnoe.nso.ru/wodby_files/files/imce/vyvyms.png"/>
          <p:cNvPicPr/>
          <p:nvPr/>
        </p:nvPicPr>
        <p:blipFill>
          <a:blip r:embed="rId11" cstate="print"/>
          <a:srcRect l="71365" t="28788" r="5487" b="45644"/>
          <a:stretch>
            <a:fillRect/>
          </a:stretch>
        </p:blipFill>
        <p:spPr bwMode="auto">
          <a:xfrm>
            <a:off x="6444208" y="4797152"/>
            <a:ext cx="686836" cy="6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13870</TotalTime>
  <Words>5125</Words>
  <Application>Microsoft Office PowerPoint</Application>
  <PresentationFormat>Экран (4:3)</PresentationFormat>
  <Paragraphs>1112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Решению Совета депутатов  Усть-Абаканского района № 96 от 23.05.2022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4459</cp:revision>
  <dcterms:created xsi:type="dcterms:W3CDTF">2013-11-30T21:03:12Z</dcterms:created>
  <dcterms:modified xsi:type="dcterms:W3CDTF">2022-10-20T02:21:38Z</dcterms:modified>
</cp:coreProperties>
</file>