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22.xml" ContentType="application/vnd.openxmlformats-officedocument.drawingml.char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23" r:id="rId21"/>
    <p:sldId id="424" r:id="rId22"/>
    <p:sldId id="425" r:id="rId23"/>
    <p:sldId id="426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FF"/>
    <a:srgbClr val="C0003B"/>
    <a:srgbClr val="B7EFD6"/>
    <a:srgbClr val="0C9DA4"/>
    <a:srgbClr val="CC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0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16E-2"/>
          <c:w val="0.93481527105090001"/>
          <c:h val="0.7654320597423015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1049.8</c:v>
                </c:pt>
                <c:pt idx="1">
                  <c:v>1199</c:v>
                </c:pt>
                <c:pt idx="2">
                  <c:v>1270.9000000000001</c:v>
                </c:pt>
                <c:pt idx="3" formatCode="#,##0.0">
                  <c:v>1366.2</c:v>
                </c:pt>
                <c:pt idx="4">
                  <c:v>1475.5</c:v>
                </c:pt>
                <c:pt idx="5">
                  <c:v>1623</c:v>
                </c:pt>
              </c:numCache>
            </c:numRef>
          </c:val>
        </c:ser>
        <c:dLbls/>
        <c:axId val="143321728"/>
        <c:axId val="152855296"/>
      </c:barChart>
      <c:catAx>
        <c:axId val="1433217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2855296"/>
        <c:crosses val="autoZero"/>
        <c:auto val="1"/>
        <c:lblAlgn val="ctr"/>
        <c:lblOffset val="100"/>
      </c:catAx>
      <c:valAx>
        <c:axId val="152855296"/>
        <c:scaling>
          <c:orientation val="minMax"/>
        </c:scaling>
        <c:axPos val="l"/>
        <c:majorGridlines/>
        <c:numFmt formatCode="General" sourceLinked="1"/>
        <c:tickLblPos val="none"/>
        <c:crossAx val="143321728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555868214198891"/>
                  <c:y val="8.9659179481062584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8.7146124975503017E-2"/>
                  <c:y val="-6.9822377649049097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6013022238593175"/>
                  <c:y val="-0.12097872646028154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482190.8</c:v>
                </c:pt>
                <c:pt idx="1">
                  <c:v>153781.6</c:v>
                </c:pt>
                <c:pt idx="2">
                  <c:v>1438599.8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845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482190.8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153781.6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1450520.8</c:v>
                </c:pt>
              </c:numCache>
            </c:numRef>
          </c:val>
        </c:ser>
        <c:dLbls/>
        <c:shape val="box"/>
        <c:axId val="153489408"/>
        <c:axId val="153490944"/>
        <c:axId val="0"/>
      </c:bar3DChart>
      <c:catAx>
        <c:axId val="153489408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53490944"/>
        <c:crossesAt val="0"/>
        <c:auto val="1"/>
        <c:lblAlgn val="ctr"/>
        <c:lblOffset val="100"/>
      </c:catAx>
      <c:valAx>
        <c:axId val="153490944"/>
        <c:scaling>
          <c:orientation val="minMax"/>
        </c:scaling>
        <c:delete val="1"/>
        <c:axPos val="l"/>
        <c:numFmt formatCode="#,##0.00" sourceLinked="1"/>
        <c:tickLblPos val="none"/>
        <c:crossAx val="153489408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76"/>
          <c:y val="0.13613956803855609"/>
          <c:w val="0.29881448911261593"/>
          <c:h val="0.32687322196547108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482.2</c:v>
                </c:pt>
                <c:pt idx="1">
                  <c:v>464.2</c:v>
                </c:pt>
                <c:pt idx="2">
                  <c:v>490.3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153.80000000000001</c:v>
                </c:pt>
                <c:pt idx="1">
                  <c:v>103.3</c:v>
                </c:pt>
                <c:pt idx="2">
                  <c:v>103.7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575E-3"/>
                  <c:y val="1.932353624973691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1438.6</c:v>
                </c:pt>
                <c:pt idx="1">
                  <c:v>1062.9000000000001</c:v>
                </c:pt>
                <c:pt idx="2">
                  <c:v>1171.8</c:v>
                </c:pt>
              </c:numCache>
            </c:numRef>
          </c:val>
        </c:ser>
        <c:dLbls/>
        <c:shape val="box"/>
        <c:axId val="153626880"/>
        <c:axId val="153645056"/>
        <c:axId val="0"/>
      </c:bar3DChart>
      <c:catAx>
        <c:axId val="15362688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53645056"/>
        <c:crosses val="autoZero"/>
        <c:auto val="1"/>
        <c:lblAlgn val="ctr"/>
        <c:lblOffset val="100"/>
      </c:catAx>
      <c:valAx>
        <c:axId val="153645056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536268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225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8964"/>
                </c:manualLayout>
              </c:layout>
              <c:showVal val="1"/>
            </c:dLbl>
            <c:dLbl>
              <c:idx val="1"/>
              <c:layout>
                <c:manualLayout>
                  <c:x val="-4.5904208407225969E-17"/>
                  <c:y val="0.20471237190630306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291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2086.5</c:v>
                </c:pt>
                <c:pt idx="1">
                  <c:v>1628.5</c:v>
                </c:pt>
                <c:pt idx="2">
                  <c:v>1765.8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/>
        <c:gapWidth val="0"/>
        <c:gapDepth val="7"/>
        <c:shape val="cylinder"/>
        <c:axId val="153852928"/>
        <c:axId val="153858816"/>
        <c:axId val="0"/>
      </c:bar3DChart>
      <c:catAx>
        <c:axId val="15385292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53858816"/>
        <c:crosses val="autoZero"/>
        <c:auto val="1"/>
        <c:lblAlgn val="ctr"/>
        <c:lblOffset val="100"/>
      </c:catAx>
      <c:valAx>
        <c:axId val="153858816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53852928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365"/>
          <c:h val="0.760843619187160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410,4</c:v>
                </c:pt>
                <c:pt idx="1">
                  <c:v>Акцизы 29,0</c:v>
                </c:pt>
                <c:pt idx="2">
                  <c:v>Налоги на совокупный доход 36,5</c:v>
                </c:pt>
                <c:pt idx="3">
                  <c:v>Гос.пошлина 6,3</c:v>
                </c:pt>
                <c:pt idx="4">
                  <c:v>Доходы от использования имущества 92,4</c:v>
                </c:pt>
                <c:pt idx="5">
                  <c:v>Платежи при пользовании природными ресурсами 19,9</c:v>
                </c:pt>
                <c:pt idx="6">
                  <c:v>Доходы от оказания платных услуг 1,2</c:v>
                </c:pt>
                <c:pt idx="7">
                  <c:v>Доходы от продажи имущества 38,5</c:v>
                </c:pt>
                <c:pt idx="8">
                  <c:v>Штрафы, санкции 1,8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410.4</c:v>
                </c:pt>
                <c:pt idx="1">
                  <c:v>29</c:v>
                </c:pt>
                <c:pt idx="2">
                  <c:v>36.5</c:v>
                </c:pt>
                <c:pt idx="3">
                  <c:v>6.3</c:v>
                </c:pt>
                <c:pt idx="4">
                  <c:v>92.4</c:v>
                </c:pt>
                <c:pt idx="5">
                  <c:v>19.899999999999999</c:v>
                </c:pt>
                <c:pt idx="6">
                  <c:v>1.2</c:v>
                </c:pt>
                <c:pt idx="7">
                  <c:v>38.5</c:v>
                </c:pt>
                <c:pt idx="8">
                  <c:v>1.8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334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35E-4"/>
          <c:y val="2.0914886293831952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396,7</c:v>
                </c:pt>
                <c:pt idx="1">
                  <c:v>Акцизы 31,2</c:v>
                </c:pt>
                <c:pt idx="2">
                  <c:v>Налоги на совокупный доход 29,6</c:v>
                </c:pt>
                <c:pt idx="3">
                  <c:v>Гос.пошлина 6,7</c:v>
                </c:pt>
                <c:pt idx="4">
                  <c:v>Доходы от использования имущества 78,5</c:v>
                </c:pt>
                <c:pt idx="5">
                  <c:v>Платежи при пользовании природными ресурсами 11,1</c:v>
                </c:pt>
                <c:pt idx="6">
                  <c:v>Доходы от продажи имущества 12,0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396.7</c:v>
                </c:pt>
                <c:pt idx="1">
                  <c:v>31.2</c:v>
                </c:pt>
                <c:pt idx="2" formatCode="General">
                  <c:v>29.6</c:v>
                </c:pt>
                <c:pt idx="3">
                  <c:v>6.7</c:v>
                </c:pt>
                <c:pt idx="4">
                  <c:v>78.5</c:v>
                </c:pt>
                <c:pt idx="5">
                  <c:v>11.1</c:v>
                </c:pt>
                <c:pt idx="6">
                  <c:v>12</c:v>
                </c:pt>
                <c:pt idx="7">
                  <c:v>1.6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71"/>
          <c:w val="0.71286091728430523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420,1</c:v>
                </c:pt>
                <c:pt idx="1">
                  <c:v>Акцизы 33</c:v>
                </c:pt>
                <c:pt idx="2">
                  <c:v>Налоги на совокупный доход 30,4</c:v>
                </c:pt>
                <c:pt idx="3">
                  <c:v>Гос.пошлина 6,7</c:v>
                </c:pt>
                <c:pt idx="4">
                  <c:v>Доходы от использования имущества 78,5</c:v>
                </c:pt>
                <c:pt idx="5">
                  <c:v>Платежи при пользовании природными ресурсами 11,5</c:v>
                </c:pt>
                <c:pt idx="6">
                  <c:v>Доходы от продажи имущества 12,0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420.1</c:v>
                </c:pt>
                <c:pt idx="1">
                  <c:v>33</c:v>
                </c:pt>
                <c:pt idx="2">
                  <c:v>30.4</c:v>
                </c:pt>
                <c:pt idx="3">
                  <c:v>6.7</c:v>
                </c:pt>
                <c:pt idx="4">
                  <c:v>78.5</c:v>
                </c:pt>
                <c:pt idx="5">
                  <c:v>11.5</c:v>
                </c:pt>
                <c:pt idx="6">
                  <c:v>12</c:v>
                </c:pt>
                <c:pt idx="7">
                  <c:v>1.6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779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939"/>
          <c:w val="0.63925968438834169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2.9485124630215482E-2"/>
                  <c:y val="4.0678455443881406E-2"/>
                </c:manualLayout>
              </c:layout>
              <c:showVal val="1"/>
            </c:dLbl>
            <c:dLbl>
              <c:idx val="5"/>
              <c:layout>
                <c:manualLayout>
                  <c:x val="-0.23614894500592631"/>
                  <c:y val="-0.25951576891850281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132 149,8</c:v>
                </c:pt>
                <c:pt idx="1">
                  <c:v>Национальная безопасность и правоохранительная деятельность 641,0</c:v>
                </c:pt>
                <c:pt idx="2">
                  <c:v>Национальная экономика 87 932,3</c:v>
                </c:pt>
                <c:pt idx="3">
                  <c:v>Жилищно-коммунальное хозяйство 66 535,7</c:v>
                </c:pt>
                <c:pt idx="4">
                  <c:v>Охрана окружающей среды 19 599,5</c:v>
                </c:pt>
                <c:pt idx="5">
                  <c:v>Образование 1 336 749,3</c:v>
                </c:pt>
                <c:pt idx="6">
                  <c:v>Культура 122 315,2</c:v>
                </c:pt>
                <c:pt idx="7">
                  <c:v>Социальная политика 119 359,8</c:v>
                </c:pt>
                <c:pt idx="8">
                  <c:v>Физическая культура и спорт 111 510,2</c:v>
                </c:pt>
                <c:pt idx="9">
                  <c:v>Средства массовой информации 12 607,2</c:v>
                </c:pt>
                <c:pt idx="10">
                  <c:v>Межбюджетные трансферты 129 226,1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132149.79999999999</c:v>
                </c:pt>
                <c:pt idx="1">
                  <c:v>641</c:v>
                </c:pt>
                <c:pt idx="2">
                  <c:v>87932.3</c:v>
                </c:pt>
                <c:pt idx="3">
                  <c:v>66535.7</c:v>
                </c:pt>
                <c:pt idx="4">
                  <c:v>19599.5</c:v>
                </c:pt>
                <c:pt idx="5">
                  <c:v>1336749.3</c:v>
                </c:pt>
                <c:pt idx="6">
                  <c:v>122315.2</c:v>
                </c:pt>
                <c:pt idx="7">
                  <c:v>119359.8</c:v>
                </c:pt>
                <c:pt idx="8">
                  <c:v>111510.2</c:v>
                </c:pt>
                <c:pt idx="9">
                  <c:v>12607.2</c:v>
                </c:pt>
                <c:pt idx="10">
                  <c:v>129226.1</c:v>
                </c:pt>
              </c:numCache>
            </c:numRef>
          </c:val>
        </c:ser>
        <c:dLbls/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60751257500676381"/>
          <c:y val="9.3091911867633506E-2"/>
          <c:w val="0.39056372892111585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8.2783021788882527E-3"/>
          <c:y val="0.18082100832695616"/>
          <c:w val="0.63925968438834191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4"/>
            <c:explosion val="20"/>
          </c:dPt>
          <c:dPt>
            <c:idx val="6"/>
            <c:explosion val="13"/>
          </c:dPt>
          <c:dLbls>
            <c:dLbl>
              <c:idx val="0"/>
              <c:layout>
                <c:manualLayout>
                  <c:x val="-5.8023597724053563E-2"/>
                  <c:y val="-0.34721830225562844"/>
                </c:manualLayout>
              </c:layout>
              <c:showPercent val="1"/>
            </c:dLbl>
            <c:dLbl>
              <c:idx val="1"/>
              <c:layout>
                <c:manualLayout>
                  <c:x val="5.0254769638316418E-2"/>
                  <c:y val="-3.8533008539107919E-3"/>
                </c:manualLayout>
              </c:layout>
              <c:showPercent val="1"/>
            </c:dLbl>
            <c:dLbl>
              <c:idx val="2"/>
              <c:layout>
                <c:manualLayout>
                  <c:x val="2.3259291416443627E-2"/>
                  <c:y val="1.417438873777286E-2"/>
                </c:manualLayout>
              </c:layout>
              <c:showPercent val="1"/>
            </c:dLbl>
            <c:dLbl>
              <c:idx val="3"/>
              <c:layout>
                <c:manualLayout>
                  <c:x val="-4.9342591995077427E-3"/>
                  <c:y val="1.2994531409824145E-2"/>
                </c:manualLayout>
              </c:layout>
              <c:showPercent val="1"/>
            </c:dLbl>
            <c:dLbl>
              <c:idx val="4"/>
              <c:layout>
                <c:manualLayout>
                  <c:x val="-3.4019259111510054E-3"/>
                  <c:y val="1.862957546919634E-2"/>
                </c:manualLayout>
              </c:layout>
              <c:showPercent val="1"/>
            </c:dLbl>
            <c:dLbl>
              <c:idx val="5"/>
              <c:layout>
                <c:manualLayout>
                  <c:x val="-0.23614894500592637"/>
                  <c:y val="-0.25951576891850281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0.79019629517304135</c:v>
                </c:pt>
                <c:pt idx="1">
                  <c:v>8.2000000000000003E-2</c:v>
                </c:pt>
                <c:pt idx="2">
                  <c:v>6.1000000000000006E-2</c:v>
                </c:pt>
                <c:pt idx="3">
                  <c:v>6.000000000000001E-3</c:v>
                </c:pt>
                <c:pt idx="4">
                  <c:v>6.0803704826958647E-2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1689934.5</c:v>
                </c:pt>
                <c:pt idx="1">
                  <c:v>125813.8</c:v>
                </c:pt>
                <c:pt idx="2">
                  <c:v>132149.79999999999</c:v>
                </c:pt>
                <c:pt idx="3">
                  <c:v>19599.5</c:v>
                </c:pt>
                <c:pt idx="4">
                  <c:v>171128.60000000021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59853402349603757"/>
          <c:y val="0.13507412998840737"/>
          <c:w val="0.31619385828198504"/>
          <c:h val="0.7444040240640698"/>
        </c:manualLayout>
      </c:layout>
    </c:legend>
    <c:plotVisOnly val="1"/>
    <c:dispBlanksAs val="zero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087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221793.1</c:v>
                </c:pt>
                <c:pt idx="1">
                  <c:v>196486</c:v>
                </c:pt>
                <c:pt idx="2">
                  <c:v>215482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963610.3</c:v>
                </c:pt>
                <c:pt idx="1">
                  <c:v>783376.2</c:v>
                </c:pt>
                <c:pt idx="2">
                  <c:v>875007.1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83787.899999999994</c:v>
                </c:pt>
                <c:pt idx="1">
                  <c:v>62681.9</c:v>
                </c:pt>
                <c:pt idx="2">
                  <c:v>63228.6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144.80000000000001</c:v>
                </c:pt>
                <c:pt idx="1">
                  <c:v>148</c:v>
                </c:pt>
                <c:pt idx="2">
                  <c:v>148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(1 учреждение)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8428.7999999999975</c:v>
                </c:pt>
                <c:pt idx="1">
                  <c:v>6894.8</c:v>
                </c:pt>
                <c:pt idx="2">
                  <c:v>6618.9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69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202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81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58984.5</c:v>
                </c:pt>
                <c:pt idx="1">
                  <c:v>51109</c:v>
                </c:pt>
                <c:pt idx="2">
                  <c:v>51109</c:v>
                </c:pt>
              </c:numCache>
            </c:numRef>
          </c:val>
        </c:ser>
        <c:dLbls/>
        <c:shape val="box"/>
        <c:axId val="163393536"/>
        <c:axId val="163395072"/>
        <c:axId val="0"/>
      </c:bar3DChart>
      <c:catAx>
        <c:axId val="1633935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63395072"/>
        <c:crosses val="autoZero"/>
        <c:auto val="1"/>
        <c:lblAlgn val="ctr"/>
        <c:lblOffset val="100"/>
      </c:catAx>
      <c:valAx>
        <c:axId val="163395072"/>
        <c:scaling>
          <c:orientation val="minMax"/>
        </c:scaling>
        <c:delete val="1"/>
        <c:axPos val="l"/>
        <c:numFmt formatCode="#,##0.0" sourceLinked="1"/>
        <c:tickLblPos val="none"/>
        <c:crossAx val="16339353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589"/>
          <c:w val="0.69893926615099677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382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1160.5</c:v>
                </c:pt>
                <c:pt idx="1">
                  <c:v>1270.9000000000001</c:v>
                </c:pt>
                <c:pt idx="2">
                  <c:v>543.5</c:v>
                </c:pt>
                <c:pt idx="3">
                  <c:v>302.89999999999969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4736134830203735E-2"/>
          <c:y val="0.23855007139057638"/>
          <c:w val="0.92278499725842011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ru-RU" dirty="0" smtClean="0"/>
                      <a:t>336</a:t>
                    </a:r>
                    <a:r>
                      <a:rPr lang="ru-RU" baseline="0" dirty="0" smtClean="0"/>
                      <a:t> 749,4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2139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1336749.4000000004</c:v>
                </c:pt>
                <c:pt idx="1">
                  <c:v>1100695.9000000004</c:v>
                </c:pt>
                <c:pt idx="2" formatCode="#,##0.0">
                  <c:v>1211593.7</c:v>
                </c:pt>
              </c:numCache>
            </c:numRef>
          </c:val>
        </c:ser>
        <c:dLbls/>
        <c:marker val="1"/>
        <c:axId val="163443840"/>
        <c:axId val="163445376"/>
      </c:lineChart>
      <c:catAx>
        <c:axId val="163443840"/>
        <c:scaling>
          <c:orientation val="minMax"/>
        </c:scaling>
        <c:delete val="1"/>
        <c:axPos val="b"/>
        <c:numFmt formatCode="General" sourceLinked="1"/>
        <c:tickLblPos val="none"/>
        <c:crossAx val="163445376"/>
        <c:crosses val="autoZero"/>
        <c:auto val="1"/>
        <c:lblAlgn val="ctr"/>
        <c:lblOffset val="100"/>
      </c:catAx>
      <c:valAx>
        <c:axId val="163445376"/>
        <c:scaling>
          <c:orientation val="minMax"/>
        </c:scaling>
        <c:delete val="1"/>
        <c:axPos val="l"/>
        <c:numFmt formatCode="#,##0.00" sourceLinked="1"/>
        <c:tickLblPos val="none"/>
        <c:crossAx val="1634438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49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37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01.01.2024</c:v>
                </c:pt>
                <c:pt idx="1">
                  <c:v>на 01.01.2025</c:v>
                </c:pt>
                <c:pt idx="2">
                  <c:v>на 01.01.2026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12515.5</c:v>
                </c:pt>
                <c:pt idx="2">
                  <c:v>25236.799999999996</c:v>
                </c:pt>
              </c:numCache>
            </c:numRef>
          </c:val>
        </c:ser>
        <c:dLbls/>
        <c:shape val="box"/>
        <c:axId val="135502080"/>
        <c:axId val="135503872"/>
        <c:axId val="0"/>
      </c:bar3DChart>
      <c:catAx>
        <c:axId val="135502080"/>
        <c:scaling>
          <c:orientation val="minMax"/>
        </c:scaling>
        <c:delete val="1"/>
        <c:axPos val="b"/>
        <c:tickLblPos val="none"/>
        <c:crossAx val="135503872"/>
        <c:crosses val="autoZero"/>
        <c:auto val="1"/>
        <c:lblAlgn val="ctr"/>
        <c:lblOffset val="100"/>
      </c:catAx>
      <c:valAx>
        <c:axId val="135503872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35502080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51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45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/>
        <c:shape val="box"/>
        <c:axId val="135623424"/>
        <c:axId val="135624960"/>
        <c:axId val="0"/>
      </c:bar3DChart>
      <c:catAx>
        <c:axId val="135623424"/>
        <c:scaling>
          <c:orientation val="minMax"/>
        </c:scaling>
        <c:delete val="1"/>
        <c:axPos val="b"/>
        <c:tickLblPos val="none"/>
        <c:crossAx val="135624960"/>
        <c:crosses val="autoZero"/>
        <c:auto val="1"/>
        <c:lblAlgn val="ctr"/>
        <c:lblOffset val="100"/>
      </c:catAx>
      <c:valAx>
        <c:axId val="135624960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35623424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424.7</c:v>
                </c:pt>
                <c:pt idx="1">
                  <c:v>493.5</c:v>
                </c:pt>
                <c:pt idx="2">
                  <c:v>543.5</c:v>
                </c:pt>
                <c:pt idx="3">
                  <c:v>608.9</c:v>
                </c:pt>
                <c:pt idx="4">
                  <c:v>675.7</c:v>
                </c:pt>
                <c:pt idx="5">
                  <c:v>754.2</c:v>
                </c:pt>
              </c:numCache>
            </c:numRef>
          </c:val>
        </c:ser>
        <c:dLbls/>
        <c:shape val="cone"/>
        <c:axId val="150701952"/>
        <c:axId val="150703488"/>
        <c:axId val="0"/>
      </c:bar3DChart>
      <c:catAx>
        <c:axId val="150701952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0703488"/>
        <c:crosses val="autoZero"/>
        <c:auto val="1"/>
        <c:lblAlgn val="ctr"/>
        <c:lblOffset val="100"/>
      </c:catAx>
      <c:valAx>
        <c:axId val="150703488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15070195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8"/>
  <c:chart>
    <c:autoTitleDeleted val="1"/>
    <c:plotArea>
      <c:layout>
        <c:manualLayout>
          <c:layoutTarget val="inner"/>
          <c:xMode val="edge"/>
          <c:yMode val="edge"/>
          <c:x val="2.7936491176708204E-2"/>
          <c:y val="0.27612099883666535"/>
          <c:w val="0.94412701764658757"/>
          <c:h val="0.568501298254162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1127</c:v>
                </c:pt>
                <c:pt idx="1">
                  <c:v>1000.9</c:v>
                </c:pt>
                <c:pt idx="2">
                  <c:v>1160.5</c:v>
                </c:pt>
                <c:pt idx="3">
                  <c:v>1218.9000000000001</c:v>
                </c:pt>
                <c:pt idx="4">
                  <c:v>1312.3</c:v>
                </c:pt>
                <c:pt idx="5">
                  <c:v>1369.2</c:v>
                </c:pt>
              </c:numCache>
            </c:numRef>
          </c:val>
        </c:ser>
        <c:dLbls/>
        <c:axId val="150956672"/>
        <c:axId val="150966656"/>
      </c:barChart>
      <c:catAx>
        <c:axId val="15095667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50966656"/>
        <c:crosses val="autoZero"/>
        <c:auto val="1"/>
        <c:lblAlgn val="ctr"/>
        <c:lblOffset val="100"/>
      </c:catAx>
      <c:valAx>
        <c:axId val="15096665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095667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901966565413528"/>
          <c:y val="2.607439601756413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4134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97</c:v>
                </c:pt>
                <c:pt idx="1">
                  <c:v>96.3</c:v>
                </c:pt>
                <c:pt idx="2">
                  <c:v>91.6</c:v>
                </c:pt>
                <c:pt idx="3">
                  <c:v>95.3</c:v>
                </c:pt>
                <c:pt idx="4">
                  <c:v>96.4</c:v>
                </c:pt>
                <c:pt idx="5">
                  <c:v>96.5</c:v>
                </c:pt>
              </c:numCache>
            </c:numRef>
          </c:val>
        </c:ser>
        <c:dLbls/>
        <c:marker val="1"/>
        <c:axId val="151041152"/>
        <c:axId val="151042688"/>
      </c:lineChart>
      <c:catAx>
        <c:axId val="1510411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1042688"/>
        <c:crosses val="autoZero"/>
        <c:auto val="1"/>
        <c:lblAlgn val="ctr"/>
        <c:lblOffset val="100"/>
      </c:catAx>
      <c:valAx>
        <c:axId val="15104268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104115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2007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6166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6166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6166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476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596</c:v>
                </c:pt>
                <c:pt idx="1">
                  <c:v>605</c:v>
                </c:pt>
                <c:pt idx="2">
                  <c:v>610</c:v>
                </c:pt>
                <c:pt idx="3">
                  <c:v>611</c:v>
                </c:pt>
                <c:pt idx="4">
                  <c:v>615</c:v>
                </c:pt>
                <c:pt idx="5">
                  <c:v>621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6166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5516E-17"/>
                </c:manualLayout>
              </c:layout>
              <c:showVal val="1"/>
            </c:dLbl>
            <c:dLbl>
              <c:idx val="6"/>
              <c:layout>
                <c:manualLayout>
                  <c:x val="1.6345481740672668E-2"/>
                  <c:y val="-4.5583726537840969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D3FDE4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1324</c:v>
                </c:pt>
                <c:pt idx="1">
                  <c:v>1312</c:v>
                </c:pt>
                <c:pt idx="2">
                  <c:v>1315</c:v>
                </c:pt>
                <c:pt idx="3">
                  <c:v>1317</c:v>
                </c:pt>
                <c:pt idx="4">
                  <c:v>1321</c:v>
                </c:pt>
                <c:pt idx="5">
                  <c:v>1331</c:v>
                </c:pt>
              </c:numCache>
            </c:numRef>
          </c:val>
        </c:ser>
        <c:dLbls/>
        <c:shape val="cylinder"/>
        <c:axId val="151363584"/>
        <c:axId val="151365120"/>
        <c:axId val="0"/>
      </c:bar3DChart>
      <c:catAx>
        <c:axId val="15136358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151365120"/>
        <c:crossesAt val="0"/>
        <c:auto val="1"/>
        <c:lblAlgn val="ctr"/>
        <c:lblOffset val="100"/>
      </c:catAx>
      <c:valAx>
        <c:axId val="151365120"/>
        <c:scaling>
          <c:orientation val="minMax"/>
        </c:scaling>
        <c:delete val="1"/>
        <c:axPos val="l"/>
        <c:numFmt formatCode="General" sourceLinked="1"/>
        <c:tickLblPos val="none"/>
        <c:crossAx val="151363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6.1330227939324834E-2"/>
          <c:y val="6.1888800375320158E-2"/>
          <c:w val="0.86692471299671914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3089.1</c:v>
                </c:pt>
                <c:pt idx="1">
                  <c:v>3404.4</c:v>
                </c:pt>
                <c:pt idx="2">
                  <c:v>3715.5</c:v>
                </c:pt>
                <c:pt idx="3">
                  <c:v>4225.6000000000004</c:v>
                </c:pt>
                <c:pt idx="4">
                  <c:v>4649.5</c:v>
                </c:pt>
                <c:pt idx="5">
                  <c:v>5033.7</c:v>
                </c:pt>
              </c:numCache>
            </c:numRef>
          </c:val>
        </c:ser>
        <c:dLbls/>
        <c:axId val="151560576"/>
        <c:axId val="151562112"/>
      </c:barChart>
      <c:catAx>
        <c:axId val="15156057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1562112"/>
        <c:crossesAt val="0"/>
        <c:auto val="1"/>
        <c:lblAlgn val="ctr"/>
        <c:lblOffset val="100"/>
      </c:catAx>
      <c:valAx>
        <c:axId val="151562112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51560576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3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346.8</c:v>
                </c:pt>
                <c:pt idx="1">
                  <c:v>482</c:v>
                </c:pt>
                <c:pt idx="2">
                  <c:v>547.70000000000005</c:v>
                </c:pt>
                <c:pt idx="3">
                  <c:v>549</c:v>
                </c:pt>
                <c:pt idx="4">
                  <c:v>593.79999999999995</c:v>
                </c:pt>
                <c:pt idx="5">
                  <c:v>599.20000000000005</c:v>
                </c:pt>
              </c:numCache>
            </c:numRef>
          </c:val>
        </c:ser>
        <c:dLbls/>
        <c:shape val="cone"/>
        <c:axId val="152738816"/>
        <c:axId val="152994560"/>
        <c:axId val="0"/>
      </c:bar3DChart>
      <c:catAx>
        <c:axId val="1527388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2994560"/>
        <c:crosses val="autoZero"/>
        <c:auto val="1"/>
        <c:lblAlgn val="ctr"/>
        <c:lblOffset val="100"/>
      </c:catAx>
      <c:valAx>
        <c:axId val="15299456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273881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941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103.2</c:v>
                </c:pt>
                <c:pt idx="1">
                  <c:v>106.4</c:v>
                </c:pt>
                <c:pt idx="2">
                  <c:v>119.6</c:v>
                </c:pt>
                <c:pt idx="3">
                  <c:v>111.3</c:v>
                </c:pt>
                <c:pt idx="4">
                  <c:v>105.8</c:v>
                </c:pt>
                <c:pt idx="5">
                  <c:v>104.1</c:v>
                </c:pt>
              </c:numCache>
            </c:numRef>
          </c:val>
        </c:ser>
        <c:dLbls/>
        <c:marker val="1"/>
        <c:axId val="152867968"/>
        <c:axId val="152869504"/>
      </c:lineChart>
      <c:catAx>
        <c:axId val="15286796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2869504"/>
        <c:crosses val="autoZero"/>
        <c:auto val="1"/>
        <c:lblAlgn val="ctr"/>
        <c:lblOffset val="100"/>
      </c:catAx>
      <c:valAx>
        <c:axId val="15286950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2867968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-8047" custLinFactNeighborY="-183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2 052 383,0 тыс.рублей ( 96,0 %)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86 243,2 тыс. рублей ( 4,0%)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2023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2 138 626,2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6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6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6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6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4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4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4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4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6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6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4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4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4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4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4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27"/>
        <a:ext cx="3429024" cy="421200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4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7"/>
        <a:ext cx="3429024" cy="4212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6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509"/>
        <a:ext cx="3357586" cy="7113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6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29098"/>
        <a:ext cx="3357586" cy="53151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4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4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4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4" cy="30826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3633"/>
          <a:ext cx="3429024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3633"/>
        <a:ext cx="3429024" cy="437580"/>
      </dsp:txXfrm>
    </dsp:sp>
    <dsp:sp modelId="{79F34D2B-5F80-456A-B944-5D38073B2182}">
      <dsp:nvSpPr>
        <dsp:cNvPr id="0" name=""/>
        <dsp:cNvSpPr/>
      </dsp:nvSpPr>
      <dsp:spPr>
        <a:xfrm>
          <a:off x="0" y="492893"/>
          <a:ext cx="3429024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492893"/>
        <a:ext cx="3429024" cy="4375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7258"/>
          <a:ext cx="3357586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7258"/>
        <a:ext cx="3357586" cy="430560"/>
      </dsp:txXfrm>
    </dsp:sp>
    <dsp:sp modelId="{79F34D2B-5F80-456A-B944-5D38073B2182}">
      <dsp:nvSpPr>
        <dsp:cNvPr id="0" name=""/>
        <dsp:cNvSpPr/>
      </dsp:nvSpPr>
      <dsp:spPr>
        <a:xfrm>
          <a:off x="0" y="510173"/>
          <a:ext cx="3357586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10173"/>
        <a:ext cx="3357586" cy="43056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28525"/>
          <a:ext cx="3429024" cy="4287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28525"/>
        <a:ext cx="3429024" cy="428758"/>
      </dsp:txXfrm>
    </dsp:sp>
    <dsp:sp modelId="{79F34D2B-5F80-456A-B944-5D38073B2182}">
      <dsp:nvSpPr>
        <dsp:cNvPr id="0" name=""/>
        <dsp:cNvSpPr/>
      </dsp:nvSpPr>
      <dsp:spPr>
        <a:xfrm>
          <a:off x="0" y="643134"/>
          <a:ext cx="3429024" cy="4176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643134"/>
        <a:ext cx="3429024" cy="417612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4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4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4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4" cy="308267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6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6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6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6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8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8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8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8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4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4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4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4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2024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2025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11.01.2024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jpeg"/><Relationship Id="rId5" Type="http://schemas.openxmlformats.org/officeDocument/2006/relationships/image" Target="../media/image36.jpeg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9.jpeg"/><Relationship Id="rId4" Type="http://schemas.openxmlformats.org/officeDocument/2006/relationships/diagramLayout" Target="../diagrams/layout1.xml"/><Relationship Id="rId9" Type="http://schemas.openxmlformats.org/officeDocument/2006/relationships/chart" Target="../charts/chart18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5.jpeg"/><Relationship Id="rId11" Type="http://schemas.openxmlformats.org/officeDocument/2006/relationships/image" Target="../media/image109.jpeg"/><Relationship Id="rId5" Type="http://schemas.openxmlformats.org/officeDocument/2006/relationships/image" Target="../media/image104.jpeg"/><Relationship Id="rId10" Type="http://schemas.openxmlformats.org/officeDocument/2006/relationships/image" Target="../media/image108.jpeg"/><Relationship Id="rId4" Type="http://schemas.openxmlformats.org/officeDocument/2006/relationships/image" Target="../media/image103.jpeg"/><Relationship Id="rId9" Type="http://schemas.openxmlformats.org/officeDocument/2006/relationships/image" Target="../media/image10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6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6.jpeg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4.jpeg"/><Relationship Id="rId4" Type="http://schemas.openxmlformats.org/officeDocument/2006/relationships/chart" Target="../charts/chart2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38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37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3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1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0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9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6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5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4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47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49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3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52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51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48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6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5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4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5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61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0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59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58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3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2.jpeg"/><Relationship Id="rId14" Type="http://schemas.openxmlformats.org/officeDocument/2006/relationships/diagramColors" Target="../diagrams/colors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7.jpeg"/><Relationship Id="rId5" Type="http://schemas.openxmlformats.org/officeDocument/2006/relationships/image" Target="../media/image166.png"/><Relationship Id="rId10" Type="http://schemas.openxmlformats.org/officeDocument/2006/relationships/image" Target="../media/image171.jpeg"/><Relationship Id="rId4" Type="http://schemas.openxmlformats.org/officeDocument/2006/relationships/image" Target="../media/image165.png"/><Relationship Id="rId9" Type="http://schemas.openxmlformats.org/officeDocument/2006/relationships/image" Target="../media/image17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173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2023-2025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51520" y="357301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Целью бюджетной и налоговой политики на 2023 год и плановый период 2024 и 2025 годов является обеспечение определения условий сбалансированности и устойчивости местного бюджета, повышение качества бюджетного планирования и исполнения принятых обязательств наиболее эффективным способом</a:t>
            </a:r>
            <a:endParaRPr lang="ru-RU" sz="16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9552" y="1988840"/>
            <a:ext cx="8358246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поставленных целей бюджетной политики в очередном году и плановом периоде необходимо </a:t>
            </a:r>
            <a:r>
              <a:rPr lang="ru-RU" sz="1400" dirty="0" smtClean="0"/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обеспечить реализацию следующих мер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55576" y="2636912"/>
            <a:ext cx="7929618" cy="692497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сохранение достигнутого соотношения между уровнем оплаты труда «указанных» категорий работников бюджетной сферы и майским Указом Президента РФ и уровнем среднемесячного дохода от трудовой деятельности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55576" y="3501008"/>
            <a:ext cx="7929618" cy="492443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уровня минимального размера оплаты труда с 01.01.2023 года в соответствии с Законом Российской Федерации от 19.06.2000 № 82-ФЗ « О минимальном размере оплаты труда»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179512" y="285293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755576" y="4149080"/>
            <a:ext cx="7929618" cy="292388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обеспечение необходимых условий для эффективности расходов муниципальных финансов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2167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55893" y="565687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755576" y="4581128"/>
            <a:ext cx="7929618" cy="892552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определение четких приоритетов использования бюджетных средств с учетом текущей экономической ситуации: при планировании бюджетных ассигнований следует детально оценить содержание муниципальных программ района, соизмерив объемы их финансового обеспечения с реальными возможностями бюджета района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55576" y="558924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эффективности функционирования контрактной системы в части совершенствования системы организации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55893" y="493679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27584" y="1052736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повышение качества предоставления муниципальных услуг, оказываемых муниципальными учреждениями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27584" y="162880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участие в приоритетном порядке, исходя из возможностей бюджета, в реализации национальных проектов (программ), государственных программах и мероприятиях, софинансируемых из федерального бюджета и бюджета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27584" y="242088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привлечение средств из вышестоящих бюджетов на софинансирование расходных обязательств муниципального образования Усть-Абаканский район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933056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323528" y="3140968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реализация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23528" y="2492896"/>
            <a:ext cx="437374" cy="428628"/>
            <a:chOff x="0" y="60476"/>
            <a:chExt cx="437374" cy="624820"/>
          </a:xfrm>
        </p:grpSpPr>
        <p:sp>
          <p:nvSpPr>
            <p:cNvPr id="28" name="Нашивка 2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5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Основные направления налоговой политики Усть-Абаканского района Республики Хакасия на 2023 год и на плановый период 2024 и 2025 годов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самоуправления.  Целью Налоговой политики Усть-Абаканского района на 2023-2025 годы остается обеспечение сбалансированности и устойчивости бюджета района с учетом текущих обстоятельств в стране, а также возможности оперативного реагирования на изменения экономической ситуации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1772816"/>
            <a:ext cx="778674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Ключевое направление Налоговой политики района направлено на организацию работы по увеличению поступлений налоговых и неналоговых доходов. Для реализации данного направления необходимо: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726882" y="6453336"/>
            <a:ext cx="3417118" cy="404664"/>
          </a:xfrm>
          <a:prstGeom prst="rect">
            <a:avLst/>
          </a:prstGeom>
          <a:noFill/>
        </p:spPr>
      </p:pic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251520" y="2276872"/>
            <a:ext cx="878497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сохранение и развитие налогового потенциала на территории Усть-Абаканского района;</a:t>
            </a:r>
          </a:p>
          <a:p>
            <a:pPr>
              <a:buFontTx/>
              <a:buChar char="-"/>
            </a:pPr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мобилизация доходов бюджета муниципального образования Усть-Абаканский район за счет эффективного администрирования местных налогов. Повышению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актуализация баз данных по имущественным налогам для вовлечения объектов недвижимости в налогооблагаемую базу;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повышение платежной дисциплины налогоплательщиков и сокращение недоимки;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оптимизация налоговых льгот по местным налогам на основе проведения оценки налоговых расходов;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обеспечение стабильности системы налогообложения для юридических и физических лиц;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проведение мероприятий по повышению эффективности управления муниципальной собственностью;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r>
              <a:rPr lang="ru-RU" sz="900" b="1" i="1" dirty="0" smtClean="0">
                <a:solidFill>
                  <a:srgbClr val="C00000"/>
                </a:solidFill>
              </a:rPr>
              <a:t>- содействие вовлечению граждан в предпринимательскую деятельность и сокращение неформальной занятости путем активизации практики применения налога на профессиональный доход, регистрации граждан в качестве «самозанятых» и вовлечение их в экономику.</a:t>
            </a:r>
            <a:endParaRPr lang="ru-RU" sz="9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36,2 %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63,8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41 329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2 159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5 638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1 500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1 271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125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5264190"/>
              </p:ext>
            </p:extLst>
          </p:nvPr>
        </p:nvGraphicFramePr>
        <p:xfrm>
          <a:off x="0" y="785795"/>
          <a:ext cx="9143999" cy="4018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5644"/>
                <a:gridCol w="833636"/>
                <a:gridCol w="1032715"/>
                <a:gridCol w="981369"/>
                <a:gridCol w="966439"/>
                <a:gridCol w="966439"/>
                <a:gridCol w="817757"/>
              </a:tblGrid>
              <a:tr h="3866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2020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2021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0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на 1 января,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41,375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41,329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40,916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41,750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41,291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41,200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16,93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17,86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17,71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17,71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010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 плата работников организаций,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43469,9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44238,7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48806,6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51734,6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54839,5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58129,6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Ввод в действие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жилых домов,  тыс.кв.м.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45,56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78,12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57,50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58,0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2392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764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256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11060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1,53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1,31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5087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103,2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106,4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119,6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111,3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Ожидаемая продолжительность жизни при рождении,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714884"/>
          <a:ext cx="450059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Обрабатывающие производства,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071546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57200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143372" y="571480"/>
          <a:ext cx="5000628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1285860"/>
          <a:ext cx="4357718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0166" y="0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производства, млн. руб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7"/>
          <p:cNvSpPr txBox="1">
            <a:spLocks/>
          </p:cNvSpPr>
          <p:nvPr/>
        </p:nvSpPr>
        <p:spPr>
          <a:xfrm>
            <a:off x="1071538" y="357166"/>
            <a:ext cx="7786742" cy="428628"/>
          </a:xfrm>
          <a:prstGeom prst="rect">
            <a:avLst/>
          </a:prstGeom>
          <a:noFill/>
        </p:spPr>
        <p:txBody>
          <a:bodyPr anchor="ctr">
            <a:normAutofit lnSpcReduction="10000"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СЕЛЬСКОЕ ХОЗЯЙСТВО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потребительского рынка</a:t>
            </a:r>
            <a:endParaRPr lang="ru-RU" sz="24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Оборот розничной торговли, млн. руб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714752"/>
          <a:ext cx="4714907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12 721,3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12 515,5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52 133,0т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2 138 626,2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2 086 493,2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1 745 280,9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1 629 459,5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1 626 032,5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1 765 808,8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316835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15 942,5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25 236,8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12 515,5 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12 515,5</a:t>
            </a:r>
            <a:endParaRPr lang="ru-RU" sz="10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5157192"/>
            <a:ext cx="269979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33 249,1</a:t>
            </a:r>
            <a:endParaRPr lang="ru-RU" sz="1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к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№97 от 27.12.2023 года             «О внесении изменений в Решение Совета депутатов Усть-Абаканского района Республики Хакасия № 44 от 23.12.2022 года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</a:t>
            </a:r>
            <a:r>
              <a:rPr lang="ru-RU" sz="2400" dirty="0">
                <a:solidFill>
                  <a:srgbClr val="FF0000"/>
                </a:solidFill>
              </a:rPr>
              <a:t>3</a:t>
            </a:r>
            <a:r>
              <a:rPr lang="ru-RU" sz="2400" dirty="0" smtClean="0">
                <a:solidFill>
                  <a:srgbClr val="FF0000"/>
                </a:solidFill>
              </a:rPr>
              <a:t>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</a:t>
            </a:r>
            <a:r>
              <a:rPr lang="ru-RU" sz="2400" dirty="0">
                <a:solidFill>
                  <a:srgbClr val="FF0000"/>
                </a:solidFill>
              </a:rPr>
              <a:t>4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и 202</a:t>
            </a:r>
            <a:r>
              <a:rPr lang="ru-RU" sz="2400" dirty="0">
                <a:solidFill>
                  <a:srgbClr val="FF0000"/>
                </a:solidFill>
              </a:rPr>
              <a:t>5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2023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47563825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1279208221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2023-2025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2805005963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1210820245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779912" y="134076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868144" y="3356992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78048524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2341003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3709364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15607667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1 436 329,8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1 060 989,6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1 171 785,7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160 284,0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57 716,0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58 238,0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219 910,1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86 439,3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82 770,6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1 011 656,7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881 490,3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995 433,2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44 479,1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35 344,0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35 344,0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2023-2025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2023 год и плановый период 2024-2025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318697933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2023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2 138 626,2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2023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2024 и 2025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Vmeste-k-uspekhu-rayona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260648"/>
            <a:ext cx="3723443" cy="3584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87624" y="3284984"/>
            <a:ext cx="252028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87624" y="6453336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87624" y="4797152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87624" y="3789040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87624" y="5805264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7624" y="4293096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12976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926" y="3717033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3995936" y="4725144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5805264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2776" y="64341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1844824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221088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64928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87624" y="5301208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3999926" y="5301208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30416470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132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149,8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830,2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108 748,1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641,0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637,3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08545126"/>
              </p:ext>
            </p:extLst>
          </p:nvPr>
        </p:nvGraphicFramePr>
        <p:xfrm>
          <a:off x="4853192" y="422108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119 359,8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80 729,7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77 072,2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93740902"/>
              </p:ext>
            </p:extLst>
          </p:nvPr>
        </p:nvGraphicFramePr>
        <p:xfrm>
          <a:off x="4853192" y="472514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111 510,2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5 031,9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5 068,0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35538160"/>
              </p:ext>
            </p:extLst>
          </p:nvPr>
        </p:nvGraphicFramePr>
        <p:xfrm>
          <a:off x="4857182" y="53012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12 607,2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60032" y="5877272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06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74180525"/>
              </p:ext>
            </p:extLst>
          </p:nvPr>
        </p:nvGraphicFramePr>
        <p:xfrm>
          <a:off x="4860032" y="64341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129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226,1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22198937"/>
              </p:ext>
            </p:extLst>
          </p:nvPr>
        </p:nvGraphicFramePr>
        <p:xfrm>
          <a:off x="4860032" y="3212976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1 336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749,4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1 100 696,0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1 211 593,7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81594010"/>
              </p:ext>
            </p:extLst>
          </p:nvPr>
        </p:nvGraphicFramePr>
        <p:xfrm>
          <a:off x="4860032" y="371703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315,2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90 595,6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90 779,0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49138221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87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932,3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73 052,7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75 475,9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72249690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66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535,7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751,3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30 760,7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2479" y="1847325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0830" y="3716194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3680" y="3283575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496840" y="4291688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496840" y="4795744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0830" y="5300370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3680" y="65047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3680" y="5947872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>
          <a:xfrm>
            <a:off x="7927080" y="6492875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1187624" y="2852936"/>
            <a:ext cx="2500330" cy="3571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0600  Охрана окружающей среды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0708" name="Picture 4" descr="https://likey.su/upload/iblock/d37/adq9whz1gx5hs76cxew2jhyxrd2ijz06.jpg"/>
          <p:cNvPicPr>
            <a:picLocks noChangeAspect="1" noChangeArrowheads="1"/>
          </p:cNvPicPr>
          <p:nvPr/>
        </p:nvPicPr>
        <p:blipFill>
          <a:blip r:embed="rId15" cstate="print"/>
          <a:srcRect l="26216" t="10156" r="26427" b="17483"/>
          <a:stretch>
            <a:fillRect/>
          </a:stretch>
        </p:blipFill>
        <p:spPr bwMode="auto">
          <a:xfrm>
            <a:off x="3923928" y="2780928"/>
            <a:ext cx="360040" cy="366469"/>
          </a:xfrm>
          <a:prstGeom prst="rect">
            <a:avLst/>
          </a:prstGeom>
          <a:noFill/>
        </p:spPr>
      </p:pic>
      <p:grpSp>
        <p:nvGrpSpPr>
          <p:cNvPr id="79" name="Группа 84"/>
          <p:cNvGrpSpPr/>
          <p:nvPr/>
        </p:nvGrpSpPr>
        <p:grpSpPr>
          <a:xfrm rot="5400000">
            <a:off x="4500830" y="2852098"/>
            <a:ext cx="285753" cy="287430"/>
            <a:chOff x="4117015" y="1174021"/>
            <a:chExt cx="460885" cy="358868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82" name="Стрелка вправо 8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9370116"/>
              </p:ext>
            </p:extLst>
          </p:nvPr>
        </p:nvGraphicFramePr>
        <p:xfrm>
          <a:off x="4860032" y="278092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599,5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11 102,5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11 546,6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05931552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53 070,5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42 543,1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42 547,3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99296407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24 009,1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21 790,9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21 704,9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88808393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867,3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32 753,5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753,2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86811016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7 886,0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7 252,7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7 252,7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30595198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1972435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10 374,8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10 387,1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62122417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647,0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6 916,7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7 103,7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87039448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59 278,1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51 166,8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53 390,7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75230465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980,0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95808540"/>
              </p:ext>
            </p:extLst>
          </p:nvPr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5214974" cy="965207"/>
          </a:xfrm>
        </p:spPr>
        <p:txBody>
          <a:bodyPr>
            <a:noAutofit/>
          </a:bodyPr>
          <a:lstStyle/>
          <a:p>
            <a:pPr algn="l"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dirty="0" smtClean="0">
                <a:solidFill>
                  <a:srgbClr val="C00000"/>
                </a:solidFill>
              </a:rPr>
              <a:t>Распределение бюджетных ассигнований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по подразделам классификации расходов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бюджета  муниципального образования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273254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133294"/>
            <a:ext cx="2571768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064962" y="1479654"/>
            <a:ext cx="1645924" cy="21602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061856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75856" y="2780928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4191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15619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57198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821866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05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5000613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500006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35699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78575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57157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2145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857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42882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09177093"/>
              </p:ext>
            </p:extLst>
          </p:nvPr>
        </p:nvGraphicFramePr>
        <p:xfrm>
          <a:off x="7081150" y="22048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198,3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15 939,8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15 926,6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67983864"/>
              </p:ext>
            </p:extLst>
          </p:nvPr>
        </p:nvGraphicFramePr>
        <p:xfrm>
          <a:off x="6948263" y="1133294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603,3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4 781,4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05196582"/>
              </p:ext>
            </p:extLst>
          </p:nvPr>
        </p:nvGraphicFramePr>
        <p:xfrm>
          <a:off x="7081150" y="564300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8 428,8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6 894,8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6 618,9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42213679"/>
              </p:ext>
            </p:extLst>
          </p:nvPr>
        </p:nvGraphicFramePr>
        <p:xfrm>
          <a:off x="7081150" y="628595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984,5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51 109,0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51 109,0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38507853"/>
              </p:ext>
            </p:extLst>
          </p:nvPr>
        </p:nvGraphicFramePr>
        <p:xfrm>
          <a:off x="7081150" y="16333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19796084"/>
              </p:ext>
            </p:extLst>
          </p:nvPr>
        </p:nvGraphicFramePr>
        <p:xfrm>
          <a:off x="6929454" y="3928496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963610,3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783376,2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875007,1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8201464"/>
              </p:ext>
            </p:extLst>
          </p:nvPr>
        </p:nvGraphicFramePr>
        <p:xfrm>
          <a:off x="7081150" y="49286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500546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70500944"/>
              </p:ext>
            </p:extLst>
          </p:nvPr>
        </p:nvGraphicFramePr>
        <p:xfrm>
          <a:off x="6929454" y="3356992"/>
          <a:ext cx="2395074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50635"/>
                <a:gridCol w="752351"/>
                <a:gridCol w="7920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793,1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196486,0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215482,0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404664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100392" y="11663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995936" y="206084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28568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92555305"/>
              </p:ext>
            </p:extLst>
          </p:nvPr>
        </p:nvGraphicFramePr>
        <p:xfrm>
          <a:off x="7081150" y="435712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83787,9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62 681,9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63 228,6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5" name="Заголовок 1"/>
          <p:cNvSpPr txBox="1">
            <a:spLocks/>
          </p:cNvSpPr>
          <p:nvPr/>
        </p:nvSpPr>
        <p:spPr>
          <a:xfrm>
            <a:off x="539552" y="256490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0600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Охрана окружающей среды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6" name="Рисунок 75" descr="https://www.tula.ru/activity/economics/city-budget/2016/14.jpg"/>
          <p:cNvPicPr/>
          <p:nvPr/>
        </p:nvPicPr>
        <p:blipFill>
          <a:blip r:embed="rId5" cstate="print"/>
          <a:srcRect l="64321" t="74583" r="24839" b="9792"/>
          <a:stretch>
            <a:fillRect/>
          </a:stretch>
        </p:blipFill>
        <p:spPr bwMode="auto">
          <a:xfrm rot="20684013">
            <a:off x="753912" y="2451503"/>
            <a:ext cx="866672" cy="65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995936" y="270892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06 05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78" name="Группа 29"/>
          <p:cNvGrpSpPr/>
          <p:nvPr/>
        </p:nvGrpSpPr>
        <p:grpSpPr>
          <a:xfrm>
            <a:off x="3203848" y="1556792"/>
            <a:ext cx="571504" cy="339903"/>
            <a:chOff x="1488406" y="1094161"/>
            <a:chExt cx="310105" cy="339903"/>
          </a:xfrm>
        </p:grpSpPr>
        <p:sp>
          <p:nvSpPr>
            <p:cNvPr id="79" name="Стрелка вправо 78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7177551"/>
              </p:ext>
            </p:extLst>
          </p:nvPr>
        </p:nvGraphicFramePr>
        <p:xfrm>
          <a:off x="7081150" y="27809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599,5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11 102,5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11 546,6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3995936" y="620688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3779912" y="1268760"/>
            <a:ext cx="216023" cy="1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23901770"/>
              </p:ext>
            </p:extLst>
          </p:nvPr>
        </p:nvGraphicFramePr>
        <p:xfrm>
          <a:off x="6948263" y="692696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734,0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7699712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89 489,4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60 909,5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61 092,9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27077929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825,8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29 686,1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29 686,1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8 100,8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39815573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568,8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3 678,9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2 238,2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4186139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106690,3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69 050,8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66 833,9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55780667"/>
              </p:ext>
            </p:extLst>
          </p:nvPr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607,2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4495382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111510,2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5 031,9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5 068,0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78896586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6 867,1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2 138 626,2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1629032,5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1 745 280,9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15 942,5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33 249,1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2023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611560" y="1412776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8" cstate="print"/>
          <a:srcRect l="64382" t="43928" r="13925" b="32143"/>
          <a:stretch>
            <a:fillRect/>
          </a:stretch>
        </p:blipFill>
        <p:spPr bwMode="auto">
          <a:xfrm>
            <a:off x="7524328" y="98072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8" cstate="print"/>
          <a:srcRect l="58432" t="71429" r="17251" b="2321"/>
          <a:stretch>
            <a:fillRect/>
          </a:stretch>
        </p:blipFill>
        <p:spPr bwMode="auto">
          <a:xfrm>
            <a:off x="7524328" y="3356992"/>
            <a:ext cx="151216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8" cstate="print"/>
          <a:srcRect l="39684" t="27143" r="36880" b="51071"/>
          <a:stretch>
            <a:fillRect/>
          </a:stretch>
        </p:blipFill>
        <p:spPr bwMode="auto">
          <a:xfrm>
            <a:off x="7524328" y="5589240"/>
            <a:ext cx="146886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Объект 1"/>
          <p:cNvGraphicFramePr/>
          <p:nvPr>
            <p:extLst>
              <p:ext uri="{D42A27DB-BD31-4B8C-83A1-F6EECF244321}">
                <p14:modId xmlns:p14="http://schemas.microsoft.com/office/powerpoint/2010/main" xmlns="" val="2102636852"/>
              </p:ext>
            </p:extLst>
          </p:nvPr>
        </p:nvGraphicFramePr>
        <p:xfrm>
          <a:off x="323528" y="2132856"/>
          <a:ext cx="7670655" cy="422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92634" name="Picture 122" descr="https://avatars.mds.yandex.net/get-altay/4335161/2a00000178a1dad23f6fd44070b7c6ea87c3/XXL"/>
          <p:cNvPicPr>
            <a:picLocks noChangeAspect="1" noChangeArrowheads="1"/>
          </p:cNvPicPr>
          <p:nvPr/>
        </p:nvPicPr>
        <p:blipFill>
          <a:blip r:embed="rId10" cstate="print"/>
          <a:srcRect t="18182" b="18182"/>
          <a:stretch>
            <a:fillRect/>
          </a:stretch>
        </p:blipFill>
        <p:spPr bwMode="auto">
          <a:xfrm>
            <a:off x="7452320" y="2204864"/>
            <a:ext cx="1584176" cy="1008112"/>
          </a:xfrm>
          <a:prstGeom prst="rect">
            <a:avLst/>
          </a:prstGeom>
          <a:noFill/>
        </p:spPr>
      </p:pic>
      <p:pic>
        <p:nvPicPr>
          <p:cNvPr id="192636" name="Picture 124" descr="https://i1.wp.com/ecoprostir.com/wp-content/uploads/2018/07/eco.jpg?fit=2092%2C2317"/>
          <p:cNvPicPr>
            <a:picLocks noChangeAspect="1" noChangeArrowheads="1"/>
          </p:cNvPicPr>
          <p:nvPr/>
        </p:nvPicPr>
        <p:blipFill>
          <a:blip r:embed="rId11" cstate="print"/>
          <a:srcRect l="23350" t="21082" r="14385" b="19185"/>
          <a:stretch>
            <a:fillRect/>
          </a:stretch>
        </p:blipFill>
        <p:spPr bwMode="auto">
          <a:xfrm>
            <a:off x="7596336" y="4581128"/>
            <a:ext cx="1368152" cy="899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98148216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856421141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2023 и плановый период 2024 и 2025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2023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1 683 000,0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165 507,9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47664" y="4509120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6 283,9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197 591,3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2 052 383,1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2023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5679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1 307 409,9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117 457,1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134 912,7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118 152,6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47995" y="5449816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5 067,7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132,9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6 130,0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2023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51 126,4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63888" y="314096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60 210,5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2 741,2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51 429,8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161 512,2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3 205,0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28 487,2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4 336,9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1 307 409,9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1 230 511,9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76 618,9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279,0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3962244483"/>
              </p:ext>
            </p:extLst>
          </p:nvPr>
        </p:nvGraphicFramePr>
        <p:xfrm>
          <a:off x="251520" y="1195011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2023 год и плановый период 2024-2025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3938384438"/>
              </p:ext>
            </p:extLst>
          </p:nvPr>
        </p:nvGraphicFramePr>
        <p:xfrm>
          <a:off x="142844" y="642918"/>
          <a:ext cx="5941324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294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8 876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/>
                        </a:rPr>
                        <a:t>2 274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1 852,11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30 010,8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025,3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1 988,3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2 760,9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48 960,0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51 166,8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год –  52 982,5 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2023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628800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34 261,5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539552" y="1556792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и  граждан, проживающих на сельских территориях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3 592,4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1340768"/>
            <a:ext cx="2628007" cy="201622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комплексного развития сельских территорий в части реализации мероприятий, связанных со строительством жилого помещения (жилого дома), предоставляемого гражданам по договорам найма жилого помещения – 7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734,0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2023-2025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2023-202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292494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86 243,2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7 836,9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848500" y="256889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19872" y="306896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4 189,9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30530" y="1848814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6216" y="234888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3 935,4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2 955,8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4186" y="228314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50 764,5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42330" y="3140968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40152" y="2924944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563062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940152" y="429309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3 951,0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12 607,2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7852793" y="6200652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1979712" y="6309320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588224" y="5085184"/>
            <a:ext cx="2286000" cy="14927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4168" y="6381328"/>
            <a:ext cx="131747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49" name="Рисунок 48" descr="https://cf3.ppt-online.org/files3/slide/j/j1sHCDUyTYmMuXfEeRVB3cFzq4SlGb9gpZkh0A/slide-4.jpg"/>
          <p:cNvPicPr/>
          <p:nvPr/>
        </p:nvPicPr>
        <p:blipFill>
          <a:blip r:embed="rId10" cstate="print"/>
          <a:srcRect l="19879" t="53202" r="21183" b="2135"/>
          <a:stretch>
            <a:fillRect/>
          </a:stretch>
        </p:blipFill>
        <p:spPr bwMode="auto">
          <a:xfrm>
            <a:off x="5940152" y="5589240"/>
            <a:ext cx="93890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2025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</a:t>
            </a:r>
            <a:r>
              <a:rPr lang="ru-RU" b="1" smtClean="0">
                <a:solidFill>
                  <a:srgbClr val="002060"/>
                </a:solidFill>
              </a:rPr>
              <a:t>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179512" y="443711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179512" y="530120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179512" y="6021288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2024 и 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7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16884</TotalTime>
  <Words>5135</Words>
  <Application>Microsoft Office PowerPoint</Application>
  <PresentationFormat>Экран (4:3)</PresentationFormat>
  <Paragraphs>1079</Paragraphs>
  <Slides>57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57</vt:i4>
      </vt:variant>
    </vt:vector>
  </HeadingPairs>
  <TitlesOfParts>
    <vt:vector size="63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 БЮДЖЕТ  для граждан </vt:lpstr>
      <vt:lpstr>  к Решению Совета депутатов  Усть-Абаканского района №97 от 27.12.2023 года             «О внесении изменений в Решение Совета депутатов Усть-Абаканского района Республики Хакасия № 44 от 23.12.2022 года  «О бюджете муниципального образования  Усть-Абаканский район Республики Хакасия  на 2023 год и плановый период  2024 и 2025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2023-2025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2023-2025 годы</vt:lpstr>
      <vt:lpstr>Слайд 28</vt:lpstr>
      <vt:lpstr>Структура расходов бюджета   муниципального образования Усть - Абаканский район в 2023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 по подразделам классификации расходов   бюджета  муниципального образования 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2023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4690</cp:revision>
  <dcterms:created xsi:type="dcterms:W3CDTF">2013-11-30T21:03:12Z</dcterms:created>
  <dcterms:modified xsi:type="dcterms:W3CDTF">2024-01-11T03:37:47Z</dcterms:modified>
</cp:coreProperties>
</file>