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7"/>
  </p:notesMasterIdLst>
  <p:handoutMasterIdLst>
    <p:handoutMasterId r:id="rId58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1" r:id="rId18"/>
    <p:sldId id="382" r:id="rId19"/>
    <p:sldId id="379" r:id="rId20"/>
    <p:sldId id="380" r:id="rId21"/>
    <p:sldId id="346" r:id="rId22"/>
    <p:sldId id="328" r:id="rId23"/>
    <p:sldId id="327" r:id="rId24"/>
    <p:sldId id="329" r:id="rId25"/>
    <p:sldId id="330" r:id="rId26"/>
    <p:sldId id="376" r:id="rId27"/>
    <p:sldId id="331" r:id="rId28"/>
    <p:sldId id="332" r:id="rId29"/>
    <p:sldId id="338" r:id="rId30"/>
    <p:sldId id="335" r:id="rId31"/>
    <p:sldId id="384" r:id="rId32"/>
    <p:sldId id="387" r:id="rId33"/>
    <p:sldId id="385" r:id="rId34"/>
    <p:sldId id="372" r:id="rId35"/>
    <p:sldId id="373" r:id="rId36"/>
    <p:sldId id="374" r:id="rId37"/>
    <p:sldId id="336" r:id="rId38"/>
    <p:sldId id="348" r:id="rId39"/>
    <p:sldId id="353" r:id="rId40"/>
    <p:sldId id="354" r:id="rId41"/>
    <p:sldId id="358" r:id="rId42"/>
    <p:sldId id="362" r:id="rId43"/>
    <p:sldId id="361" r:id="rId44"/>
    <p:sldId id="360" r:id="rId45"/>
    <p:sldId id="363" r:id="rId46"/>
    <p:sldId id="364" r:id="rId47"/>
    <p:sldId id="365" r:id="rId48"/>
    <p:sldId id="366" r:id="rId49"/>
    <p:sldId id="367" r:id="rId50"/>
    <p:sldId id="369" r:id="rId51"/>
    <p:sldId id="386" r:id="rId52"/>
    <p:sldId id="368" r:id="rId53"/>
    <p:sldId id="345" r:id="rId54"/>
    <p:sldId id="347" r:id="rId55"/>
    <p:sldId id="351" r:id="rId5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D3FDE4"/>
    <a:srgbClr val="ADF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684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 (Основной текст)"/>
                      </a:rPr>
                      <a:t>617,0</a:t>
                    </a:r>
                    <a:endParaRPr lang="en-US" sz="1400" b="1" dirty="0">
                      <a:latin typeface="Times New Roman (Основной текст)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368.7</c:v>
                </c:pt>
                <c:pt idx="1">
                  <c:v>534.6</c:v>
                </c:pt>
                <c:pt idx="2">
                  <c:v>617</c:v>
                </c:pt>
                <c:pt idx="3">
                  <c:v>526.29999999999995</c:v>
                </c:pt>
                <c:pt idx="4">
                  <c:v>532.29999999999995</c:v>
                </c:pt>
                <c:pt idx="5">
                  <c:v>555.6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17600"/>
        <c:axId val="21893120"/>
      </c:barChart>
      <c:catAx>
        <c:axId val="2181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893120"/>
        <c:crosses val="autoZero"/>
        <c:auto val="1"/>
        <c:lblAlgn val="ctr"/>
        <c:lblOffset val="100"/>
        <c:noMultiLvlLbl val="0"/>
      </c:catAx>
      <c:valAx>
        <c:axId val="2189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1817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6"/>
        </a:solidFill>
      </c:spPr>
    </c:sideWall>
    <c:backWall>
      <c:thickness val="0"/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267.5</c:v>
                </c:pt>
                <c:pt idx="1">
                  <c:v>258.3</c:v>
                </c:pt>
                <c:pt idx="2">
                  <c:v>267.60000000000002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139.1</c:v>
                </c:pt>
                <c:pt idx="1">
                  <c:v>103.1</c:v>
                </c:pt>
                <c:pt idx="2">
                  <c:v>105.4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125E-2"/>
                  <c:y val="-2.5737208911154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820</c:v>
                </c:pt>
                <c:pt idx="1">
                  <c:v>511.3</c:v>
                </c:pt>
                <c:pt idx="2">
                  <c:v>307.10000000000002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016320"/>
        <c:axId val="101017856"/>
        <c:axId val="0"/>
      </c:bar3DChart>
      <c:catAx>
        <c:axId val="101016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101017856"/>
        <c:crosses val="autoZero"/>
        <c:auto val="1"/>
        <c:lblAlgn val="ctr"/>
        <c:lblOffset val="100"/>
        <c:noMultiLvlLbl val="0"/>
      </c:catAx>
      <c:valAx>
        <c:axId val="101017856"/>
        <c:scaling>
          <c:orientation val="minMax"/>
          <c:max val="600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01016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181"/>
          <c:y val="0.1898666326205953"/>
          <c:w val="0.32546472541399013"/>
          <c:h val="0.38756791481997127"/>
        </c:manualLayout>
      </c:layout>
      <c:overlay val="0"/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012680782248137E-2"/>
          <c:y val="6.4235484400930784E-2"/>
          <c:w val="0.72061387504440588"/>
          <c:h val="0.760843619187149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242,8</c:v>
                </c:pt>
                <c:pt idx="1">
                  <c:v>Акцизы 12,6</c:v>
                </c:pt>
                <c:pt idx="2">
                  <c:v>ЕНВД 5,8</c:v>
                </c:pt>
                <c:pt idx="3">
                  <c:v>Единый сельхоз.налог 1,6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108,9</c:v>
                </c:pt>
                <c:pt idx="7">
                  <c:v>Платежи при пользовании природными ресурсами 20,2</c:v>
                </c:pt>
                <c:pt idx="8">
                  <c:v>Доходы от оказания платных услуг 2,1</c:v>
                </c:pt>
                <c:pt idx="9">
                  <c:v>Доходы от продажи имущества 6,4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242.8</c:v>
                </c:pt>
                <c:pt idx="1">
                  <c:v>12.6</c:v>
                </c:pt>
                <c:pt idx="2">
                  <c:v>5.8</c:v>
                </c:pt>
                <c:pt idx="3">
                  <c:v>1.6</c:v>
                </c:pt>
                <c:pt idx="4">
                  <c:v>0.4</c:v>
                </c:pt>
                <c:pt idx="5">
                  <c:v>4.2</c:v>
                </c:pt>
                <c:pt idx="6">
                  <c:v>108.9</c:v>
                </c:pt>
                <c:pt idx="7">
                  <c:v>20.2</c:v>
                </c:pt>
                <c:pt idx="8">
                  <c:v>2.1</c:v>
                </c:pt>
                <c:pt idx="9">
                  <c:v>6.4</c:v>
                </c:pt>
                <c:pt idx="10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3.0805914151013608E-2"/>
          <c:w val="0.357535753152809"/>
          <c:h val="0.96917022519520468"/>
        </c:manualLayout>
      </c:layout>
      <c:overlay val="0"/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053396070363233E-4"/>
          <c:y val="2.0914886293832483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bubble3D val="0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233,6</c:v>
                </c:pt>
                <c:pt idx="1">
                  <c:v>Акцизы 13,6</c:v>
                </c:pt>
                <c:pt idx="2">
                  <c:v>ЕНВД 6,0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4,3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11,1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233.6</c:v>
                </c:pt>
                <c:pt idx="1">
                  <c:v>13.6</c:v>
                </c:pt>
                <c:pt idx="2">
                  <c:v>6</c:v>
                </c:pt>
                <c:pt idx="3">
                  <c:v>0.4</c:v>
                </c:pt>
                <c:pt idx="4">
                  <c:v>0.4</c:v>
                </c:pt>
                <c:pt idx="5">
                  <c:v>4.3</c:v>
                </c:pt>
                <c:pt idx="6">
                  <c:v>87.8</c:v>
                </c:pt>
                <c:pt idx="7">
                  <c:v>11.1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8567281145"/>
          <c:y val="0"/>
          <c:w val="0.35753579627154641"/>
          <c:h val="1"/>
        </c:manualLayout>
      </c:layout>
      <c:overlay val="0"/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46691860555037E-3"/>
          <c:y val="0.10013828174680978"/>
          <c:w val="0.71286091728429601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bubble3D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242,3</c:v>
                </c:pt>
                <c:pt idx="1">
                  <c:v>Акцизы 14,2</c:v>
                </c:pt>
                <c:pt idx="2">
                  <c:v>ЕНВД 6,1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13,4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242.3</c:v>
                </c:pt>
                <c:pt idx="1">
                  <c:v>14.2</c:v>
                </c:pt>
                <c:pt idx="2">
                  <c:v>6.1</c:v>
                </c:pt>
                <c:pt idx="3">
                  <c:v>0.4</c:v>
                </c:pt>
                <c:pt idx="4">
                  <c:v>0.4</c:v>
                </c:pt>
                <c:pt idx="5">
                  <c:v>4.2</c:v>
                </c:pt>
                <c:pt idx="6">
                  <c:v>87.8</c:v>
                </c:pt>
                <c:pt idx="7">
                  <c:v>13.4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overlay val="0"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1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258477436533934"/>
          <c:w val="0.63925968438833181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bubble3D val="0"/>
            <c:explosion val="20"/>
          </c:dPt>
          <c:dPt>
            <c:idx val="6"/>
            <c:bubble3D val="0"/>
            <c:explosion val="13"/>
          </c:dPt>
          <c:dLbls>
            <c:dLbl>
              <c:idx val="4"/>
              <c:layout>
                <c:manualLayout>
                  <c:x val="-7.6892200229569704E-2"/>
                  <c:y val="-0.19294318150004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00211372098883E-2"/>
                  <c:y val="-0.19951618886307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 69 603,7</c:v>
                </c:pt>
                <c:pt idx="1">
                  <c:v>Национальная оборона 2120</c:v>
                </c:pt>
                <c:pt idx="2">
                  <c:v>Национальная безопасность и правоохранительная деятельность 2 622,3</c:v>
                </c:pt>
                <c:pt idx="3">
                  <c:v>Национальная экономика 108 808,9</c:v>
                </c:pt>
                <c:pt idx="4">
                  <c:v>Жилищно-коммунальное хозяйство 47703,3</c:v>
                </c:pt>
                <c:pt idx="5">
                  <c:v>Образование 773403,1</c:v>
                </c:pt>
                <c:pt idx="6">
                  <c:v>Культура 75 665,6</c:v>
                </c:pt>
                <c:pt idx="7">
                  <c:v>Здравоохранение 418,3</c:v>
                </c:pt>
                <c:pt idx="8">
                  <c:v>Социальная политика 75 527,9</c:v>
                </c:pt>
                <c:pt idx="9">
                  <c:v>Физическая культура и спорт 296,1</c:v>
                </c:pt>
                <c:pt idx="10">
                  <c:v>Средства массовой информации 6 222,1</c:v>
                </c:pt>
                <c:pt idx="11">
                  <c:v>Обслуживание государственного долга 300</c:v>
                </c:pt>
                <c:pt idx="12">
                  <c:v>Межбюджетные трансферты 79927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69603.7</c:v>
                </c:pt>
                <c:pt idx="1">
                  <c:v>2120</c:v>
                </c:pt>
                <c:pt idx="2">
                  <c:v>2622.3</c:v>
                </c:pt>
                <c:pt idx="3">
                  <c:v>108808.9</c:v>
                </c:pt>
                <c:pt idx="4">
                  <c:v>47703.3</c:v>
                </c:pt>
                <c:pt idx="5">
                  <c:v>773403.1</c:v>
                </c:pt>
                <c:pt idx="6">
                  <c:v>75665.600000000006</c:v>
                </c:pt>
                <c:pt idx="7">
                  <c:v>418.3</c:v>
                </c:pt>
                <c:pt idx="8">
                  <c:v>75527.899999999994</c:v>
                </c:pt>
                <c:pt idx="9">
                  <c:v>296.10000000000002</c:v>
                </c:pt>
                <c:pt idx="10">
                  <c:v>6222.1</c:v>
                </c:pt>
                <c:pt idx="11">
                  <c:v>300</c:v>
                </c:pt>
                <c:pt idx="12">
                  <c:v>79927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8026344175580369"/>
          <c:y val="0.11401547495730563"/>
          <c:w val="0.41781281262146491"/>
          <c:h val="0.85579733475181274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43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141171.1</c:v>
                </c:pt>
                <c:pt idx="1">
                  <c:v>100619.4</c:v>
                </c:pt>
                <c:pt idx="2">
                  <c:v>38089.9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(20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544432.69999999995</c:v>
                </c:pt>
                <c:pt idx="1">
                  <c:v>443339.3</c:v>
                </c:pt>
                <c:pt idx="2">
                  <c:v>330079.3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1469453774037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52367.6</c:v>
                </c:pt>
                <c:pt idx="1">
                  <c:v>46895.1</c:v>
                </c:pt>
                <c:pt idx="2">
                  <c:v>46701.599999999999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4366.3999999999996</c:v>
                </c:pt>
                <c:pt idx="1">
                  <c:v>2556.8000000000002</c:v>
                </c:pt>
                <c:pt idx="2">
                  <c:v>2571.8000000000002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393024"/>
        <c:axId val="155411200"/>
        <c:axId val="0"/>
      </c:bar3DChart>
      <c:catAx>
        <c:axId val="15539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5411200"/>
        <c:crosses val="autoZero"/>
        <c:auto val="1"/>
        <c:lblAlgn val="ctr"/>
        <c:lblOffset val="100"/>
        <c:noMultiLvlLbl val="0"/>
      </c:catAx>
      <c:valAx>
        <c:axId val="1554112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5393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518472894911212E-2"/>
          <c:y val="0.66216362665934836"/>
          <c:w val="0.77107795104380028"/>
          <c:h val="0.3101796369330863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036884106907638E-2"/>
          <c:y val="0.18086046444686218"/>
          <c:w val="0.82522470448534935"/>
          <c:h val="9.3023255813953501E-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5.6192509418025123E-2"/>
                  <c:y val="-2.96975728781265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773 403,1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105345996767472E-2"/>
                  <c:y val="-2.98760000299678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575 664,3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824745865253107E-2"/>
                  <c:y val="-4.72250339011588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399 924,8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773403.1</c:v>
                </c:pt>
                <c:pt idx="1">
                  <c:v>575664.30000000005</c:v>
                </c:pt>
                <c:pt idx="2" formatCode="General">
                  <c:v>399924.8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27584"/>
        <c:axId val="155429120"/>
      </c:lineChart>
      <c:catAx>
        <c:axId val="155427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5429120"/>
        <c:crosses val="autoZero"/>
        <c:auto val="1"/>
        <c:lblAlgn val="ctr"/>
        <c:lblOffset val="100"/>
        <c:noMultiLvlLbl val="0"/>
      </c:catAx>
      <c:valAx>
        <c:axId val="15542912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155427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2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1745809553139054E-3"/>
                  <c:y val="-2.45403485143962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545424004031691E-3"/>
                  <c:y val="-6.134966361544688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9181188083191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98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45581.5</c:v>
                </c:pt>
                <c:pt idx="1">
                  <c:v>54156.3</c:v>
                </c:pt>
                <c:pt idx="2">
                  <c:v>62958.1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660864"/>
        <c:axId val="116674944"/>
        <c:axId val="0"/>
      </c:bar3DChart>
      <c:catAx>
        <c:axId val="116660864"/>
        <c:scaling>
          <c:orientation val="minMax"/>
        </c:scaling>
        <c:delete val="1"/>
        <c:axPos val="b"/>
        <c:majorTickMark val="out"/>
        <c:minorTickMark val="none"/>
        <c:tickLblPos val="nextTo"/>
        <c:crossAx val="116674944"/>
        <c:crosses val="autoZero"/>
        <c:auto val="1"/>
        <c:lblAlgn val="ctr"/>
        <c:lblOffset val="100"/>
        <c:noMultiLvlLbl val="0"/>
      </c:catAx>
      <c:valAx>
        <c:axId val="116674944"/>
        <c:scaling>
          <c:orientation val="minMax"/>
          <c:max val="70000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16660864"/>
        <c:crosses val="autoZero"/>
        <c:crossBetween val="between"/>
        <c:majorUnit val="10000"/>
      </c:valAx>
      <c:spPr>
        <a:noFill/>
        <a:ln w="2535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343304232228882E-2"/>
          <c:y val="9.3101436100631574E-4"/>
          <c:w val="0.69688988150338782"/>
          <c:h val="0.881733179847706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119175752671614"/>
                  <c:y val="2.372604463269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30938354846838E-2"/>
                  <c:y val="-0.17106208647125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613867743651388"/>
                  <c:y val="3.8346153993947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80469.5</c:v>
                </c:pt>
                <c:pt idx="1">
                  <c:v>65478</c:v>
                </c:pt>
                <c:pt idx="2">
                  <c:v>73156.3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877182921532145"/>
          <c:y val="0.5096927597713965"/>
          <c:w val="0.23436993413643759"/>
          <c:h val="0.2685594913236176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424"/>
          <c:h val="0.69661554674782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427.1</c:v>
                </c:pt>
                <c:pt idx="1">
                  <c:v>392.9</c:v>
                </c:pt>
                <c:pt idx="2">
                  <c:v>492.2</c:v>
                </c:pt>
                <c:pt idx="3">
                  <c:v>523.9</c:v>
                </c:pt>
                <c:pt idx="4">
                  <c:v>559.1</c:v>
                </c:pt>
                <c:pt idx="5">
                  <c:v>564.9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04768"/>
        <c:axId val="22000768"/>
      </c:barChart>
      <c:catAx>
        <c:axId val="2190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000768"/>
        <c:crosses val="autoZero"/>
        <c:auto val="1"/>
        <c:lblAlgn val="ctr"/>
        <c:lblOffset val="100"/>
        <c:noMultiLvlLbl val="0"/>
      </c:catAx>
      <c:valAx>
        <c:axId val="2200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1904768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162.6</c:v>
                </c:pt>
                <c:pt idx="1">
                  <c:v>195.5</c:v>
                </c:pt>
                <c:pt idx="2">
                  <c:v>230.4</c:v>
                </c:pt>
                <c:pt idx="3">
                  <c:v>240.5</c:v>
                </c:pt>
                <c:pt idx="4">
                  <c:v>259.10000000000002</c:v>
                </c:pt>
                <c:pt idx="5">
                  <c:v>279.10000000000002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15072"/>
        <c:axId val="22116608"/>
      </c:barChart>
      <c:catAx>
        <c:axId val="2211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2116608"/>
        <c:crosses val="autoZero"/>
        <c:auto val="1"/>
        <c:lblAlgn val="ctr"/>
        <c:lblOffset val="100"/>
        <c:noMultiLvlLbl val="0"/>
      </c:catAx>
      <c:valAx>
        <c:axId val="2211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2115072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explosion val="3"/>
          </c:dPt>
          <c:dPt>
            <c:idx val="1"/>
            <c:bubble3D val="0"/>
            <c:explosion val="19"/>
          </c:dPt>
          <c:dPt>
            <c:idx val="2"/>
            <c:bubble3D val="0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689732478392127"/>
                  <c:y val="4.4572395513559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331252274699734E-2"/>
                  <c:y val="9.8341902589788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526.29999999999995</c:v>
                </c:pt>
                <c:pt idx="1">
                  <c:v>523.9</c:v>
                </c:pt>
                <c:pt idx="2">
                  <c:v>240.5</c:v>
                </c:pt>
                <c:pt idx="3">
                  <c:v>116.4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6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6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2929004482519652"/>
          <c:y val="3.09673062549682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5560242048049655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436994761136939E-3"/>
                  <c:y val="-7.1110613399031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91.9</c:v>
                </c:pt>
                <c:pt idx="1">
                  <c:v>97</c:v>
                </c:pt>
                <c:pt idx="2">
                  <c:v>104.5</c:v>
                </c:pt>
                <c:pt idx="3">
                  <c:v>99.4</c:v>
                </c:pt>
                <c:pt idx="4">
                  <c:v>98</c:v>
                </c:pt>
                <c:pt idx="5">
                  <c:v>97.6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975680"/>
        <c:axId val="71977216"/>
      </c:lineChart>
      <c:catAx>
        <c:axId val="7197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71977216"/>
        <c:crosses val="autoZero"/>
        <c:auto val="1"/>
        <c:lblAlgn val="ctr"/>
        <c:lblOffset val="100"/>
        <c:noMultiLvlLbl val="0"/>
      </c:catAx>
      <c:valAx>
        <c:axId val="719772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197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71979102680196E-2"/>
          <c:y val="0"/>
          <c:w val="0.93052677144044649"/>
          <c:h val="0.640678630420800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895440369772385E-3"/>
                  <c:y val="3.7036777811995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453.9</c:v>
                </c:pt>
                <c:pt idx="1">
                  <c:v>455.9</c:v>
                </c:pt>
                <c:pt idx="2">
                  <c:v>523.29999999999995</c:v>
                </c:pt>
                <c:pt idx="3">
                  <c:v>544.20000000000005</c:v>
                </c:pt>
                <c:pt idx="4">
                  <c:v>564.29999999999995</c:v>
                </c:pt>
                <c:pt idx="5">
                  <c:v>578.4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1258.2</c:v>
                </c:pt>
                <c:pt idx="1">
                  <c:v>1382.5</c:v>
                </c:pt>
                <c:pt idx="2">
                  <c:v>1473</c:v>
                </c:pt>
                <c:pt idx="3">
                  <c:v>1495</c:v>
                </c:pt>
                <c:pt idx="4">
                  <c:v>1523.7</c:v>
                </c:pt>
                <c:pt idx="5">
                  <c:v>1573.8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809472"/>
        <c:axId val="88811008"/>
        <c:axId val="0"/>
      </c:bar3DChart>
      <c:catAx>
        <c:axId val="8880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88811008"/>
        <c:crossesAt val="0"/>
        <c:auto val="1"/>
        <c:lblAlgn val="ctr"/>
        <c:lblOffset val="100"/>
        <c:noMultiLvlLbl val="0"/>
      </c:catAx>
      <c:valAx>
        <c:axId val="888110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8809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87671086240484E-2"/>
          <c:y val="6.1888800375320158E-2"/>
          <c:w val="0.86692471299671026"/>
          <c:h val="0.72732150871236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2381.8000000000002</c:v>
                </c:pt>
                <c:pt idx="1">
                  <c:v>2421.8000000000002</c:v>
                </c:pt>
                <c:pt idx="2">
                  <c:v>2383.1</c:v>
                </c:pt>
                <c:pt idx="3">
                  <c:v>2517.1999999999998</c:v>
                </c:pt>
                <c:pt idx="4">
                  <c:v>2653.1</c:v>
                </c:pt>
                <c:pt idx="5">
                  <c:v>2885.7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847488"/>
        <c:axId val="88849024"/>
      </c:barChart>
      <c:catAx>
        <c:axId val="8884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8849024"/>
        <c:crossesAt val="0"/>
        <c:auto val="1"/>
        <c:lblAlgn val="ctr"/>
        <c:lblOffset val="100"/>
        <c:noMultiLvlLbl val="0"/>
      </c:catAx>
      <c:valAx>
        <c:axId val="88849024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88847488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4799278848133554"/>
          <c:y val="3.9585301056050091E-3"/>
        </c:manualLayout>
      </c:layout>
      <c:overlay val="0"/>
    </c:title>
    <c:autoTitleDeleted val="0"/>
    <c:view3D>
      <c:rotX val="0"/>
      <c:rotY val="0"/>
      <c:depthPercent val="40"/>
      <c:rAngAx val="0"/>
      <c:perspective val="120"/>
    </c:view3D>
    <c:floor>
      <c:thickness val="0"/>
    </c:floor>
    <c:side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6.2</c:v>
                </c:pt>
                <c:pt idx="1">
                  <c:v>6.6</c:v>
                </c:pt>
                <c:pt idx="2">
                  <c:v>11.2</c:v>
                </c:pt>
                <c:pt idx="3">
                  <c:v>12.4</c:v>
                </c:pt>
                <c:pt idx="4">
                  <c:v>12.9</c:v>
                </c:pt>
                <c:pt idx="5">
                  <c:v>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88922752"/>
        <c:axId val="88924544"/>
        <c:axId val="0"/>
      </c:bar3DChart>
      <c:catAx>
        <c:axId val="8892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8924544"/>
        <c:crosses val="autoZero"/>
        <c:auto val="1"/>
        <c:lblAlgn val="ctr"/>
        <c:lblOffset val="100"/>
        <c:noMultiLvlLbl val="0"/>
      </c:catAx>
      <c:valAx>
        <c:axId val="88924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8922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Платные услуги населению, </a:t>
            </a:r>
            <a:endParaRPr lang="ru-RU" sz="1800" dirty="0" smtClean="0"/>
          </a:p>
          <a:p>
            <a:pPr>
              <a:defRPr sz="1800"/>
            </a:pPr>
            <a:r>
              <a:rPr lang="ru-RU" sz="1800" dirty="0" smtClean="0"/>
              <a:t>млн</a:t>
            </a:r>
            <a:r>
              <a:rPr lang="ru-RU" sz="1800" dirty="0"/>
              <a:t>. руб.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invertIfNegative val="0"/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179.4</c:v>
                </c:pt>
                <c:pt idx="1">
                  <c:v>242</c:v>
                </c:pt>
                <c:pt idx="2">
                  <c:v>284.39999999999969</c:v>
                </c:pt>
                <c:pt idx="3">
                  <c:v>301</c:v>
                </c:pt>
                <c:pt idx="4">
                  <c:v>319.3</c:v>
                </c:pt>
                <c:pt idx="5">
                  <c:v>339.4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7301120"/>
        <c:axId val="147302656"/>
        <c:axId val="0"/>
      </c:bar3DChart>
      <c:catAx>
        <c:axId val="14730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7302656"/>
        <c:crosses val="autoZero"/>
        <c:auto val="1"/>
        <c:lblAlgn val="ctr"/>
        <c:lblOffset val="100"/>
        <c:noMultiLvlLbl val="0"/>
      </c:catAx>
      <c:valAx>
        <c:axId val="1473026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7301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rgbClr val="0070C0"/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/>
      <dgm:spPr/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1 193 858,2 тыс.рублей (96,0 %)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48 760,1 тыс. рублей (4,0%)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34188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64485" custLinFactNeighborX="-63282" custLinFactNeighborY="1189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1 242 618,3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X="-20643" custLinFactNeighborX="-100000" custLinFactNeighborY="4051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40293" y="0"/>
          <a:ext cx="1286942" cy="965207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rgbClr val="0070C0"/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6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163" y="181039"/>
        <a:ext cx="3281260" cy="705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4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23059"/>
        <a:ext cx="3382906" cy="426255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4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625181"/>
        <a:ext cx="3376676" cy="48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6" cy="6801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3200" y="33200"/>
        <a:ext cx="3291186" cy="6137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4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2705" y="103484"/>
        <a:ext cx="3383614" cy="41969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4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5772" y="739603"/>
        <a:ext cx="3377480" cy="4763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6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4" cy="4323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4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9528" y="136687"/>
        <a:ext cx="3369968" cy="545834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4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19927" y="734306"/>
        <a:ext cx="3389170" cy="368356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4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7213" y="1184270"/>
        <a:ext cx="3374598" cy="5030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4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2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4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2" cy="6006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6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4" cy="4323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71437"/>
          <a:ext cx="3429024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94496"/>
        <a:ext cx="3382906" cy="426255"/>
      </dsp:txXfrm>
    </dsp:sp>
    <dsp:sp modelId="{79F34D2B-5F80-456A-B944-5D38073B2182}">
      <dsp:nvSpPr>
        <dsp:cNvPr id="0" name=""/>
        <dsp:cNvSpPr/>
      </dsp:nvSpPr>
      <dsp:spPr>
        <a:xfrm>
          <a:off x="0" y="714380"/>
          <a:ext cx="3429024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740554"/>
        <a:ext cx="3376676" cy="4838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6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4" cy="432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4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44994"/>
        <a:ext cx="3386302" cy="394858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4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514254"/>
        <a:ext cx="3386302" cy="394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6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018" y="48276"/>
        <a:ext cx="3315550" cy="388524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6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1018" y="531191"/>
        <a:ext cx="3315550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4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930" y="149455"/>
        <a:ext cx="3387164" cy="38689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4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386" y="663520"/>
        <a:ext cx="3388252" cy="376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4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652" y="23034"/>
        <a:ext cx="3385720" cy="400242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4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5048" y="515653"/>
        <a:ext cx="3398928" cy="2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4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148951"/>
        <a:ext cx="3368946" cy="555268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4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914890"/>
        <a:ext cx="3368946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0.1017</cdr:x>
      <cdr:y>0.67857</cdr:y>
    </cdr:from>
    <cdr:to>
      <cdr:x>0.40472</cdr:x>
      <cdr:y>0.73499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28660" y="4071966"/>
          <a:ext cx="1277181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2019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07" y="0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039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07" y="9429039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9359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07" y="0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8" tIns="45624" rIns="91248" bIns="45624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3" y="4714519"/>
            <a:ext cx="5439089" cy="4467304"/>
          </a:xfrm>
          <a:prstGeom prst="rect">
            <a:avLst/>
          </a:prstGeom>
        </p:spPr>
        <p:txBody>
          <a:bodyPr vert="horz" lIns="91248" tIns="45624" rIns="91248" bIns="4562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039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07" y="9429039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62309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88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chart" Target="../charts/char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chart" Target="../charts/chart9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5" Type="http://schemas.openxmlformats.org/officeDocument/2006/relationships/image" Target="../media/image22.jpeg"/><Relationship Id="rId10" Type="http://schemas.openxmlformats.org/officeDocument/2006/relationships/image" Target="../media/image38.emf"/><Relationship Id="rId4" Type="http://schemas.openxmlformats.org/officeDocument/2006/relationships/image" Target="../media/image6.jpeg"/><Relationship Id="rId9" Type="http://schemas.openxmlformats.org/officeDocument/2006/relationships/oleObject" Target="../embeddings/_____Microsoft_Excel_97-2003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3" Type="http://schemas.openxmlformats.org/officeDocument/2006/relationships/image" Target="../media/image6.jpe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jpeg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8.emf"/><Relationship Id="rId11" Type="http://schemas.microsoft.com/office/2007/relationships/diagramDrawing" Target="../diagrams/drawing1.xml"/><Relationship Id="rId5" Type="http://schemas.openxmlformats.org/officeDocument/2006/relationships/oleObject" Target="../embeddings/_____Microsoft_Excel_97-20032.xls"/><Relationship Id="rId10" Type="http://schemas.openxmlformats.org/officeDocument/2006/relationships/diagramColors" Target="../diagrams/colors1.xml"/><Relationship Id="rId4" Type="http://schemas.openxmlformats.org/officeDocument/2006/relationships/oleObject" Target="../embeddings/oleObject2.bin"/><Relationship Id="rId9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8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2.jpeg"/><Relationship Id="rId11" Type="http://schemas.openxmlformats.org/officeDocument/2006/relationships/image" Target="../media/image86.jpeg"/><Relationship Id="rId5" Type="http://schemas.openxmlformats.org/officeDocument/2006/relationships/image" Target="../media/image81.jpeg"/><Relationship Id="rId10" Type="http://schemas.openxmlformats.org/officeDocument/2006/relationships/image" Target="../media/image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7.jpeg"/><Relationship Id="rId3" Type="http://schemas.openxmlformats.org/officeDocument/2006/relationships/image" Target="../media/image6.jpeg"/><Relationship Id="rId7" Type="http://schemas.openxmlformats.org/officeDocument/2006/relationships/image" Target="../media/image92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3.jpe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hyperlink" Target="http://images.yandex.ru/yandsearch?p=2&amp;text=%D0%BA%D0%B0%D1%80%D1%82%D0%B8%D0%BD%D0%BA%D0%B8%20%D0%BF%D0%BE%20%D0%96%D0%9A%D0%A5&amp;fp=2&amp;img_url=http://newsaltay.ru/up/photos9/9010.jpg&amp;pos=66&amp;uinfo=ww-1403-wh-1019-fw-1178-fh-598-pd-0.8999999761581421&amp;rpt=simage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QuickStyle" Target="../diagrams/quickStyle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image" Target="../media/image6.jpeg"/><Relationship Id="rId21" Type="http://schemas.openxmlformats.org/officeDocument/2006/relationships/diagramColors" Target="../diagrams/colors7.xml"/><Relationship Id="rId7" Type="http://schemas.openxmlformats.org/officeDocument/2006/relationships/diagramQuickStyle" Target="../diagrams/quickStyle5.xml"/><Relationship Id="rId12" Type="http://schemas.openxmlformats.org/officeDocument/2006/relationships/diagramLayout" Target="../diagrams/layout6.xml"/><Relationship Id="rId17" Type="http://schemas.openxmlformats.org/officeDocument/2006/relationships/image" Target="../media/image116.jpeg"/><Relationship Id="rId25" Type="http://schemas.openxmlformats.org/officeDocument/2006/relationships/diagramQuickStyle" Target="../diagrams/quickStyle8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5.jpeg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Data" Target="../diagrams/data6.xml"/><Relationship Id="rId24" Type="http://schemas.openxmlformats.org/officeDocument/2006/relationships/diagramLayout" Target="../diagrams/layout8.xml"/><Relationship Id="rId5" Type="http://schemas.openxmlformats.org/officeDocument/2006/relationships/diagramData" Target="../diagrams/data5.xml"/><Relationship Id="rId15" Type="http://schemas.microsoft.com/office/2007/relationships/diagramDrawing" Target="../diagrams/drawing6.xml"/><Relationship Id="rId23" Type="http://schemas.openxmlformats.org/officeDocument/2006/relationships/diagramData" Target="../diagrams/data8.xml"/><Relationship Id="rId10" Type="http://schemas.openxmlformats.org/officeDocument/2006/relationships/image" Target="../media/image114.jpeg"/><Relationship Id="rId19" Type="http://schemas.openxmlformats.org/officeDocument/2006/relationships/diagramLayout" Target="../diagrams/layout7.xml"/><Relationship Id="rId4" Type="http://schemas.openxmlformats.org/officeDocument/2006/relationships/image" Target="../media/image113.jpeg"/><Relationship Id="rId9" Type="http://schemas.microsoft.com/office/2007/relationships/diagramDrawing" Target="../diagrams/drawing5.xml"/><Relationship Id="rId14" Type="http://schemas.openxmlformats.org/officeDocument/2006/relationships/diagramColors" Target="../diagrams/colors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3" Type="http://schemas.openxmlformats.org/officeDocument/2006/relationships/image" Target="../media/image6.jpeg"/><Relationship Id="rId21" Type="http://schemas.openxmlformats.org/officeDocument/2006/relationships/image" Target="../media/image118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5" Type="http://schemas.openxmlformats.org/officeDocument/2006/relationships/image" Target="../media/image122.jpeg"/><Relationship Id="rId2" Type="http://schemas.openxmlformats.org/officeDocument/2006/relationships/notesSlide" Target="../notesSlides/notesSlide11.xml"/><Relationship Id="rId16" Type="http://schemas.openxmlformats.org/officeDocument/2006/relationships/diagramQuickStyle" Target="../diagrams/quickStyle11.xml"/><Relationship Id="rId20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24" Type="http://schemas.openxmlformats.org/officeDocument/2006/relationships/image" Target="../media/image121.jpeg"/><Relationship Id="rId5" Type="http://schemas.openxmlformats.org/officeDocument/2006/relationships/diagramLayout" Target="../diagrams/layout9.xml"/><Relationship Id="rId15" Type="http://schemas.openxmlformats.org/officeDocument/2006/relationships/diagramLayout" Target="../diagrams/layout11.xml"/><Relationship Id="rId23" Type="http://schemas.openxmlformats.org/officeDocument/2006/relationships/image" Target="../media/image120.jpeg"/><Relationship Id="rId10" Type="http://schemas.openxmlformats.org/officeDocument/2006/relationships/diagramLayout" Target="../diagrams/layout10.xml"/><Relationship Id="rId19" Type="http://schemas.openxmlformats.org/officeDocument/2006/relationships/image" Target="../media/image117.jpeg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Relationship Id="rId22" Type="http://schemas.openxmlformats.org/officeDocument/2006/relationships/image" Target="../media/image119.jpe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18" Type="http://schemas.openxmlformats.org/officeDocument/2006/relationships/diagramData" Target="../diagrams/data14.xml"/><Relationship Id="rId26" Type="http://schemas.openxmlformats.org/officeDocument/2006/relationships/diagramColors" Target="../diagrams/colors15.xml"/><Relationship Id="rId3" Type="http://schemas.openxmlformats.org/officeDocument/2006/relationships/image" Target="../media/image6.jpeg"/><Relationship Id="rId21" Type="http://schemas.openxmlformats.org/officeDocument/2006/relationships/diagramColors" Target="../diagrams/colors14.xml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17" Type="http://schemas.openxmlformats.org/officeDocument/2006/relationships/image" Target="../media/image126.jpeg"/><Relationship Id="rId25" Type="http://schemas.openxmlformats.org/officeDocument/2006/relationships/diagramQuickStyle" Target="../diagrams/quickStyle15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5.jpeg"/><Relationship Id="rId20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24" Type="http://schemas.openxmlformats.org/officeDocument/2006/relationships/diagramLayout" Target="../diagrams/layout15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24.jpeg"/><Relationship Id="rId23" Type="http://schemas.openxmlformats.org/officeDocument/2006/relationships/diagramData" Target="../diagrams/data15.xml"/><Relationship Id="rId10" Type="http://schemas.openxmlformats.org/officeDocument/2006/relationships/diagramLayout" Target="../diagrams/layout13.xml"/><Relationship Id="rId19" Type="http://schemas.openxmlformats.org/officeDocument/2006/relationships/diagramLayout" Target="../diagrams/layout14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Relationship Id="rId14" Type="http://schemas.openxmlformats.org/officeDocument/2006/relationships/image" Target="../media/image123.jpeg"/><Relationship Id="rId22" Type="http://schemas.microsoft.com/office/2007/relationships/diagramDrawing" Target="../diagrams/drawing14.xml"/><Relationship Id="rId27" Type="http://schemas.microsoft.com/office/2007/relationships/diagramDrawing" Target="../diagrams/drawing15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18" Type="http://schemas.microsoft.com/office/2007/relationships/diagramDrawing" Target="../diagrams/drawing18.xml"/><Relationship Id="rId26" Type="http://schemas.openxmlformats.org/officeDocument/2006/relationships/image" Target="../media/image129.jpeg"/><Relationship Id="rId3" Type="http://schemas.openxmlformats.org/officeDocument/2006/relationships/image" Target="../media/image6.jpeg"/><Relationship Id="rId21" Type="http://schemas.openxmlformats.org/officeDocument/2006/relationships/diagramQuickStyle" Target="../diagrams/quickStyle19.xml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17" Type="http://schemas.openxmlformats.org/officeDocument/2006/relationships/diagramColors" Target="../diagrams/colors18.xml"/><Relationship Id="rId25" Type="http://schemas.openxmlformats.org/officeDocument/2006/relationships/image" Target="../media/image128.jpeg"/><Relationship Id="rId2" Type="http://schemas.openxmlformats.org/officeDocument/2006/relationships/notesSlide" Target="../notesSlides/notesSlide13.xml"/><Relationship Id="rId16" Type="http://schemas.openxmlformats.org/officeDocument/2006/relationships/diagramQuickStyle" Target="../diagrams/quickStyle18.xml"/><Relationship Id="rId20" Type="http://schemas.openxmlformats.org/officeDocument/2006/relationships/diagramLayout" Target="../diagrams/layout19.xml"/><Relationship Id="rId29" Type="http://schemas.openxmlformats.org/officeDocument/2006/relationships/image" Target="../media/image132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24" Type="http://schemas.openxmlformats.org/officeDocument/2006/relationships/image" Target="../media/image127.jpeg"/><Relationship Id="rId5" Type="http://schemas.openxmlformats.org/officeDocument/2006/relationships/diagramLayout" Target="../diagrams/layout16.xml"/><Relationship Id="rId15" Type="http://schemas.openxmlformats.org/officeDocument/2006/relationships/diagramLayout" Target="../diagrams/layout18.xml"/><Relationship Id="rId23" Type="http://schemas.microsoft.com/office/2007/relationships/diagramDrawing" Target="../diagrams/drawing19.xml"/><Relationship Id="rId28" Type="http://schemas.openxmlformats.org/officeDocument/2006/relationships/image" Target="../media/image131.jpeg"/><Relationship Id="rId10" Type="http://schemas.openxmlformats.org/officeDocument/2006/relationships/diagramLayout" Target="../diagrams/layout17.xml"/><Relationship Id="rId19" Type="http://schemas.openxmlformats.org/officeDocument/2006/relationships/diagramData" Target="../diagrams/data19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Relationship Id="rId14" Type="http://schemas.openxmlformats.org/officeDocument/2006/relationships/diagramData" Target="../diagrams/data18.xml"/><Relationship Id="rId22" Type="http://schemas.openxmlformats.org/officeDocument/2006/relationships/diagramColors" Target="../diagrams/colors19.xml"/><Relationship Id="rId27" Type="http://schemas.openxmlformats.org/officeDocument/2006/relationships/image" Target="../media/image13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image" Target="../media/image143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12" Type="http://schemas.openxmlformats.org/officeDocument/2006/relationships/image" Target="../media/image1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6.jpeg"/><Relationship Id="rId11" Type="http://schemas.openxmlformats.org/officeDocument/2006/relationships/image" Target="../media/image141.jpeg"/><Relationship Id="rId5" Type="http://schemas.openxmlformats.org/officeDocument/2006/relationships/image" Target="../media/image135.png"/><Relationship Id="rId10" Type="http://schemas.openxmlformats.org/officeDocument/2006/relationships/image" Target="../media/image140.jpeg"/><Relationship Id="rId4" Type="http://schemas.openxmlformats.org/officeDocument/2006/relationships/image" Target="../media/image134.png"/><Relationship Id="rId9" Type="http://schemas.openxmlformats.org/officeDocument/2006/relationships/image" Target="../media/image1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5.jpe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5715008" y="4786322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0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18413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7200" b="1" i="1" dirty="0" smtClean="0">
                <a:solidFill>
                  <a:srgbClr val="C00000"/>
                </a:solidFill>
              </a:rPr>
              <a:t/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БЮДЖЕТ 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для граждан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2018-2020 годы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pic>
        <p:nvPicPr>
          <p:cNvPr id="130050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357158" y="5000636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500306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Плана мероприятий по росту доходов, оптимизации расходов и совершенствованию долговой политики муниципального образования Усть-Абаканский район Республики Хакасия;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 Указов Президента Российской Федерации от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07.05.2012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года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571480"/>
            <a:ext cx="7643866" cy="861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Цель бюджетной политики – </a:t>
            </a:r>
            <a:r>
              <a:rPr lang="ru-RU" sz="1600" dirty="0" smtClean="0">
                <a:solidFill>
                  <a:schemeClr val="tx1"/>
                </a:solidFill>
              </a:rPr>
              <a:t>повышение эффективности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и результативности управления бюджетными средствами при достижении приоритетных целей социально-экономического развития Усть-Абаканского района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500174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96875" algn="just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Ключевыми факторами, оказавшими влияние на бюджетную политику Усть-Абаканского района Республики Хакасия на очередной финансовый год и плановый период, стали: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857628"/>
            <a:ext cx="81439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Бюджетная политика муниципального образования Усть-Абаканский район Республики Хакасия в трехлетней перспективе основывается на следующих основных направлениях:</a:t>
            </a:r>
            <a:endParaRPr lang="ru-RU" sz="1600" b="1" dirty="0" smtClean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4929198"/>
            <a:ext cx="792961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FFFF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Обеспечение 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</a:t>
            </a:r>
            <a:endParaRPr lang="ru-RU" sz="1400" b="1" dirty="0" smtClean="0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5000636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28670"/>
            <a:ext cx="7643866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86454"/>
            <a:ext cx="1643074" cy="974891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143116"/>
            <a:ext cx="7715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Осуществление мероприятий, направленных на повышение эффективности социально-экономической политики муниципального образования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3929066"/>
            <a:ext cx="77153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системы муниципального финансового контроля, внутреннего финансового контроля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857760"/>
            <a:ext cx="7715304" cy="7848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открытости бюджетных данных, содействие развитию финансового образования и повышение уровня финансовой грамотности населения района.</a:t>
            </a:r>
          </a:p>
          <a:p>
            <a:pPr lvl="0" indent="396875" algn="just" eaLnBrk="0" hangingPunct="0">
              <a:tabLst>
                <a:tab pos="630238" algn="l"/>
              </a:tabLst>
            </a:pP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3000372"/>
            <a:ext cx="7643866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оказания муниципальных услуг за счет повышения доступности и качества предоставления услуг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28596" y="4071942"/>
            <a:ext cx="437374" cy="428628"/>
            <a:chOff x="0" y="60476"/>
            <a:chExt cx="437374" cy="624820"/>
          </a:xfrm>
        </p:grpSpPr>
        <p:sp>
          <p:nvSpPr>
            <p:cNvPr id="16" name="Нашивка 1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28596" y="3143248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214554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8" y="1285860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00034" y="5072074"/>
            <a:ext cx="437374" cy="428628"/>
            <a:chOff x="0" y="60476"/>
            <a:chExt cx="437374" cy="624820"/>
          </a:xfrm>
        </p:grpSpPr>
        <p:sp>
          <p:nvSpPr>
            <p:cNvPr id="29" name="Нашивка 28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857224" y="2643182"/>
            <a:ext cx="8001056" cy="35548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мониторинг расчетов с бюджетом по крупным и средним предприятиям и организациям муниципального образования в целях предотвращения необоснованного сокращения платежей в бюджет и роста задолженности по налогам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инвентаризация имущества, имеющегося в муниципальной собственности, с целью выявления неиспользуемого (бесхозяйного) имущества и определения направлений его последующего использования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вовлечение в хозяйственный оборот неиспользуемых объектов недвижимости и земельных участков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выполнение мероприятий по привлечению дополнительных средств из вышестоящих бюджетов через участие в целевых программах на условиях софинансирования, конкурсах и проектах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муниципальный земельный контроль для максимального учета при проведении мероприятий по увеличению налоговых поступлений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повышение качества претензионной и исковой работы с неплательщиками с целью осуществления мер, направленных на безусловное взыскание задолженности в бюджет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3"/>
          <a:srcRect l="9562" t="52333" r="13562" b="32667"/>
          <a:stretch>
            <a:fillRect/>
          </a:stretch>
        </p:blipFill>
        <p:spPr bwMode="auto">
          <a:xfrm>
            <a:off x="5500694" y="6143644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285720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5720" y="4572008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5720" y="5214950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5720" y="3429000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5720" y="4071942"/>
            <a:ext cx="437374" cy="428628"/>
            <a:chOff x="0" y="60476"/>
            <a:chExt cx="437374" cy="624820"/>
          </a:xfrm>
        </p:grpSpPr>
        <p:sp>
          <p:nvSpPr>
            <p:cNvPr id="24" name="Нашивка 23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8" y="5857892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7" y="642919"/>
          <a:ext cx="8929747" cy="423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590"/>
                <a:gridCol w="1008201"/>
                <a:gridCol w="1008201"/>
                <a:gridCol w="1080216"/>
                <a:gridCol w="1008201"/>
                <a:gridCol w="936187"/>
                <a:gridCol w="936151"/>
              </a:tblGrid>
              <a:tr h="385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</a:tr>
              <a:tr h="50115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/>
                        <a:t>Численность</a:t>
                      </a:r>
                      <a:r>
                        <a:rPr lang="ru-RU" sz="1200" b="1" baseline="0" dirty="0" smtClean="0"/>
                        <a:t> населения,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41,45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42,04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42,20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98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Численность экономически активного населения,</a:t>
                      </a:r>
                      <a:r>
                        <a:rPr lang="ru-RU" sz="1200" b="1" baseline="0" dirty="0" smtClean="0"/>
                        <a:t>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19,75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Средняя заработная плата,</a:t>
                      </a:r>
                      <a:r>
                        <a:rPr lang="ru-RU" sz="1200" b="1" baseline="0" dirty="0" smtClean="0"/>
                        <a:t>  </a:t>
                      </a:r>
                      <a:r>
                        <a:rPr lang="ru-RU" sz="1200" b="1" dirty="0" smtClean="0"/>
                        <a:t>рублей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28 426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27 610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30,465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33,049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34,813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36,097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Ввод в действие</a:t>
                      </a:r>
                      <a:r>
                        <a:rPr lang="ru-RU" sz="1200" b="1" baseline="0" dirty="0" smtClean="0"/>
                        <a:t> жилых домов,  тыс.кв.м.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39,34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23,33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7149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/>
                        <a:t>Численность безработных, тыс. чел.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6751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Уровень безработицы, 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1,74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8974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Индекс потребительских цен,%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67507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Величина прожиточного минимума на душу населения,  рублей в месяц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7 923,0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9 075,5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9 157,5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9 340,6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10 411,6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11 879,5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929198"/>
            <a:ext cx="2143140" cy="1785950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929198"/>
            <a:ext cx="214310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4929198"/>
            <a:ext cx="2143140" cy="17621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714876" y="1500174"/>
          <a:ext cx="392909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3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Добыча полезных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28628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Обрабатывающие производства, млн.руб.</a:t>
            </a:r>
            <a:endParaRPr lang="ru-RU" sz="1400" b="1" dirty="0"/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21484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Производство и распределение электроэнергии, газа и воды, млн.руб.</a:t>
            </a:r>
            <a:endParaRPr lang="ru-RU" sz="1400" b="1" dirty="0"/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4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214422"/>
            <a:ext cx="4572032" cy="3571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2017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7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8" y="785794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производства, млн. руб.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4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0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86190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6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Оборот розничной торговли, млн. 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426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429124" y="3571876"/>
          <a:ext cx="457203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6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4" y="278605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2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4" y="4714884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4" y="5500702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3071810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3143248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786454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0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6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5000636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2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0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8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8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6" y="521495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4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5643578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8 801,8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4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8 574,8 тыс. руб.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91489" y="293331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15 984,0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2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49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6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071538" y="428604"/>
            <a:ext cx="8072462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2018-2020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150016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7" name="Picture 3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857364"/>
            <a:ext cx="2600634" cy="1543043"/>
          </a:xfrm>
          <a:prstGeom prst="rect">
            <a:avLst/>
          </a:prstGeom>
          <a:noFill/>
        </p:spPr>
      </p:pic>
      <p:pic>
        <p:nvPicPr>
          <p:cNvPr id="11" name="Picture 77" descr="C:\Users\Потылицына НА\Desktop\273589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286256"/>
            <a:ext cx="2000264" cy="15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973503031"/>
              </p:ext>
            </p:extLst>
          </p:nvPr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8574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633351"/>
              </p:ext>
            </p:extLst>
          </p:nvPr>
        </p:nvGraphicFramePr>
        <p:xfrm>
          <a:off x="565150" y="1268413"/>
          <a:ext cx="51911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2" name="Лист" r:id="rId9" imgW="5191020" imgH="1723935" progId="Excel.Sheet.8">
                  <p:embed/>
                </p:oleObj>
              </mc:Choice>
              <mc:Fallback>
                <p:oleObj name="Лист" r:id="rId9" imgW="5191020" imgH="1723935" progId="Excel.Sheet.8">
                  <p:embed/>
                  <p:pic>
                    <p:nvPicPr>
                      <p:cNvPr id="0" name="Picture 3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1268413"/>
                        <a:ext cx="51911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047037" cy="13684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  Решению Совета депутатов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Усть-Абаканского района от 29.11.2018 года № </a:t>
            </a:r>
            <a:r>
              <a:rPr lang="ru-RU" sz="2400" dirty="0" smtClean="0">
                <a:solidFill>
                  <a:srgbClr val="C00000"/>
                </a:solidFill>
              </a:rPr>
              <a:t>58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«О внесении изменений в решение Совета депутатов Усть-Абаканского района Республики Хакасия от 21.12.2017 г. № 52 «О бюджете муниципального образования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Усть-Абаканский район Республики Хакасия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2018 год и плановый период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2019 и 2020 годов»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15941"/>
              </p:ext>
            </p:extLst>
          </p:nvPr>
        </p:nvGraphicFramePr>
        <p:xfrm>
          <a:off x="314026" y="116266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857356" y="3571876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032932"/>
              </p:ext>
            </p:extLst>
          </p:nvPr>
        </p:nvGraphicFramePr>
        <p:xfrm>
          <a:off x="4929158" y="642918"/>
          <a:ext cx="4214842" cy="6026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2453833" cy="20072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714356"/>
            <a:ext cx="2662300" cy="1504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598985"/>
              </p:ext>
            </p:extLst>
          </p:nvPr>
        </p:nvGraphicFramePr>
        <p:xfrm>
          <a:off x="214282" y="642918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357298"/>
            <a:ext cx="2775585" cy="159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643314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357290" y="1071546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8" y="428604"/>
            <a:ext cx="928694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8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571604" y="1857364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28794" y="2571744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357422" y="3286124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2678525" y="1990705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84122" y="3420259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11960" y="4115197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81389" y="5393544"/>
            <a:ext cx="5143536" cy="642455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3937" y="5565825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987824" y="4811160"/>
            <a:ext cx="60722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0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</a:t>
            </a:r>
            <a:r>
              <a:rPr lang="ru-RU" b="1" dirty="0" err="1" smtClean="0">
                <a:solidFill>
                  <a:srgbClr val="002060"/>
                </a:solidFill>
              </a:rPr>
              <a:t>Аршановский</a:t>
            </a:r>
            <a:r>
              <a:rPr lang="ru-RU" b="1" dirty="0" smtClean="0">
                <a:solidFill>
                  <a:srgbClr val="002060"/>
                </a:solidFill>
              </a:rPr>
              <a:t>"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1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1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8" y="3938159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6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8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2" y="4486799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6" y="3224056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28604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86237"/>
              </p:ext>
            </p:extLst>
          </p:nvPr>
        </p:nvGraphicFramePr>
        <p:xfrm>
          <a:off x="714348" y="2214554"/>
          <a:ext cx="7786712" cy="3341764"/>
        </p:xfrm>
        <a:graphic>
          <a:graphicData uri="http://schemas.openxmlformats.org/drawingml/2006/table">
            <a:tbl>
              <a:tblPr/>
              <a:tblGrid>
                <a:gridCol w="3533451"/>
                <a:gridCol w="1570435"/>
                <a:gridCol w="1374130"/>
                <a:gridCol w="1308696"/>
              </a:tblGrid>
              <a:tr h="57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818 216,8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511 347,2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307 147,2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3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19 782,0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17 399,0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154 780,3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107 604,2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179 856,2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611 495,1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386 344,0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109 386,0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32 159,4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2018-2020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6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2018 год и плановый период 2019-2020 годов осуществлялось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2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8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643702" y="2357430"/>
            <a:ext cx="2143140" cy="18573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val="2052404132"/>
              </p:ext>
            </p:extLst>
          </p:nvPr>
        </p:nvGraphicFramePr>
        <p:xfrm>
          <a:off x="179512" y="836712"/>
          <a:ext cx="878858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786478" cy="965207"/>
          </a:xfrm>
        </p:spPr>
        <p:txBody>
          <a:bodyPr>
            <a:normAutofit fontScale="90000"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1 242 618,3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2000240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42976" y="6429396"/>
            <a:ext cx="2571768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857760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0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142976" y="5797375"/>
            <a:ext cx="2571768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428736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357694"/>
            <a:ext cx="2571768" cy="3571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35614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429000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857760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5716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1235" y="5829334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40714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928802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35769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357166"/>
            <a:ext cx="2571768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9" y="2357430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286389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142976" y="3929067"/>
            <a:ext cx="257176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0900  Здравоохранение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57873" t="24999" r="36066" b="9838"/>
          <a:stretch/>
        </p:blipFill>
        <p:spPr bwMode="auto">
          <a:xfrm>
            <a:off x="4000495" y="3929066"/>
            <a:ext cx="361953" cy="28575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5" y="5286388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0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17403"/>
              </p:ext>
            </p:extLst>
          </p:nvPr>
        </p:nvGraphicFramePr>
        <p:xfrm>
          <a:off x="4857752" y="50004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603,7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40541"/>
              </p:ext>
            </p:extLst>
          </p:nvPr>
        </p:nvGraphicFramePr>
        <p:xfrm>
          <a:off x="4857752" y="1428736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2 622,3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21000"/>
              </p:ext>
            </p:extLst>
          </p:nvPr>
        </p:nvGraphicFramePr>
        <p:xfrm>
          <a:off x="4857752" y="428625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75 527,9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69 039,7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377,7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826086"/>
              </p:ext>
            </p:extLst>
          </p:nvPr>
        </p:nvGraphicFramePr>
        <p:xfrm>
          <a:off x="4857752" y="478632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296,1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57652"/>
              </p:ext>
            </p:extLst>
          </p:nvPr>
        </p:nvGraphicFramePr>
        <p:xfrm>
          <a:off x="4857752" y="528638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222,1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31341"/>
              </p:ext>
            </p:extLst>
          </p:nvPr>
        </p:nvGraphicFramePr>
        <p:xfrm>
          <a:off x="4867281" y="5829334"/>
          <a:ext cx="4025199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41593"/>
                <a:gridCol w="1341593"/>
                <a:gridCol w="1342013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595142"/>
              </p:ext>
            </p:extLst>
          </p:nvPr>
        </p:nvGraphicFramePr>
        <p:xfrm>
          <a:off x="4863519" y="6387236"/>
          <a:ext cx="4028961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42847"/>
                <a:gridCol w="1342847"/>
                <a:gridCol w="1343267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927,0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9815"/>
              </p:ext>
            </p:extLst>
          </p:nvPr>
        </p:nvGraphicFramePr>
        <p:xfrm>
          <a:off x="4857752" y="285749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773403,1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575 664,3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924,8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233568"/>
              </p:ext>
            </p:extLst>
          </p:nvPr>
        </p:nvGraphicFramePr>
        <p:xfrm>
          <a:off x="4857752" y="335756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75 665,6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50 927,3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51 306,3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914250"/>
              </p:ext>
            </p:extLst>
          </p:nvPr>
        </p:nvGraphicFramePr>
        <p:xfrm>
          <a:off x="4857752" y="385762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418,3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302563"/>
              </p:ext>
            </p:extLst>
          </p:nvPr>
        </p:nvGraphicFramePr>
        <p:xfrm>
          <a:off x="4857752" y="192880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808,9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24 819,7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25 416,6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10335"/>
              </p:ext>
            </p:extLst>
          </p:nvPr>
        </p:nvGraphicFramePr>
        <p:xfrm>
          <a:off x="4857752" y="235743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703,3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8 751,0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11 756,5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00958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499204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1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0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0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0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7" name="Группа 93"/>
          <p:cNvGrpSpPr/>
          <p:nvPr/>
        </p:nvGrpSpPr>
        <p:grpSpPr>
          <a:xfrm rot="5400000">
            <a:off x="4501400" y="3928228"/>
            <a:ext cx="285753" cy="287430"/>
            <a:chOff x="4117015" y="1174021"/>
            <a:chExt cx="460885" cy="358868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95" name="Стрелка вправо 94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356856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856922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498913" y="6444922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12521" y="5903693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1142976" y="928670"/>
            <a:ext cx="2571768" cy="357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0200 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15" name="Рисунок 114" descr="https://image.issuu.com/120718084615-847c72b4e205444d898cc1349615e613/jpg/page_1.jpg"/>
          <p:cNvPicPr/>
          <p:nvPr/>
        </p:nvPicPr>
        <p:blipFill>
          <a:blip r:embed="rId15" cstate="print"/>
          <a:srcRect l="14590" t="29280" r="31797" b="29777"/>
          <a:stretch>
            <a:fillRect/>
          </a:stretch>
        </p:blipFill>
        <p:spPr bwMode="auto">
          <a:xfrm>
            <a:off x="3929058" y="85723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115"/>
          <p:cNvGrpSpPr/>
          <p:nvPr/>
        </p:nvGrpSpPr>
        <p:grpSpPr>
          <a:xfrm rot="5400000">
            <a:off x="4501400" y="927832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7" name="Стрелка вправо 11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aphicFrame>
        <p:nvGraphicFramePr>
          <p:cNvPr id="119" name="Таблица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54019"/>
              </p:ext>
            </p:extLst>
          </p:nvPr>
        </p:nvGraphicFramePr>
        <p:xfrm>
          <a:off x="4857752" y="100010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928267" y="3643710"/>
            <a:ext cx="4643470" cy="213523"/>
            <a:chOff x="-1521037" y="2071678"/>
            <a:chExt cx="8737831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1521037" y="2071680"/>
              <a:ext cx="8736237" cy="1586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7554" y="5929330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099249"/>
              </p:ext>
            </p:extLst>
          </p:nvPr>
        </p:nvGraphicFramePr>
        <p:xfrm>
          <a:off x="7072330" y="142873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1 952,8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749"/>
              </p:ext>
            </p:extLst>
          </p:nvPr>
        </p:nvGraphicFramePr>
        <p:xfrm>
          <a:off x="7072331" y="328612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072,2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250826"/>
              </p:ext>
            </p:extLst>
          </p:nvPr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419,2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032939"/>
              </p:ext>
            </p:extLst>
          </p:nvPr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841939"/>
              </p:ext>
            </p:extLst>
          </p:nvPr>
        </p:nvGraphicFramePr>
        <p:xfrm>
          <a:off x="7072331" y="600076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451,6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043973"/>
              </p:ext>
            </p:extLst>
          </p:nvPr>
        </p:nvGraphicFramePr>
        <p:xfrm>
          <a:off x="7000891" y="2357430"/>
          <a:ext cx="213428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05475"/>
                <a:gridCol w="714295"/>
                <a:gridCol w="71451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4646,0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143240" y="60722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17777"/>
              </p:ext>
            </p:extLst>
          </p:nvPr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959,4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2200713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65746" y="2844615"/>
            <a:ext cx="98522" cy="214318"/>
            <a:chOff x="6359254" y="2070881"/>
            <a:chExt cx="185392" cy="215112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384727" y="20462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15819" y="2272581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4036" y="250031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07308" y="1872087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642752" y="5133563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3987257" y="4321975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34126" y="5075353"/>
            <a:ext cx="246988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6" idx="1"/>
          </p:cNvCxnSpPr>
          <p:nvPr/>
        </p:nvCxnSpPr>
        <p:spPr>
          <a:xfrm>
            <a:off x="3750858" y="5661166"/>
            <a:ext cx="249639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85494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902729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41197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8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1" y="5072074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7000861" y="857232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34690"/>
              </p:ext>
            </p:extLst>
          </p:nvPr>
        </p:nvGraphicFramePr>
        <p:xfrm>
          <a:off x="7081150" y="188925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80299"/>
              </p:ext>
            </p:extLst>
          </p:nvPr>
        </p:nvGraphicFramePr>
        <p:xfrm>
          <a:off x="7081150" y="262936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1 656,9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08237"/>
              </p:ext>
            </p:extLst>
          </p:nvPr>
        </p:nvGraphicFramePr>
        <p:xfrm>
          <a:off x="7081150" y="3890665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326,1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46890"/>
              </p:ext>
            </p:extLst>
          </p:nvPr>
        </p:nvGraphicFramePr>
        <p:xfrm>
          <a:off x="7081150" y="44645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373,0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987398"/>
              </p:ext>
            </p:extLst>
          </p:nvPr>
        </p:nvGraphicFramePr>
        <p:xfrm>
          <a:off x="7075395" y="499717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057911"/>
              </p:ext>
            </p:extLst>
          </p:nvPr>
        </p:nvGraphicFramePr>
        <p:xfrm>
          <a:off x="7049588" y="557214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95 541,2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13 596,6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14 182,5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229211"/>
              </p:ext>
            </p:extLst>
          </p:nvPr>
        </p:nvGraphicFramePr>
        <p:xfrm>
          <a:off x="7081150" y="610316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024,6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1 966,0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1974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500570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571472" y="1142984"/>
            <a:ext cx="2571768" cy="5619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0200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1285860"/>
            <a:ext cx="571504" cy="339903"/>
            <a:chOff x="1488406" y="1094161"/>
            <a:chExt cx="310105" cy="339903"/>
          </a:xfrm>
        </p:grpSpPr>
        <p:sp>
          <p:nvSpPr>
            <p:cNvPr id="47" name="Стрелка вправо 46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3894487" y="1214422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02 03 </a:t>
            </a:r>
            <a:r>
              <a:rPr lang="ru-RU" sz="1200" b="1" dirty="0" smtClean="0">
                <a:solidFill>
                  <a:srgbClr val="002060"/>
                </a:solidFill>
              </a:rPr>
              <a:t>Мобилизационная и вневойсковая подготовка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431776"/>
              </p:ext>
            </p:extLst>
          </p:nvPr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8" name="Рисунок 57" descr="https://image.issuu.com/120718084615-847c72b4e205444d898cc1349615e613/jpg/page_1.jpg"/>
          <p:cNvPicPr/>
          <p:nvPr/>
        </p:nvPicPr>
        <p:blipFill>
          <a:blip r:embed="rId5" cstate="print"/>
          <a:srcRect l="14590" t="29280" r="31797" b="29777"/>
          <a:stretch>
            <a:fillRect/>
          </a:stretch>
        </p:blipFill>
        <p:spPr bwMode="auto">
          <a:xfrm>
            <a:off x="1000100" y="1000108"/>
            <a:ext cx="428628" cy="41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3217" y="2669870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164991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Скругленный прямоугольник 59"/>
          <p:cNvSpPr/>
          <p:nvPr/>
        </p:nvSpPr>
        <p:spPr>
          <a:xfrm>
            <a:off x="3951537" y="3200845"/>
            <a:ext cx="2964677" cy="45144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03 10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пожарной безопасности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717365" y="2812867"/>
            <a:ext cx="1357" cy="6313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718722" y="3434665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097985"/>
              </p:ext>
            </p:extLst>
          </p:nvPr>
        </p:nvGraphicFramePr>
        <p:xfrm>
          <a:off x="7081150" y="330130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953,4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2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Уважаемые  граждане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Усть-Абаканского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района!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8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2018 год и на плановый период 2019 и 2020 годов.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7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57166"/>
            <a:ext cx="2658689" cy="3046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178228" y="1902267"/>
            <a:ext cx="1439567" cy="240871"/>
            <a:chOff x="4797087" y="2071677"/>
            <a:chExt cx="2419707" cy="21590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6200993" y="2179628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678769"/>
            <a:ext cx="2928958" cy="31801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>
            <a:endCxn id="39" idx="1"/>
          </p:cNvCxnSpPr>
          <p:nvPr/>
        </p:nvCxnSpPr>
        <p:spPr>
          <a:xfrm>
            <a:off x="3777576" y="2247224"/>
            <a:ext cx="23178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09362" y="2098753"/>
            <a:ext cx="2919301" cy="2969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00034" y="392906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429257" y="4571611"/>
            <a:ext cx="2928958" cy="215108"/>
            <a:chOff x="2241458" y="2070882"/>
            <a:chExt cx="5511555" cy="215109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1458" y="2070883"/>
              <a:ext cx="551155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6704063" y="2177246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50043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143240" y="421481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07181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00570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994933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006735"/>
              </p:ext>
            </p:extLst>
          </p:nvPr>
        </p:nvGraphicFramePr>
        <p:xfrm>
          <a:off x="7062819" y="171103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28324,3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2 411,0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5 417,0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256661"/>
              </p:ext>
            </p:extLst>
          </p:nvPr>
        </p:nvGraphicFramePr>
        <p:xfrm>
          <a:off x="7081150" y="538249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4 366,4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2 571,8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25034"/>
              </p:ext>
            </p:extLst>
          </p:nvPr>
        </p:nvGraphicFramePr>
        <p:xfrm>
          <a:off x="7081150" y="60016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31014,1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29 138,8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29 173,8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708788"/>
              </p:ext>
            </p:extLst>
          </p:nvPr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409,8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266,5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266,5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846917"/>
              </p:ext>
            </p:extLst>
          </p:nvPr>
        </p:nvGraphicFramePr>
        <p:xfrm>
          <a:off x="6929454" y="3571876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544432,7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443339,3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330079,3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87073"/>
              </p:ext>
            </p:extLst>
          </p:nvPr>
        </p:nvGraphicFramePr>
        <p:xfrm>
          <a:off x="7081150" y="4597135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14752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49298"/>
              </p:ext>
            </p:extLst>
          </p:nvPr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100619,4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38089,9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9" name="Скругленный прямоугольник 48"/>
          <p:cNvSpPr/>
          <p:nvPr/>
        </p:nvSpPr>
        <p:spPr>
          <a:xfrm>
            <a:off x="3999705" y="2493879"/>
            <a:ext cx="2928958" cy="49721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777576" y="2742487"/>
            <a:ext cx="213523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08094"/>
              </p:ext>
            </p:extLst>
          </p:nvPr>
        </p:nvGraphicFramePr>
        <p:xfrm>
          <a:off x="7081150" y="209875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10 959,3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1" name="Прямая соединительная линия 70"/>
          <p:cNvCxnSpPr/>
          <p:nvPr/>
        </p:nvCxnSpPr>
        <p:spPr>
          <a:xfrm>
            <a:off x="3786182" y="3214686"/>
            <a:ext cx="21431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4000496" y="392906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78253"/>
              </p:ext>
            </p:extLst>
          </p:nvPr>
        </p:nvGraphicFramePr>
        <p:xfrm>
          <a:off x="6929454" y="407194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52367,6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46 545,5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46 702,0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482967" y="1733534"/>
            <a:ext cx="821536" cy="211941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64344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78671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435769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857760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521495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78619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507207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71501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85789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857496"/>
            <a:ext cx="2571768" cy="50006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0900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Здравоохранение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8" y="2928934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786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09 09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здравоохранения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307181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514857"/>
              </p:ext>
            </p:extLst>
          </p:nvPr>
        </p:nvGraphicFramePr>
        <p:xfrm>
          <a:off x="7081150" y="142527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734,3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38 039,0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38 372,0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69509"/>
              </p:ext>
            </p:extLst>
          </p:nvPr>
        </p:nvGraphicFramePr>
        <p:xfrm>
          <a:off x="7081150" y="214311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931,3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12 888,3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12 934,3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10329"/>
              </p:ext>
            </p:extLst>
          </p:nvPr>
        </p:nvGraphicFramePr>
        <p:xfrm>
          <a:off x="7081150" y="292893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279841"/>
              </p:ext>
            </p:extLst>
          </p:nvPr>
        </p:nvGraphicFramePr>
        <p:xfrm>
          <a:off x="7081150" y="385762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636,7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204855"/>
              </p:ext>
            </p:extLst>
          </p:nvPr>
        </p:nvGraphicFramePr>
        <p:xfrm>
          <a:off x="7081150" y="450057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6 167,0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2 386,7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2 481,7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2185"/>
              </p:ext>
            </p:extLst>
          </p:nvPr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603,1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61 582,0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61 812,0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643182"/>
            <a:ext cx="500066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500570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023903"/>
              </p:ext>
            </p:extLst>
          </p:nvPr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921183"/>
              </p:ext>
            </p:extLst>
          </p:nvPr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296,1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449722"/>
              </p:ext>
            </p:extLst>
          </p:nvPr>
        </p:nvGraphicFramePr>
        <p:xfrm>
          <a:off x="7072330" y="457200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039799"/>
              </p:ext>
            </p:extLst>
          </p:nvPr>
        </p:nvGraphicFramePr>
        <p:xfrm>
          <a:off x="7088313" y="574445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42 124,0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6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1 242 618,3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4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840 319,8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2" y="6357958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668 991,0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48977"/>
              </p:ext>
            </p:extLst>
          </p:nvPr>
        </p:nvGraphicFramePr>
        <p:xfrm>
          <a:off x="1388941" y="2132856"/>
          <a:ext cx="624840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0" name="Лист" r:id="rId5" imgW="6248340" imgH="3438435" progId="Excel.Sheet.8">
                  <p:embed/>
                </p:oleObj>
              </mc:Choice>
              <mc:Fallback>
                <p:oleObj name="Лист" r:id="rId5" imgW="6248340" imgH="3438435" progId="Excel.Sheet.8">
                  <p:embed/>
                  <p:pic>
                    <p:nvPicPr>
                      <p:cNvPr id="0" name="Picture 2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941" y="2132856"/>
                        <a:ext cx="6248400" cy="343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142984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957009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7194839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2018 и плановый период 2019 и 2020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2018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8" y="1285860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00166" y="1714488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913 526,5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129 132,9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35 322,2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1604" y="5715016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96 808,6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715272" y="3790953"/>
            <a:ext cx="1500166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1 174 790,2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429264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здорового образа 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761 322,3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73 494,2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23824" y="3000372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80 619,5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1 360,1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4786322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788,3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1 800,9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86182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7072330" y="4714884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2" y="3214686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0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69" y="235743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43868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147,2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2" y="6072206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35 154,0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91151" y="5643578"/>
            <a:ext cx="244001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639364"/>
            <a:ext cx="2451647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2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агропромы-шленного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2"/>
            <a:ext cx="24425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4"/>
            <a:ext cx="24425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7249" y="185597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28 559,4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3 244,2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94557" y="3275111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66 085,2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23186" y="401717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7 774,7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02468" y="510357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2 970,8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73907" y="6288440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19 767,9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0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1024" y="232587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97 120,9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4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29568" y="5723069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12 789,8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8" y="928670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8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8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8" y="3714752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0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0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2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4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157,9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3071810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93930" y="3071810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4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3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2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761 322,3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6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709 884,7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498159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51 203,6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4981597"/>
            <a:ext cx="185738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234,0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643578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8438" y="569715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658091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184153069"/>
              </p:ext>
            </p:extLst>
          </p:nvPr>
        </p:nvGraphicFramePr>
        <p:xfrm>
          <a:off x="-285784" y="1357298"/>
          <a:ext cx="642942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500042"/>
            <a:ext cx="7143800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2018 год и плановый период 2019-2020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1917020143"/>
              </p:ext>
            </p:extLst>
          </p:nvPr>
        </p:nvGraphicFramePr>
        <p:xfrm>
          <a:off x="0" y="823207"/>
          <a:ext cx="585791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8" y="1785926"/>
          <a:ext cx="3214710" cy="16430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241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7 197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48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1 594,7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252930" name="Picture 2" descr="http://dopobraz-karelia.ru/images/news/kursy_povisheniy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714752"/>
            <a:ext cx="2928958" cy="292895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8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8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7358082" y="1142984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(1 учреждение)</a:t>
              </a:r>
              <a:endParaRPr lang="ru-RU" sz="1000" kern="1200" dirty="0"/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2"/>
            <a:ext cx="7143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4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«Искусство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27 548,5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27 355,0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6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809,0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2 038,4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8133813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(2учреждения)</a:t>
              </a:r>
              <a:endParaRPr lang="ru-RU" sz="1000" kern="1200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(1  учреждение)</a:t>
              </a:r>
              <a:endParaRPr lang="ru-RU" sz="1000" kern="1200" dirty="0"/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00504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571744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357422" y="4143380"/>
          <a:ext cx="6095999" cy="262305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82364"/>
                <a:gridCol w="676712"/>
                <a:gridCol w="601655"/>
                <a:gridCol w="756560"/>
                <a:gridCol w="678708"/>
              </a:tblGrid>
              <a:tr h="53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Наименование показателя</a:t>
                      </a:r>
                      <a:endParaRPr lang="ru-RU" sz="900" b="1" i="1" dirty="0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2016г.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2017г.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2018г.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2019г.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24514">
                <a:tc gridSpan="5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kern="0" dirty="0"/>
                        <a:t>«Культура Усть-Абаканского района  (2014 – 2020г.)»</a:t>
                      </a:r>
                      <a:endParaRPr lang="ru-RU" sz="1050" b="1" i="1" kern="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культурно-массовых мероприятий на бесплатной и платной основе в учреждениях культуры, чел.</a:t>
                      </a:r>
                      <a:endParaRPr lang="ru-RU" sz="9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211390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213927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216708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218875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выставок народно-прикладного творчества, ед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22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23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24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посещений библиотек района, тыс. чел.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143,6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143,8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144,0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144,2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i="1"/>
                        <a:t>Количество посетителей, посетивших музеи, тыс. чел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18,9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19,1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19,3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Число единиц хранения фондов  музея под открытым небом «Древние курганы Салбыкской степи»,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Количество проведенных экскурсий на объектах культурного наследия,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160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165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30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</a:tbl>
          </a:graphicData>
        </a:graphic>
      </p:graphicFrame>
      <p:grpSp>
        <p:nvGrpSpPr>
          <p:cNvPr id="35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2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– 12 607,2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13 596,6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 14 182,5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0"/>
            <a:ext cx="400052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pic>
        <p:nvPicPr>
          <p:cNvPr id="39" name="Рисунок 85" descr="http://im4-tub-ru.yandex.net/i?id=93901400-7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736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9546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Основные источники формирования</a:t>
                      </a:r>
                      <a:r>
                        <a:rPr lang="ru-RU" sz="1200" baseline="0" dirty="0" smtClean="0"/>
                        <a:t> доходов дорожного фонда  </a:t>
                      </a:r>
                      <a:r>
                        <a:rPr lang="ru-RU" sz="1200" baseline="0" dirty="0" err="1" smtClean="0"/>
                        <a:t>Усть</a:t>
                      </a:r>
                      <a:r>
                        <a:rPr lang="ru-RU" sz="1200" baseline="0" dirty="0" smtClean="0"/>
                        <a:t>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/>
                        <a:t>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5456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/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43578"/>
          <a:ext cx="6286544" cy="7143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488088"/>
                <a:gridCol w="697864"/>
                <a:gridCol w="620461"/>
                <a:gridCol w="780208"/>
                <a:gridCol w="699923"/>
              </a:tblGrid>
              <a:tr h="216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5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2016г.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2017г.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2018г.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2019г.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52,5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50882" name="Picture 2" descr="http://urbanus.ru/upload/c_item_news/original/20488/20488-14605369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71480"/>
            <a:ext cx="2186053" cy="118265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357298"/>
            <a:ext cx="2396606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жилищного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хозяйства-             1 063,9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071678"/>
            <a:ext cx="2396605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инженерной инфраструктурой земельных участков под малоэтажное жилищное строительство(софинансирование)–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2018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1357298"/>
            <a:ext cx="2736304" cy="6340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 –  22 738,7 </a:t>
            </a:r>
            <a:r>
              <a:rPr lang="ru-RU" sz="1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1357298"/>
            <a:ext cx="2592288" cy="6340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Благоустройство-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9 973,2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2071678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3 267,4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570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2 970,8тыс.руб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2928934"/>
            <a:ext cx="2736304" cy="652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19 767,9 тыс. руб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2714620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20,0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428596" y="3000372"/>
            <a:ext cx="2396605" cy="577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1 053,9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9" name="Рисунок 26" descr="http://im6-tub-ru.yandex.net/i?id=421129031-0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857628"/>
            <a:ext cx="238716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929066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3357562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Поддержка муниципальных программ формирования современной городской среды– 6 685,8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8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8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6" y="5357826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8" y="385762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14950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4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8" y="271462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282" y="3714752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282" y="2500306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8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6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4" y="5857892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4" y="6357934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8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8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8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8" y="592933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8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0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514351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8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5" y="608629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5720" y="2357430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2844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85720" y="1214422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2910" y="4786322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857496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4857760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2857496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844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7" cstate="print"/>
          <a:srcRect t="36072"/>
          <a:stretch>
            <a:fillRect/>
          </a:stretch>
        </p:blipFill>
        <p:spPr bwMode="auto">
          <a:xfrm>
            <a:off x="142844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8" y="35004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4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0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7158" y="5572140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8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6"/>
          <a:srcRect b="13333"/>
          <a:stretch>
            <a:fillRect/>
          </a:stretch>
        </p:blipFill>
        <p:spPr bwMode="auto">
          <a:xfrm>
            <a:off x="214282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14282" y="2285992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85918" y="3500438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76" y="357166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1000108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48 760,1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1428736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7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4 646,0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85860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786182" y="1500174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7554" y="2143116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1 952,8 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00826" y="1714488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2198" y="2357430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1 318,5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7158" y="457200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2844" y="5143512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3 807,2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142984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4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10190" y="3846615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24 789,2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2907423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8997" y="280772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57161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2" y="4071942"/>
            <a:ext cx="158607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745,0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28992" y="4286256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7488" y="514351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6 222,1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786050" y="4143380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286256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292892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786578" y="4786322"/>
            <a:ext cx="2162002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первичного воинского учета на территориях, где отсутствуют военные комиссариаты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6000768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2 120,0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http://briz-zapad.ru/wp-content/uploads/2016/03/-%D1%83%D1%87%D0%B5%D1%82-e1456824604660.jpg"/>
          <p:cNvPicPr/>
          <p:nvPr/>
        </p:nvPicPr>
        <p:blipFill>
          <a:blip r:embed="rId10"/>
          <a:srcRect b="36199"/>
          <a:stretch>
            <a:fillRect/>
          </a:stretch>
        </p:blipFill>
        <p:spPr bwMode="auto">
          <a:xfrm>
            <a:off x="6786578" y="4500570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3000364" y="2786058"/>
            <a:ext cx="2359063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7488" y="3643314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1 500,0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https://www.hibiny.com/images/news/2016/112446/99f855c97a643887a213ab0fbb19926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2571744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643042" y="5715016"/>
            <a:ext cx="19850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8662" y="6286520"/>
            <a:ext cx="184218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959,4 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572140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4857752" y="5429264"/>
            <a:ext cx="1893185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643306" y="6286520"/>
            <a:ext cx="158607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Рисунок 52" descr="http://present5.com/presentation/57d2dd6f2efcb458b912a1739dd84941/image-9.jpg"/>
          <p:cNvPicPr/>
          <p:nvPr/>
        </p:nvPicPr>
        <p:blipFill>
          <a:blip r:embed="rId13" cstate="print"/>
          <a:srcRect l="55743" t="62500"/>
          <a:stretch>
            <a:fillRect/>
          </a:stretch>
        </p:blipFill>
        <p:spPr bwMode="auto">
          <a:xfrm>
            <a:off x="4714876" y="5357826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8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3786190"/>
            <a:ext cx="6786610" cy="6429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214282" y="1142984"/>
            <a:ext cx="4316219" cy="647700"/>
            <a:chOff x="175" y="188"/>
            <a:chExt cx="2612" cy="426"/>
          </a:xfrm>
        </p:grpSpPr>
        <p:pic>
          <p:nvPicPr>
            <p:cNvPr id="23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" y="188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218" y="188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Верхний предел </a:t>
              </a:r>
            </a:p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муниципального </a:t>
              </a:r>
              <a:r>
                <a:rPr lang="ru-RU" altLang="ru-RU" sz="1600" b="1" dirty="0" smtClean="0">
                  <a:latin typeface="Constantia" pitchFamily="18" charset="0"/>
                </a:rPr>
                <a:t>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25" name="Диаграмма 15"/>
          <p:cNvGraphicFramePr>
            <a:graphicFrameLocks/>
          </p:cNvGraphicFramePr>
          <p:nvPr/>
        </p:nvGraphicFramePr>
        <p:xfrm>
          <a:off x="214282" y="1857364"/>
          <a:ext cx="400052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4714876" y="1214422"/>
            <a:ext cx="4245163" cy="647700"/>
            <a:chOff x="373" y="-1222"/>
            <a:chExt cx="2569" cy="426"/>
          </a:xfrm>
        </p:grpSpPr>
        <p:pic>
          <p:nvPicPr>
            <p:cNvPr id="29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" y="-1222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73" y="-1222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Предельный объем </a:t>
              </a:r>
            </a:p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муниципального 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31" name="Диаграмма 30"/>
          <p:cNvGraphicFramePr/>
          <p:nvPr/>
        </p:nvGraphicFramePr>
        <p:xfrm>
          <a:off x="4572000" y="1643050"/>
          <a:ext cx="442915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0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421481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2943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78632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0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2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2018-2020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2018-2020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C:\Users\ПИНЯСОВАОА\Desktop\Бюджет для граждан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500330" cy="1549195"/>
          </a:xfrm>
          <a:prstGeom prst="rect">
            <a:avLst/>
          </a:prstGeom>
          <a:noFill/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8" y="642918"/>
            <a:ext cx="4572032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500570"/>
            <a:ext cx="5643602" cy="57150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429000"/>
            <a:ext cx="5643602" cy="7143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357826"/>
            <a:ext cx="5643602" cy="3571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8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2" y="2910213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5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0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7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7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8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19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4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1" y="3495554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4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0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0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1" y="1927186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8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just"/>
            <a:r>
              <a:rPr lang="ru-RU" sz="1600" b="1" dirty="0" smtClean="0"/>
              <a:t>Проект бюджета Усть-Абаканского района составляется и утверждается сроком на три года - очередной финансовый 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2" y="571480"/>
            <a:ext cx="7845576" cy="84124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1" name="Picture 5" descr="C:\Users\ПИНЯСОВАОА\Desktop\Бюджет для граждан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786190"/>
            <a:ext cx="1602086" cy="1309690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5143512"/>
            <a:ext cx="1854829" cy="1271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8274</TotalTime>
  <Words>4587</Words>
  <Application>Microsoft Office PowerPoint</Application>
  <PresentationFormat>Экран (4:3)</PresentationFormat>
  <Paragraphs>1010</Paragraphs>
  <Slides>51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Апекс</vt:lpstr>
      <vt:lpstr>Литейная</vt:lpstr>
      <vt:lpstr>1_Апекс</vt:lpstr>
      <vt:lpstr>Тема Office</vt:lpstr>
      <vt:lpstr>1_Тема Office</vt:lpstr>
      <vt:lpstr>Лист</vt:lpstr>
      <vt:lpstr> БЮДЖЕТ  для граждан </vt:lpstr>
      <vt:lpstr>К  Решению Совета депутатов  Усть-Абаканского района от 29.11.2018 года № 58  «О внесении изменений в решение Совета депутатов Усть-Абаканского района Республики Хакасия от 21.12.2017 г. № 52 «О бюджете муниципального образования  Усть-Абаканский район Республики Хакасия  на 2018 год и плановый период  2019 и 2020 годов»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бюджет? Какие бывают бюджеты?</vt:lpstr>
      <vt:lpstr>Презентация PowerPoint</vt:lpstr>
      <vt:lpstr>Бюджет муниципального образования Усть-Абаканский район сформирован на основании: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Сельское  хозяйство</vt:lpstr>
      <vt:lpstr>Презентация PowerPoint</vt:lpstr>
      <vt:lpstr>Презентация PowerPoint</vt:lpstr>
      <vt:lpstr>Презентация PowerPoint</vt:lpstr>
      <vt:lpstr>Доходы бюджета муниципального образования  Усть-Абаканский район на 2018-2020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Презентация PowerPoint</vt:lpstr>
      <vt:lpstr>Объемы межбюджетных трансфертов  на 2018-2020 годы</vt:lpstr>
      <vt:lpstr>Презентация PowerPoint</vt:lpstr>
      <vt:lpstr>Структура расходов бюджета   муниципального образования  Усть - Абаканский район в 2018 году </vt:lpstr>
      <vt:lpstr>Презентация PowerPoint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Структура расходов бюджета   муниципального образования  Усть - Абаканский район в 2018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Ваймер М</cp:lastModifiedBy>
  <cp:revision>2924</cp:revision>
  <cp:lastPrinted>2018-12-17T08:24:55Z</cp:lastPrinted>
  <dcterms:created xsi:type="dcterms:W3CDTF">2013-11-30T21:03:12Z</dcterms:created>
  <dcterms:modified xsi:type="dcterms:W3CDTF">2018-12-17T09:04:38Z</dcterms:modified>
</cp:coreProperties>
</file>