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charts/chart13.xml" ContentType="application/vnd.openxmlformats-officedocument.drawingml.chart+xml"/>
  <Override PartName="/ppt/theme/themeOverride1.xml" ContentType="application/vnd.openxmlformats-officedocument.themeOverride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quickStyle20.xml" ContentType="application/vnd.openxmlformats-officedocument.drawingml.diagramStyle+xml"/>
  <Override PartName="/ppt/diagrams/colors4.xml" ContentType="application/vnd.openxmlformats-officedocument.drawingml.diagramColors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diagrams/layout20.xml" ContentType="application/vnd.openxmlformats-officedocument.drawingml.diagramLayout+xml"/>
  <Override PartName="/ppt/diagrams/drawing3.xml" ContentType="application/vnd.ms-office.drawingml.diagramDrawing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charts/chart18.xml" ContentType="application/vnd.openxmlformats-officedocument.drawingml.chart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charts/chart8.xml" ContentType="application/vnd.openxmlformats-officedocument.drawingml.char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10.xml" ContentType="application/vnd.openxmlformats-officedocument.drawingml.char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rawing8.xml" ContentType="application/vnd.ms-office.drawingml.diagramDrawing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drawing11.xml" ContentType="application/vnd.ms-office.drawingml.diagramDrawing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ppt/diagrams/data19.xml" ContentType="application/vnd.openxmlformats-officedocument.drawingml.diagramData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xls" ContentType="application/vnd.ms-exce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charts/chart15.xml" ContentType="application/vnd.openxmlformats-officedocument.drawingml.char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layout15.xml" ContentType="application/vnd.openxmlformats-officedocument.drawingml.diagramLayout+xml"/>
  <Override PartName="/ppt/diagrams/drawing9.xml" ContentType="application/vnd.ms-office.drawingml.diagramDrawing+xml"/>
  <Override PartName="/ppt/charts/chart5.xml" ContentType="application/vnd.openxmlformats-officedocument.drawingml.char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notesSlides/notesSlide10.xml" ContentType="application/vnd.openxmlformats-officedocument.presentationml.notesSlide+xml"/>
  <Override PartName="/ppt/diagrams/colors18.xml" ContentType="application/vnd.openxmlformats-officedocument.drawingml.diagramColors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drawings/drawing1.xml" ContentType="application/vnd.openxmlformats-officedocument.drawingml.chartshapes+xml"/>
  <Override PartName="/ppt/diagrams/colors10.xml" ContentType="application/vnd.openxmlformats-officedocument.drawingml.diagramColors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diagrams/quickStyle1.xml" ContentType="application/vnd.openxmlformats-officedocument.drawingml.diagramStyle+xml"/>
  <Override PartName="/ppt/charts/chart16.xml" ContentType="application/vnd.openxmlformats-officedocument.drawingml.chart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charts/chart12.xml" ContentType="application/vnd.openxmlformats-officedocument.drawingml.chart+xml"/>
  <Override PartName="/ppt/diagrams/layout4.xml" ContentType="application/vnd.openxmlformats-officedocument.drawingml.diagramLayout+xml"/>
  <Override PartName="/ppt/charts/chart6.xml" ContentType="application/vnd.openxmlformats-officedocument.drawingml.char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notesSlides/notesSlide11.xml" ContentType="application/vnd.openxmlformats-officedocument.presentationml.notesSlid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drawing13.xml" ContentType="application/vnd.ms-office.drawingml.diagramDrawing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diagrams/drawing20.xml" ContentType="application/vnd.ms-office.drawingml.diagramDrawing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diagrams/data17.xml" ContentType="application/vnd.openxmlformats-officedocument.drawingml.diagramData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charts/chart17.xml" ContentType="application/vnd.openxmlformats-officedocument.drawingml.char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harts/chart7.xml" ContentType="application/vnd.openxmlformats-officedocument.drawingml.char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3.xml" ContentType="application/vnd.openxmlformats-officedocument.drawingml.diagramLayout+xml"/>
  <Override PartName="/ppt/diagrams/drawing7.xml" ContentType="application/vnd.ms-office.drawingml.diagramDrawing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diagrams/quickStyle7.xml" ContentType="application/vnd.openxmlformats-officedocument.drawingml.diagramStyle+xml"/>
  <Override PartName="/ppt/slides/slide48.xml" ContentType="application/vnd.openxmlformats-officedocument.presentationml.slide+xml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drawing19.xml" ContentType="application/vnd.ms-office.drawingml.diagramDrawing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charts/chart14.xml" ContentType="application/vnd.openxmlformats-officedocument.drawingml.chart+xml"/>
  <Override PartName="/ppt/diagrams/quickStyle18.xml" ContentType="application/vnd.openxmlformats-officedocument.drawingml.diagramStyle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diagrams/layout18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3" r:id="rId1"/>
    <p:sldMasterId id="2147484027" r:id="rId2"/>
    <p:sldMasterId id="2147484039" r:id="rId3"/>
    <p:sldMasterId id="2147484075" r:id="rId4"/>
    <p:sldMasterId id="2147484087" r:id="rId5"/>
  </p:sldMasterIdLst>
  <p:notesMasterIdLst>
    <p:notesMasterId r:id="rId57"/>
  </p:notesMasterIdLst>
  <p:handoutMasterIdLst>
    <p:handoutMasterId r:id="rId58"/>
  </p:handoutMasterIdLst>
  <p:sldIdLst>
    <p:sldId id="257" r:id="rId6"/>
    <p:sldId id="313" r:id="rId7"/>
    <p:sldId id="314" r:id="rId8"/>
    <p:sldId id="320" r:id="rId9"/>
    <p:sldId id="317" r:id="rId10"/>
    <p:sldId id="383" r:id="rId11"/>
    <p:sldId id="322" r:id="rId12"/>
    <p:sldId id="321" r:id="rId13"/>
    <p:sldId id="319" r:id="rId14"/>
    <p:sldId id="323" r:id="rId15"/>
    <p:sldId id="324" r:id="rId16"/>
    <p:sldId id="325" r:id="rId17"/>
    <p:sldId id="381" r:id="rId18"/>
    <p:sldId id="382" r:id="rId19"/>
    <p:sldId id="379" r:id="rId20"/>
    <p:sldId id="380" r:id="rId21"/>
    <p:sldId id="346" r:id="rId22"/>
    <p:sldId id="328" r:id="rId23"/>
    <p:sldId id="327" r:id="rId24"/>
    <p:sldId id="329" r:id="rId25"/>
    <p:sldId id="330" r:id="rId26"/>
    <p:sldId id="376" r:id="rId27"/>
    <p:sldId id="331" r:id="rId28"/>
    <p:sldId id="332" r:id="rId29"/>
    <p:sldId id="338" r:id="rId30"/>
    <p:sldId id="335" r:id="rId31"/>
    <p:sldId id="384" r:id="rId32"/>
    <p:sldId id="370" r:id="rId33"/>
    <p:sldId id="385" r:id="rId34"/>
    <p:sldId id="372" r:id="rId35"/>
    <p:sldId id="373" r:id="rId36"/>
    <p:sldId id="374" r:id="rId37"/>
    <p:sldId id="336" r:id="rId38"/>
    <p:sldId id="348" r:id="rId39"/>
    <p:sldId id="353" r:id="rId40"/>
    <p:sldId id="354" r:id="rId41"/>
    <p:sldId id="358" r:id="rId42"/>
    <p:sldId id="362" r:id="rId43"/>
    <p:sldId id="361" r:id="rId44"/>
    <p:sldId id="360" r:id="rId45"/>
    <p:sldId id="363" r:id="rId46"/>
    <p:sldId id="364" r:id="rId47"/>
    <p:sldId id="365" r:id="rId48"/>
    <p:sldId id="366" r:id="rId49"/>
    <p:sldId id="367" r:id="rId50"/>
    <p:sldId id="369" r:id="rId51"/>
    <p:sldId id="359" r:id="rId52"/>
    <p:sldId id="368" r:id="rId53"/>
    <p:sldId id="345" r:id="rId54"/>
    <p:sldId id="347" r:id="rId55"/>
    <p:sldId id="351" r:id="rId56"/>
  </p:sldIdLst>
  <p:sldSz cx="9144000" cy="6858000" type="screen4x3"/>
  <p:notesSz cx="6815138" cy="99441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FFFF"/>
    <a:srgbClr val="D3FDE4"/>
    <a:srgbClr val="ADFBD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27" autoAdjust="0"/>
    <p:restoredTop sz="9466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4.xlsx"/><Relationship Id="rId1" Type="http://schemas.openxmlformats.org/officeDocument/2006/relationships/themeOverride" Target="../theme/themeOverride1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Lbl>
              <c:idx val="2"/>
              <c:layout>
                <c:manualLayout>
                  <c:x val="3.2323006090468802E-3"/>
                  <c:y val="1.045703143655626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 smtClean="0">
                        <a:latin typeface="Times New Roman (Основной текст)"/>
                      </a:rPr>
                      <a:t>617,0</a:t>
                    </a:r>
                    <a:endParaRPr lang="en-US" sz="1200" b="1" dirty="0">
                      <a:latin typeface="Times New Roman (Основной текст)"/>
                    </a:endParaRPr>
                  </a:p>
                </c:rich>
              </c:tx>
              <c:showVal val="1"/>
            </c:dLbl>
            <c:dLbl>
              <c:idx val="3"/>
              <c:layout/>
              <c:showVal val="1"/>
            </c:dLbl>
            <c:dLbl>
              <c:idx val="4"/>
              <c:layout/>
              <c:showVal val="1"/>
            </c:dLbl>
            <c:dLbl>
              <c:idx val="5"/>
              <c:layout/>
              <c:showVal val="1"/>
            </c:dLbl>
            <c:delete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368.7</c:v>
                </c:pt>
                <c:pt idx="1">
                  <c:v>534.6</c:v>
                </c:pt>
                <c:pt idx="2">
                  <c:v>617</c:v>
                </c:pt>
                <c:pt idx="3">
                  <c:v>526.29999999999995</c:v>
                </c:pt>
                <c:pt idx="4">
                  <c:v>532.29999999999995</c:v>
                </c:pt>
                <c:pt idx="5">
                  <c:v>555.6</c:v>
                </c:pt>
              </c:numCache>
            </c:numRef>
          </c:val>
        </c:ser>
        <c:dLbls/>
        <c:axId val="138569984"/>
        <c:axId val="138588160"/>
      </c:barChart>
      <c:catAx>
        <c:axId val="13856998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38588160"/>
        <c:crosses val="autoZero"/>
        <c:auto val="1"/>
        <c:lblAlgn val="ctr"/>
        <c:lblOffset val="100"/>
      </c:catAx>
      <c:valAx>
        <c:axId val="138588160"/>
        <c:scaling>
          <c:orientation val="minMax"/>
        </c:scaling>
        <c:axPos val="l"/>
        <c:majorGridlines/>
        <c:numFmt formatCode="General" sourceLinked="1"/>
        <c:tickLblPos val="none"/>
        <c:crossAx val="13856998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sideWall>
      <c:spPr>
        <a:solidFill>
          <a:schemeClr val="accent6"/>
        </a:solidFill>
      </c:spPr>
    </c:sideWall>
    <c:backWall>
      <c:spPr>
        <a:solidFill>
          <a:schemeClr val="accent6"/>
        </a:solidFill>
      </c:spPr>
    </c:backWall>
    <c:plotArea>
      <c:layout>
        <c:manualLayout>
          <c:layoutTarget val="inner"/>
          <c:xMode val="edge"/>
          <c:yMode val="edge"/>
          <c:x val="9.2271457252229933E-2"/>
          <c:y val="6.0064295736067294E-2"/>
          <c:w val="0.59612361238736877"/>
          <c:h val="0.7800255615744146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248.9</c:v>
                </c:pt>
                <c:pt idx="1">
                  <c:v>258.39999999999992</c:v>
                </c:pt>
                <c:pt idx="2">
                  <c:v>267.7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96.9</c:v>
                </c:pt>
                <c:pt idx="1">
                  <c:v>103.1</c:v>
                </c:pt>
                <c:pt idx="2">
                  <c:v>105.3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dLbls>
            <c:dLbl>
              <c:idx val="2"/>
              <c:layout>
                <c:manualLayout>
                  <c:x val="3.125E-2"/>
                  <c:y val="-2.5737208911153983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577.4</c:v>
                </c:pt>
                <c:pt idx="1">
                  <c:v>421.2</c:v>
                </c:pt>
                <c:pt idx="2">
                  <c:v>127.3</c:v>
                </c:pt>
              </c:numCache>
            </c:numRef>
          </c:val>
        </c:ser>
        <c:dLbls/>
        <c:shape val="box"/>
        <c:axId val="147985920"/>
        <c:axId val="147987456"/>
        <c:axId val="0"/>
      </c:bar3DChart>
      <c:catAx>
        <c:axId val="14798592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ru-RU"/>
          </a:p>
        </c:txPr>
        <c:crossAx val="147987456"/>
        <c:crosses val="autoZero"/>
        <c:auto val="1"/>
        <c:lblAlgn val="ctr"/>
        <c:lblOffset val="100"/>
      </c:catAx>
      <c:valAx>
        <c:axId val="147987456"/>
        <c:scaling>
          <c:orientation val="minMax"/>
          <c:max val="600"/>
          <c:min val="0"/>
        </c:scaling>
        <c:axPos val="l"/>
        <c:majorGridlines>
          <c:spPr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>
              <a:outerShdw blurRad="130000" dist="101600" dir="2700000" algn="tl" rotWithShape="0">
                <a:srgbClr val="000000">
                  <a:alpha val="35000"/>
                </a:srgbClr>
              </a:outerShdw>
            </a:effectLst>
          </c:spPr>
        </c:majorGridlines>
        <c:numFmt formatCode="General" sourceLinked="1"/>
        <c:tickLblPos val="nextTo"/>
        <c:txPr>
          <a:bodyPr/>
          <a:lstStyle/>
          <a:p>
            <a:pPr>
              <a:defRPr>
                <a:solidFill>
                  <a:srgbClr val="C00000"/>
                </a:solidFill>
                <a:latin typeface="Aharoni" pitchFamily="2" charset="-79"/>
                <a:cs typeface="Aharoni" pitchFamily="2" charset="-79"/>
              </a:defRPr>
            </a:pPr>
            <a:endParaRPr lang="ru-RU"/>
          </a:p>
        </c:txPr>
        <c:crossAx val="1479859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453527458601092"/>
          <c:y val="0.18986663262059511"/>
          <c:w val="0.32546473097112882"/>
          <c:h val="0.45726407389618784"/>
        </c:manualLayout>
      </c:layout>
      <c:txPr>
        <a:bodyPr/>
        <a:lstStyle/>
        <a:p>
          <a:pPr>
            <a:defRPr sz="1200"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5.7012680782248006E-2"/>
          <c:y val="6.4235484400930701E-2"/>
          <c:w val="0.72061387504440522"/>
          <c:h val="0.7608436191871490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explosion val="28"/>
          <c:dPt>
            <c:idx val="0"/>
            <c:spPr>
              <a:solidFill>
                <a:srgbClr val="92D050"/>
              </a:solidFill>
              <a:ln>
                <a:solidFill>
                  <a:schemeClr val="tx2"/>
                </a:solidFill>
              </a:ln>
            </c:spPr>
          </c:dPt>
          <c:dPt>
            <c:idx val="1"/>
            <c:spPr>
              <a:solidFill>
                <a:srgbClr val="00B0F0"/>
              </a:solidFill>
              <a:ln>
                <a:solidFill>
                  <a:schemeClr val="tx2"/>
                </a:solidFill>
              </a:ln>
            </c:spPr>
          </c:dPt>
          <c:dPt>
            <c:idx val="2"/>
            <c:spPr>
              <a:solidFill>
                <a:srgbClr val="7030A0"/>
              </a:solidFill>
              <a:ln>
                <a:solidFill>
                  <a:schemeClr val="tx2"/>
                </a:solidFill>
              </a:ln>
            </c:spPr>
          </c:dPt>
          <c:dPt>
            <c:idx val="3"/>
            <c:spPr>
              <a:solidFill>
                <a:srgbClr val="FFFF00"/>
              </a:solidFill>
              <a:ln>
                <a:solidFill>
                  <a:schemeClr val="tx2"/>
                </a:solidFill>
              </a:ln>
            </c:spPr>
          </c:dPt>
          <c:dPt>
            <c:idx val="5"/>
            <c:spPr>
              <a:solidFill>
                <a:srgbClr val="FF0000"/>
              </a:solidFill>
              <a:ln>
                <a:solidFill>
                  <a:schemeClr val="tx2"/>
                </a:solidFill>
              </a:ln>
            </c:spPr>
          </c:dPt>
          <c:dLbls>
            <c:dLbl>
              <c:idx val="0"/>
              <c:layout>
                <c:manualLayout>
                  <c:x val="-0.23533065154016791"/>
                  <c:y val="-0.111180964416464"/>
                </c:manualLayout>
              </c:layout>
              <c:showVal val="1"/>
            </c:dLbl>
            <c:txPr>
              <a:bodyPr/>
              <a:lstStyle/>
              <a:p>
                <a:pPr>
                  <a:defRPr sz="913" b="1" i="0" u="none" strike="noStrike" baseline="0">
                    <a:solidFill>
                      <a:srgbClr val="000000"/>
                    </a:solidFill>
                    <a:latin typeface="Franklin Gothic Book"/>
                    <a:ea typeface="Franklin Gothic Book"/>
                    <a:cs typeface="Franklin Gothic Book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НДФЛ 225,3</c:v>
                </c:pt>
                <c:pt idx="1">
                  <c:v>Акцизы 12,6</c:v>
                </c:pt>
                <c:pt idx="2">
                  <c:v>ЕНВД 5,9</c:v>
                </c:pt>
                <c:pt idx="3">
                  <c:v>Единый сельхоз.налог 0,4</c:v>
                </c:pt>
                <c:pt idx="4">
                  <c:v>Патентная система налогообложения 0,4</c:v>
                </c:pt>
                <c:pt idx="5">
                  <c:v>Гос.пошлина 4,2</c:v>
                </c:pt>
                <c:pt idx="6">
                  <c:v>Доходы от аренды имущества 80,5</c:v>
                </c:pt>
                <c:pt idx="7">
                  <c:v>Платежи при пользовании природными ресурсами 12,4</c:v>
                </c:pt>
                <c:pt idx="8">
                  <c:v>Доходы от оказания платных услуг 0,4</c:v>
                </c:pt>
                <c:pt idx="9">
                  <c:v>Доходы от продажи имущества 2</c:v>
                </c:pt>
                <c:pt idx="10">
                  <c:v>Штрафы, санкции 1,6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225.3</c:v>
                </c:pt>
                <c:pt idx="1">
                  <c:v>12.6</c:v>
                </c:pt>
                <c:pt idx="2">
                  <c:v>5.9</c:v>
                </c:pt>
                <c:pt idx="3">
                  <c:v>0.4</c:v>
                </c:pt>
                <c:pt idx="4">
                  <c:v>0.4</c:v>
                </c:pt>
                <c:pt idx="5">
                  <c:v>4.2</c:v>
                </c:pt>
                <c:pt idx="6">
                  <c:v>80.5</c:v>
                </c:pt>
                <c:pt idx="7">
                  <c:v>12.4</c:v>
                </c:pt>
                <c:pt idx="8">
                  <c:v>0.4</c:v>
                </c:pt>
                <c:pt idx="9">
                  <c:v>2</c:v>
                </c:pt>
                <c:pt idx="10">
                  <c:v>1.6</c:v>
                </c:pt>
              </c:numCache>
            </c:numRef>
          </c:val>
        </c:ser>
        <c:dLbls/>
      </c:pie3DChart>
      <c:spPr>
        <a:noFill/>
        <a:ln w="12889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8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9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ayout>
        <c:manualLayout>
          <c:xMode val="edge"/>
          <c:yMode val="edge"/>
          <c:x val="0.62382805198130764"/>
          <c:y val="3.0805914151013542E-2"/>
          <c:w val="0.35753575315280867"/>
          <c:h val="0.96917022519520468"/>
        </c:manualLayout>
      </c:layout>
      <c:spPr>
        <a:ln>
          <a:noFill/>
        </a:ln>
      </c:spPr>
      <c:txPr>
        <a:bodyPr/>
        <a:lstStyle/>
        <a:p>
          <a:pPr>
            <a:defRPr sz="9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</c:chart>
  <c:spPr>
    <a:noFill/>
  </c:spPr>
  <c:txPr>
    <a:bodyPr/>
    <a:lstStyle/>
    <a:p>
      <a:pPr>
        <a:defRPr sz="913" b="0" i="0" u="none" strike="noStrike" baseline="0">
          <a:solidFill>
            <a:srgbClr val="000000"/>
          </a:solidFill>
          <a:latin typeface="Franklin Gothic Book"/>
          <a:ea typeface="Franklin Gothic Book"/>
          <a:cs typeface="Franklin Gothic Book"/>
        </a:defRPr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3.2053396070363136E-4"/>
          <c:y val="2.0914886293832525E-2"/>
          <c:w val="0.8120702982460557"/>
          <c:h val="0.9790850941009120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explosion val="9"/>
          <c:dPt>
            <c:idx val="0"/>
            <c:spPr>
              <a:solidFill>
                <a:srgbClr val="92D050"/>
              </a:solidFill>
              <a:ln>
                <a:solidFill>
                  <a:schemeClr val="tx2"/>
                </a:solidFill>
              </a:ln>
            </c:spPr>
          </c:dPt>
          <c:dPt>
            <c:idx val="1"/>
            <c:spPr>
              <a:solidFill>
                <a:srgbClr val="00B0F0"/>
              </a:solidFill>
              <a:ln>
                <a:solidFill>
                  <a:schemeClr val="tx2"/>
                </a:solidFill>
              </a:ln>
            </c:spPr>
          </c:dPt>
          <c:dPt>
            <c:idx val="2"/>
            <c:spPr>
              <a:solidFill>
                <a:srgbClr val="7030A0"/>
              </a:solidFill>
              <a:ln>
                <a:solidFill>
                  <a:schemeClr val="tx2"/>
                </a:solidFill>
              </a:ln>
            </c:spPr>
          </c:dPt>
          <c:dPt>
            <c:idx val="3"/>
            <c:spPr>
              <a:solidFill>
                <a:srgbClr val="FFFF00"/>
              </a:solidFill>
              <a:ln>
                <a:solidFill>
                  <a:schemeClr val="tx2"/>
                </a:solidFill>
              </a:ln>
            </c:spPr>
          </c:dPt>
          <c:dPt>
            <c:idx val="5"/>
            <c:spPr>
              <a:solidFill>
                <a:srgbClr val="FF0000"/>
              </a:solidFill>
              <a:ln>
                <a:solidFill>
                  <a:schemeClr val="tx2"/>
                </a:solidFill>
              </a:ln>
            </c:spPr>
          </c:dPt>
          <c:dPt>
            <c:idx val="6"/>
            <c:explosion val="33"/>
          </c:dPt>
          <c:dLbls>
            <c:dLbl>
              <c:idx val="0"/>
              <c:layout>
                <c:manualLayout>
                  <c:x val="-0.21154612675872594"/>
                  <c:y val="-0.12666594676169421"/>
                </c:manualLayout>
              </c:layout>
              <c:showVal val="1"/>
            </c:dLbl>
            <c:txPr>
              <a:bodyPr/>
              <a:lstStyle/>
              <a:p>
                <a:pPr>
                  <a:defRPr sz="913" b="1" i="0" u="none" strike="noStrike" baseline="0">
                    <a:solidFill>
                      <a:srgbClr val="000000"/>
                    </a:solidFill>
                    <a:latin typeface="Franklin Gothic Book"/>
                    <a:ea typeface="Franklin Gothic Book"/>
                    <a:cs typeface="Franklin Gothic Book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НДФЛ 233,6</c:v>
                </c:pt>
                <c:pt idx="1">
                  <c:v>Акцизы 13,6</c:v>
                </c:pt>
                <c:pt idx="2">
                  <c:v>ЕНВД 6,0</c:v>
                </c:pt>
                <c:pt idx="3">
                  <c:v>Единый сельхоз.налог 0,4</c:v>
                </c:pt>
                <c:pt idx="4">
                  <c:v>Патентная система налогообложения 0,4</c:v>
                </c:pt>
                <c:pt idx="5">
                  <c:v>Гос.пошлина 4,3</c:v>
                </c:pt>
                <c:pt idx="6">
                  <c:v>Доходы от аренды имущества 87,8</c:v>
                </c:pt>
                <c:pt idx="7">
                  <c:v>Платежи при пользовании природными ресурсами 11,1</c:v>
                </c:pt>
                <c:pt idx="8">
                  <c:v>Доходы от оказания платных услуг 0,4</c:v>
                </c:pt>
                <c:pt idx="9">
                  <c:v>Доходы от продажи имущества 2,2</c:v>
                </c:pt>
                <c:pt idx="10">
                  <c:v>Штрафы, санкции 1,7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233.6</c:v>
                </c:pt>
                <c:pt idx="1">
                  <c:v>13.6</c:v>
                </c:pt>
                <c:pt idx="2">
                  <c:v>6</c:v>
                </c:pt>
                <c:pt idx="3">
                  <c:v>0.4</c:v>
                </c:pt>
                <c:pt idx="4">
                  <c:v>0.4</c:v>
                </c:pt>
                <c:pt idx="5">
                  <c:v>4.3</c:v>
                </c:pt>
                <c:pt idx="6">
                  <c:v>87.8</c:v>
                </c:pt>
                <c:pt idx="7">
                  <c:v>11.1</c:v>
                </c:pt>
                <c:pt idx="8">
                  <c:v>0.4</c:v>
                </c:pt>
                <c:pt idx="9">
                  <c:v>2.2000000000000002</c:v>
                </c:pt>
                <c:pt idx="10">
                  <c:v>1.7</c:v>
                </c:pt>
              </c:numCache>
            </c:numRef>
          </c:val>
        </c:ser>
        <c:dLbls/>
      </c:pie3DChart>
      <c:spPr>
        <a:noFill/>
        <a:ln w="12889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8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9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ayout>
        <c:manualLayout>
          <c:xMode val="edge"/>
          <c:yMode val="edge"/>
          <c:x val="0.62382808567281078"/>
          <c:y val="0"/>
          <c:w val="0.35753579627154641"/>
          <c:h val="1"/>
        </c:manualLayout>
      </c:layout>
      <c:txPr>
        <a:bodyPr/>
        <a:lstStyle/>
        <a:p>
          <a:pPr>
            <a:defRPr sz="10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</c:chart>
  <c:spPr>
    <a:noFill/>
  </c:spPr>
  <c:txPr>
    <a:bodyPr/>
    <a:lstStyle/>
    <a:p>
      <a:pPr>
        <a:defRPr sz="913" b="0" i="0" u="none" strike="noStrike" baseline="0">
          <a:solidFill>
            <a:srgbClr val="000000"/>
          </a:solidFill>
          <a:latin typeface="Franklin Gothic Book"/>
          <a:ea typeface="Franklin Gothic Book"/>
          <a:cs typeface="Franklin Gothic Book"/>
        </a:defRPr>
      </a:pPr>
      <a:endParaRPr lang="ru-RU"/>
    </a:p>
  </c:txPr>
  <c:externalData r:id="rId1"/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1.7146691860555024E-3"/>
          <c:y val="0.10013828174680964"/>
          <c:w val="0.71286091728429524"/>
          <c:h val="0.8991562002704531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explosion val="7"/>
          <c:dPt>
            <c:idx val="0"/>
            <c:explosion val="23"/>
            <c:spPr>
              <a:solidFill>
                <a:srgbClr val="92D050"/>
              </a:solidFill>
              <a:ln>
                <a:solidFill>
                  <a:schemeClr val="tx2"/>
                </a:solidFill>
              </a:ln>
            </c:spPr>
          </c:dPt>
          <c:dPt>
            <c:idx val="1"/>
            <c:spPr>
              <a:solidFill>
                <a:srgbClr val="00B0F0"/>
              </a:solidFill>
              <a:ln>
                <a:solidFill>
                  <a:schemeClr val="tx2"/>
                </a:solidFill>
              </a:ln>
            </c:spPr>
          </c:dPt>
          <c:dPt>
            <c:idx val="2"/>
            <c:spPr>
              <a:solidFill>
                <a:srgbClr val="7030A0"/>
              </a:solidFill>
              <a:ln>
                <a:solidFill>
                  <a:schemeClr val="tx2"/>
                </a:solidFill>
              </a:ln>
            </c:spPr>
          </c:dPt>
          <c:dPt>
            <c:idx val="3"/>
            <c:spPr>
              <a:solidFill>
                <a:srgbClr val="FFFF00"/>
              </a:solidFill>
              <a:ln>
                <a:solidFill>
                  <a:schemeClr val="tx2"/>
                </a:solidFill>
              </a:ln>
            </c:spPr>
          </c:dPt>
          <c:dPt>
            <c:idx val="5"/>
            <c:spPr>
              <a:solidFill>
                <a:srgbClr val="FF0000"/>
              </a:solidFill>
              <a:ln>
                <a:solidFill>
                  <a:schemeClr val="tx2"/>
                </a:solidFill>
              </a:ln>
            </c:spPr>
          </c:dPt>
          <c:dLbls>
            <c:dLbl>
              <c:idx val="0"/>
              <c:layout>
                <c:manualLayout>
                  <c:x val="-0.17826584204317891"/>
                  <c:y val="-7.3367315514352105E-2"/>
                </c:manualLayout>
              </c:layout>
              <c:showVal val="1"/>
            </c:dLbl>
            <c:txPr>
              <a:bodyPr/>
              <a:lstStyle/>
              <a:p>
                <a:pPr>
                  <a:defRPr sz="913" b="1" i="0" u="none" strike="noStrike" baseline="0">
                    <a:solidFill>
                      <a:srgbClr val="000000"/>
                    </a:solidFill>
                    <a:latin typeface="Franklin Gothic Book"/>
                    <a:ea typeface="Franklin Gothic Book"/>
                    <a:cs typeface="Franklin Gothic Book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НДФЛ 242,3</c:v>
                </c:pt>
                <c:pt idx="1">
                  <c:v>Акцизы 14,2</c:v>
                </c:pt>
                <c:pt idx="2">
                  <c:v>ЕНВД 6,1</c:v>
                </c:pt>
                <c:pt idx="3">
                  <c:v>Единый сельхоз.налог 0,4</c:v>
                </c:pt>
                <c:pt idx="4">
                  <c:v>Патентная система налогообложения 0,4</c:v>
                </c:pt>
                <c:pt idx="5">
                  <c:v>Гос.пошлина 4,2</c:v>
                </c:pt>
                <c:pt idx="6">
                  <c:v>Доходы от аренды имущества 87,8</c:v>
                </c:pt>
                <c:pt idx="7">
                  <c:v>Платежи при пользовании природными ресурсами 13,4</c:v>
                </c:pt>
                <c:pt idx="8">
                  <c:v>Доходы от оказания платных услуг 0,4</c:v>
                </c:pt>
                <c:pt idx="9">
                  <c:v>Доходы от продажи имущества 2,2</c:v>
                </c:pt>
                <c:pt idx="10">
                  <c:v>Штрафы, санкции 1,7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242.3</c:v>
                </c:pt>
                <c:pt idx="1">
                  <c:v>14.2</c:v>
                </c:pt>
                <c:pt idx="2">
                  <c:v>6.1</c:v>
                </c:pt>
                <c:pt idx="3">
                  <c:v>0.4</c:v>
                </c:pt>
                <c:pt idx="4">
                  <c:v>0.4</c:v>
                </c:pt>
                <c:pt idx="5">
                  <c:v>4.2</c:v>
                </c:pt>
                <c:pt idx="6">
                  <c:v>87.8</c:v>
                </c:pt>
                <c:pt idx="7">
                  <c:v>13.4</c:v>
                </c:pt>
                <c:pt idx="8">
                  <c:v>0.4</c:v>
                </c:pt>
                <c:pt idx="9">
                  <c:v>2.2000000000000002</c:v>
                </c:pt>
                <c:pt idx="10">
                  <c:v>1.7</c:v>
                </c:pt>
              </c:numCache>
            </c:numRef>
          </c:val>
        </c:ser>
        <c:dLbls/>
      </c:pie3DChart>
      <c:spPr>
        <a:noFill/>
        <a:ln w="12889">
          <a:noFill/>
        </a:ln>
      </c:spPr>
    </c:plotArea>
    <c:legend>
      <c:legendPos val="r"/>
      <c:layout>
        <c:manualLayout>
          <c:xMode val="edge"/>
          <c:yMode val="edge"/>
          <c:x val="0.53626649640456414"/>
          <c:y val="0"/>
          <c:w val="0.44509736655060039"/>
          <c:h val="1"/>
        </c:manualLayout>
      </c:layout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</c:chart>
  <c:spPr>
    <a:noFill/>
  </c:spPr>
  <c:txPr>
    <a:bodyPr/>
    <a:lstStyle/>
    <a:p>
      <a:pPr>
        <a:defRPr sz="913" b="0" i="0" u="none" strike="noStrike" baseline="0">
          <a:solidFill>
            <a:srgbClr val="000000"/>
          </a:solidFill>
          <a:latin typeface="Franklin Gothic Book"/>
          <a:ea typeface="Franklin Gothic Book"/>
          <a:cs typeface="Franklin Gothic Book"/>
        </a:defRPr>
      </a:pPr>
      <a:endParaRPr lang="ru-RU"/>
    </a:p>
  </c:txPr>
  <c:externalData r:id="rId1"/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800" dirty="0" smtClean="0"/>
              <a:t>(тыс. рублей)</a:t>
            </a:r>
            <a:r>
              <a:rPr lang="ru-RU" sz="1800" dirty="0"/>
              <a:t>
</a:t>
            </a:r>
          </a:p>
        </c:rich>
      </c:tx>
      <c:layout>
        <c:manualLayout>
          <c:xMode val="edge"/>
          <c:yMode val="edge"/>
          <c:x val="1.6741790083709001E-2"/>
          <c:y val="0.73608898625381791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.17258477436533934"/>
          <c:w val="0.63925968438833092"/>
          <c:h val="0.7149201055460678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расходов бюджета муниципального образования Усть-Абаканский район </c:v>
                </c:pt>
              </c:strCache>
            </c:strRef>
          </c:tx>
          <c:explosion val="25"/>
          <c:dPt>
            <c:idx val="4"/>
            <c:explosion val="20"/>
          </c:dPt>
          <c:dPt>
            <c:idx val="6"/>
            <c:explosion val="13"/>
          </c:dPt>
          <c:dLbls>
            <c:dLbl>
              <c:idx val="4"/>
              <c:layout>
                <c:manualLayout>
                  <c:x val="-7.6892200229569704E-2"/>
                  <c:y val="-0.19294318150004336"/>
                </c:manualLayout>
              </c:layout>
              <c:showVal val="1"/>
            </c:dLbl>
            <c:dLbl>
              <c:idx val="5"/>
              <c:layout>
                <c:manualLayout>
                  <c:x val="-4.800211372098883E-2"/>
                  <c:y val="-0.19951618886307024"/>
                </c:manualLayout>
              </c:layout>
              <c:showVal val="1"/>
            </c:dLbl>
            <c:numFmt formatCode="#,##0.0" sourceLinked="0"/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Лист1!$A$2:$A$14</c:f>
              <c:strCache>
                <c:ptCount val="13"/>
                <c:pt idx="0">
                  <c:v>Общегосударственные расходы 58 812</c:v>
                </c:pt>
                <c:pt idx="1">
                  <c:v>Национальная оборона 1770</c:v>
                </c:pt>
                <c:pt idx="2">
                  <c:v>Национальная безопасность и правоохранительная деятельность 481,5</c:v>
                </c:pt>
                <c:pt idx="3">
                  <c:v>Национальная экономика 72 615,2</c:v>
                </c:pt>
                <c:pt idx="4">
                  <c:v>Жилищно-коммунальное хозяйство 13 815,5</c:v>
                </c:pt>
                <c:pt idx="5">
                  <c:v>Образование 607 624,4</c:v>
                </c:pt>
                <c:pt idx="6">
                  <c:v>Культура 59 780,3</c:v>
                </c:pt>
                <c:pt idx="7">
                  <c:v>Здравоохранение 450</c:v>
                </c:pt>
                <c:pt idx="8">
                  <c:v>Социальная политика 70538,8</c:v>
                </c:pt>
                <c:pt idx="9">
                  <c:v>Физическая культура и спорт 251,1</c:v>
                </c:pt>
                <c:pt idx="10">
                  <c:v>Средства массовой информации 4 691</c:v>
                </c:pt>
                <c:pt idx="11">
                  <c:v>Обслуживание государственного долга 300</c:v>
                </c:pt>
                <c:pt idx="12">
                  <c:v>Межбюджетные трансферты 48 003</c:v>
                </c:pt>
              </c:strCache>
            </c:strRef>
          </c:cat>
          <c:val>
            <c:numRef>
              <c:f>Лист1!$B$2:$B$14</c:f>
              <c:numCache>
                <c:formatCode>#,##0.0</c:formatCode>
                <c:ptCount val="13"/>
                <c:pt idx="0">
                  <c:v>58812</c:v>
                </c:pt>
                <c:pt idx="1">
                  <c:v>1770</c:v>
                </c:pt>
                <c:pt idx="2">
                  <c:v>481.5</c:v>
                </c:pt>
                <c:pt idx="3">
                  <c:v>72615.199999999997</c:v>
                </c:pt>
                <c:pt idx="4">
                  <c:v>13815.5</c:v>
                </c:pt>
                <c:pt idx="5">
                  <c:v>607624.4</c:v>
                </c:pt>
                <c:pt idx="6">
                  <c:v>59780.3</c:v>
                </c:pt>
                <c:pt idx="7">
                  <c:v>450</c:v>
                </c:pt>
                <c:pt idx="8">
                  <c:v>70538.8</c:v>
                </c:pt>
                <c:pt idx="9">
                  <c:v>251.1</c:v>
                </c:pt>
                <c:pt idx="10">
                  <c:v>4691</c:v>
                </c:pt>
                <c:pt idx="11">
                  <c:v>300</c:v>
                </c:pt>
                <c:pt idx="12">
                  <c:v>48003</c:v>
                </c:pt>
              </c:numCache>
            </c:numRef>
          </c:val>
        </c:ser>
        <c:dLbls/>
      </c:pie3DChart>
      <c:spPr>
        <a:noFill/>
        <a:ln w="25332">
          <a:noFill/>
        </a:ln>
      </c:spPr>
    </c:plotArea>
    <c:legend>
      <c:legendPos val="r"/>
      <c:layout>
        <c:manualLayout>
          <c:xMode val="edge"/>
          <c:yMode val="edge"/>
          <c:x val="0.55714253854773421"/>
          <c:y val="0.11401547495730563"/>
          <c:w val="0.44093377198396982"/>
          <c:h val="0.83357527670545062"/>
        </c:manualLayout>
      </c:layout>
      <c:txPr>
        <a:bodyPr/>
        <a:lstStyle/>
        <a:p>
          <a:pPr>
            <a:defRPr sz="1200" b="1" i="0" u="none" strike="noStrike" baseline="0">
              <a:solidFill>
                <a:schemeClr val="accent6">
                  <a:lumMod val="20000"/>
                  <a:lumOff val="80000"/>
                </a:schemeClr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997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floor>
      <c:spPr>
        <a:gradFill>
          <a:gsLst>
            <a:gs pos="0">
              <a:srgbClr val="D6ECFF">
                <a:lumMod val="75000"/>
              </a:srgbClr>
            </a:gs>
            <a:gs pos="50000">
              <a:srgbClr val="00ADDC">
                <a:lumMod val="40000"/>
                <a:lumOff val="60000"/>
              </a:srgbClr>
            </a:gs>
          </a:gsLst>
          <a:lin ang="5400000" scaled="0"/>
        </a:gradFill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2829150996512925E-2"/>
          <c:y val="3.3144689417125971E-2"/>
          <c:w val="0.95853928899480778"/>
          <c:h val="0.54923150144180966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Дошкольное образование (8 организаций)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</c:spPr>
          <c:dLbls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108946.5</c:v>
                </c:pt>
                <c:pt idx="1">
                  <c:v>100619.4</c:v>
                </c:pt>
                <c:pt idx="2">
                  <c:v>38089.9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Общее образование (20 общеобразовательных организаций)</c:v>
                </c:pt>
              </c:strCache>
            </c:strRef>
          </c:tx>
          <c:spPr>
            <a:gradFill flip="none" rotWithShape="1">
              <a:gsLst>
                <a:gs pos="0">
                  <a:srgbClr val="CC9099">
                    <a:shade val="30000"/>
                    <a:satMod val="115000"/>
                  </a:srgbClr>
                </a:gs>
                <a:gs pos="50000">
                  <a:srgbClr val="CC9099">
                    <a:shade val="67500"/>
                    <a:satMod val="115000"/>
                  </a:srgbClr>
                </a:gs>
                <a:gs pos="100000">
                  <a:srgbClr val="CC9099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</c:spPr>
          <c:dLbls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417551.89999999997</c:v>
                </c:pt>
                <c:pt idx="1">
                  <c:v>337729.6</c:v>
                </c:pt>
                <c:pt idx="2">
                  <c:v>103521.1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Дополнительное образование (3 учреждения)</c:v>
                </c:pt>
              </c:strCache>
            </c:strRef>
          </c:tx>
          <c:spPr>
            <a:solidFill>
              <a:srgbClr val="DA7326"/>
            </a:solidFill>
          </c:spPr>
          <c:dLbls>
            <c:dLbl>
              <c:idx val="0"/>
              <c:layout>
                <c:manualLayout>
                  <c:x val="0"/>
                  <c:y val="1.146945377403741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48882.400000000001</c:v>
                </c:pt>
                <c:pt idx="1">
                  <c:v>46875.5</c:v>
                </c:pt>
                <c:pt idx="2">
                  <c:v>46702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Молодежная политика и оздоровление (1 организация)</c:v>
                </c:pt>
              </c:strCache>
            </c:strRef>
          </c:tx>
          <c:dLbls>
            <c:dLbl>
              <c:idx val="0"/>
              <c:layout>
                <c:manualLayout>
                  <c:x val="9.8763185481738625E-3"/>
                  <c:y val="-4.8745178539658367E-2"/>
                </c:manualLayout>
              </c:layout>
              <c:showVal val="1"/>
            </c:dLbl>
            <c:dLbl>
              <c:idx val="1"/>
              <c:layout>
                <c:manualLayout>
                  <c:x val="5.9258844499192774E-3"/>
                  <c:y val="-4.5877815096149244E-2"/>
                </c:manualLayout>
              </c:layout>
              <c:showVal val="1"/>
            </c:dLbl>
            <c:dLbl>
              <c:idx val="2"/>
              <c:layout>
                <c:manualLayout>
                  <c:x val="1.7777653349757845E-2"/>
                  <c:y val="-4.3010451652639933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Лист1!$E$2:$E$4</c:f>
              <c:numCache>
                <c:formatCode>#,##0.0</c:formatCode>
                <c:ptCount val="3"/>
                <c:pt idx="0">
                  <c:v>2551.8000000000002</c:v>
                </c:pt>
                <c:pt idx="1">
                  <c:v>2556.8000000000002</c:v>
                </c:pt>
                <c:pt idx="2">
                  <c:v>2571.8000000000002</c:v>
                </c:pt>
              </c:numCache>
            </c:numRef>
          </c:val>
        </c:ser>
        <c:dLbls/>
        <c:shape val="box"/>
        <c:axId val="167621760"/>
        <c:axId val="167623296"/>
        <c:axId val="0"/>
      </c:bar3DChart>
      <c:catAx>
        <c:axId val="16762176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67623296"/>
        <c:crosses val="autoZero"/>
        <c:auto val="1"/>
        <c:lblAlgn val="ctr"/>
        <c:lblOffset val="100"/>
      </c:catAx>
      <c:valAx>
        <c:axId val="167623296"/>
        <c:scaling>
          <c:orientation val="minMax"/>
        </c:scaling>
        <c:delete val="1"/>
        <c:axPos val="l"/>
        <c:numFmt formatCode="#,##0.0" sourceLinked="1"/>
        <c:tickLblPos val="none"/>
        <c:crossAx val="1676217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518472894911212E-2"/>
          <c:y val="0.66216362665934758"/>
          <c:w val="0.77107795104379928"/>
          <c:h val="0.31017963693308631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2.8828714307441178E-2"/>
          <c:y val="0.1883720930232558"/>
          <c:w val="0.82522470448534935"/>
          <c:h val="9.3023255813953501E-2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расходов</c:v>
                </c:pt>
              </c:strCache>
            </c:strRef>
          </c:tx>
          <c:dLbls>
            <c:dLbl>
              <c:idx val="0"/>
              <c:layout>
                <c:manualLayout>
                  <c:x val="-6.4864607191744514E-2"/>
                  <c:y val="-3.7209302325582151E-2"/>
                </c:manualLayout>
              </c:layout>
              <c:showVal val="1"/>
            </c:dLbl>
            <c:dLbl>
              <c:idx val="1"/>
              <c:layout>
                <c:manualLayout>
                  <c:x val="-4.1441276816946912E-2"/>
                  <c:y val="-3.4883720930232537E-2"/>
                </c:manualLayout>
              </c:layout>
              <c:showVal val="1"/>
            </c:dLbl>
            <c:dLbl>
              <c:idx val="2"/>
              <c:layout>
                <c:manualLayout>
                  <c:x val="-4.8648455393806946E-2"/>
                  <c:y val="-3.7209302325582116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607624.4</c:v>
                </c:pt>
                <c:pt idx="1">
                  <c:v>516930.1</c:v>
                </c:pt>
                <c:pt idx="2">
                  <c:v>22068.6</c:v>
                </c:pt>
              </c:numCache>
            </c:numRef>
          </c:val>
        </c:ser>
        <c:dLbls/>
        <c:marker val="1"/>
        <c:axId val="167717120"/>
        <c:axId val="167718912"/>
      </c:lineChart>
      <c:catAx>
        <c:axId val="167717120"/>
        <c:scaling>
          <c:orientation val="minMax"/>
        </c:scaling>
        <c:delete val="1"/>
        <c:axPos val="b"/>
        <c:numFmt formatCode="General" sourceLinked="1"/>
        <c:tickLblPos val="none"/>
        <c:crossAx val="167718912"/>
        <c:crosses val="autoZero"/>
        <c:auto val="1"/>
        <c:lblAlgn val="ctr"/>
        <c:lblOffset val="100"/>
      </c:catAx>
      <c:valAx>
        <c:axId val="167718912"/>
        <c:scaling>
          <c:orientation val="minMax"/>
        </c:scaling>
        <c:delete val="1"/>
        <c:axPos val="l"/>
        <c:numFmt formatCode="#,##0.0" sourceLinked="1"/>
        <c:tickLblPos val="none"/>
        <c:crossAx val="1677171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0.20730538568908904"/>
          <c:y val="0.11103806046178423"/>
          <c:w val="0.78910594901219999"/>
          <c:h val="0.8327888781588417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60000"/>
                  </a:schemeClr>
                </a:gs>
                <a:gs pos="33000">
                  <a:schemeClr val="accent5">
                    <a:tint val="86500"/>
                  </a:schemeClr>
                </a:gs>
                <a:gs pos="46750">
                  <a:schemeClr val="accent5">
                    <a:tint val="71000"/>
                    <a:satMod val="112000"/>
                  </a:schemeClr>
                </a:gs>
                <a:gs pos="53000">
                  <a:schemeClr val="accent5">
                    <a:tint val="71000"/>
                    <a:satMod val="112000"/>
                  </a:schemeClr>
                </a:gs>
                <a:gs pos="68000">
                  <a:schemeClr val="accent5">
                    <a:tint val="86000"/>
                  </a:schemeClr>
                </a:gs>
                <a:gs pos="100000">
                  <a:schemeClr val="accent5">
                    <a:shade val="60000"/>
                  </a:schemeClr>
                </a:gs>
              </a:gsLst>
              <a:lin ang="8350000" scaled="1"/>
            </a:gradFill>
            <a:ln w="9525" cap="flat" cmpd="sng" algn="ctr">
              <a:solidFill>
                <a:schemeClr val="accent5">
                  <a:shade val="48000"/>
                  <a:satMod val="110000"/>
                </a:schemeClr>
              </a:solidFill>
              <a:prstDash val="solid"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</c:spPr>
          <c:dLbls>
            <c:dLbl>
              <c:idx val="0"/>
              <c:layout>
                <c:manualLayout>
                  <c:x val="-3.1745809553139015E-3"/>
                  <c:y val="-2.4540348514396196E-2"/>
                </c:manualLayout>
              </c:layout>
              <c:showVal val="1"/>
              <c:showCatName val="1"/>
            </c:dLbl>
            <c:dLbl>
              <c:idx val="1"/>
              <c:layout>
                <c:manualLayout>
                  <c:x val="7.2545424004031578E-3"/>
                  <c:y val="-6.1349663615446835E-3"/>
                </c:manualLayout>
              </c:layout>
              <c:showVal val="1"/>
              <c:showCatName val="1"/>
            </c:dLbl>
            <c:dLbl>
              <c:idx val="2"/>
              <c:layout>
                <c:manualLayout>
                  <c:x val="4.3091811880831832E-3"/>
                  <c:y val="0"/>
                </c:manualLayout>
              </c:layout>
              <c:showVal val="1"/>
              <c:showCatName val="1"/>
            </c:dLbl>
            <c:txPr>
              <a:bodyPr/>
              <a:lstStyle/>
              <a:p>
                <a:pPr>
                  <a:defRPr sz="1098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Val val="1"/>
            <c:showCatName val="1"/>
          </c:dLbls>
          <c:cat>
            <c:strRef>
              <c:f>Лист1!$A$2:$A$4</c:f>
              <c:strCache>
                <c:ptCount val="3"/>
                <c:pt idx="0">
                  <c:v>на 01.01.2019</c:v>
                </c:pt>
                <c:pt idx="1">
                  <c:v>на 01.01.2020</c:v>
                </c:pt>
                <c:pt idx="2">
                  <c:v>на 01.01.2021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45581.5</c:v>
                </c:pt>
                <c:pt idx="1">
                  <c:v>54156.3</c:v>
                </c:pt>
                <c:pt idx="2">
                  <c:v>62958.1</c:v>
                </c:pt>
              </c:numCache>
            </c:numRef>
          </c:val>
        </c:ser>
        <c:dLbls/>
        <c:shape val="box"/>
        <c:axId val="128366848"/>
        <c:axId val="128368640"/>
        <c:axId val="0"/>
      </c:bar3DChart>
      <c:catAx>
        <c:axId val="128366848"/>
        <c:scaling>
          <c:orientation val="minMax"/>
        </c:scaling>
        <c:delete val="1"/>
        <c:axPos val="b"/>
        <c:tickLblPos val="nextTo"/>
        <c:crossAx val="128368640"/>
        <c:crosses val="autoZero"/>
        <c:auto val="1"/>
        <c:lblAlgn val="ctr"/>
        <c:lblOffset val="100"/>
      </c:catAx>
      <c:valAx>
        <c:axId val="128368640"/>
        <c:scaling>
          <c:orientation val="minMax"/>
          <c:max val="70000"/>
        </c:scaling>
        <c:axPos val="l"/>
        <c:numFmt formatCode="#,##0.00" sourceLinked="1"/>
        <c:tickLblPos val="nextTo"/>
        <c:txPr>
          <a:bodyPr/>
          <a:lstStyle/>
          <a:p>
            <a:pPr>
              <a:defRPr sz="1198">
                <a:solidFill>
                  <a:srgbClr val="C00000"/>
                </a:solidFill>
              </a:defRPr>
            </a:pPr>
            <a:endParaRPr lang="ru-RU"/>
          </a:p>
        </c:txPr>
        <c:crossAx val="128366848"/>
        <c:crosses val="autoZero"/>
        <c:crossBetween val="between"/>
        <c:majorUnit val="10000"/>
      </c:valAx>
      <c:spPr>
        <a:noFill/>
        <a:ln w="25350">
          <a:noFill/>
        </a:ln>
      </c:spPr>
    </c:plotArea>
    <c:plotVisOnly val="1"/>
    <c:dispBlanksAs val="gap"/>
  </c:chart>
  <c:spPr>
    <a:noFill/>
  </c:spPr>
  <c:txPr>
    <a:bodyPr/>
    <a:lstStyle/>
    <a:p>
      <a:pPr>
        <a:defRPr sz="1796"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6.7343304232228798E-2"/>
          <c:y val="9.3101436100631412E-4"/>
          <c:w val="0.69688988150338693"/>
          <c:h val="0.8817331798477070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7119175752671614"/>
                  <c:y val="2.3726044632696567E-2"/>
                </c:manualLayout>
              </c:layout>
              <c:showVal val="1"/>
            </c:dLbl>
            <c:dLbl>
              <c:idx val="1"/>
              <c:layout>
                <c:manualLayout>
                  <c:x val="1.0730938354846838E-2"/>
                  <c:y val="-0.17106208647125337"/>
                </c:manualLayout>
              </c:layout>
              <c:showVal val="1"/>
            </c:dLbl>
            <c:dLbl>
              <c:idx val="2"/>
              <c:layout>
                <c:manualLayout>
                  <c:x val="0.14613867743651388"/>
                  <c:y val="3.8346153993947307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80469.5</c:v>
                </c:pt>
                <c:pt idx="1">
                  <c:v>65478</c:v>
                </c:pt>
                <c:pt idx="2">
                  <c:v>73156.3</c:v>
                </c:pt>
              </c:numCache>
            </c:numRef>
          </c:val>
        </c:ser>
        <c:dLbls/>
      </c:pie3DChart>
    </c:plotArea>
    <c:legend>
      <c:legendPos val="r"/>
      <c:layout>
        <c:manualLayout>
          <c:xMode val="edge"/>
          <c:yMode val="edge"/>
          <c:x val="0.70877182921532078"/>
          <c:y val="0.5096927597713965"/>
          <c:w val="0.23436993413643725"/>
          <c:h val="0.26855949132361734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0.10158659057004475"/>
          <c:w val="0.93481527105089346"/>
          <c:h val="0.6966155467478293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427.1</c:v>
                </c:pt>
                <c:pt idx="1">
                  <c:v>392.9</c:v>
                </c:pt>
                <c:pt idx="2">
                  <c:v>492.2</c:v>
                </c:pt>
                <c:pt idx="3">
                  <c:v>523.9</c:v>
                </c:pt>
                <c:pt idx="4">
                  <c:v>559.1</c:v>
                </c:pt>
                <c:pt idx="5">
                  <c:v>564.9</c:v>
                </c:pt>
              </c:numCache>
            </c:numRef>
          </c:val>
        </c:ser>
        <c:dLbls/>
        <c:axId val="138607616"/>
        <c:axId val="138584832"/>
      </c:barChart>
      <c:catAx>
        <c:axId val="138607616"/>
        <c:scaling>
          <c:orientation val="minMax"/>
        </c:scaling>
        <c:axPos val="b"/>
        <c:numFmt formatCode="General" sourceLinked="1"/>
        <c:tickLblPos val="nextTo"/>
        <c:crossAx val="138584832"/>
        <c:crosses val="autoZero"/>
        <c:auto val="1"/>
        <c:lblAlgn val="ctr"/>
        <c:lblOffset val="100"/>
      </c:catAx>
      <c:valAx>
        <c:axId val="138584832"/>
        <c:scaling>
          <c:orientation val="minMax"/>
        </c:scaling>
        <c:axPos val="l"/>
        <c:majorGridlines/>
        <c:numFmt formatCode="General" sourceLinked="1"/>
        <c:tickLblPos val="none"/>
        <c:crossAx val="138607616"/>
        <c:crosses val="autoZero"/>
        <c:crossBetween val="between"/>
      </c:valAx>
      <c:spPr>
        <a:ln>
          <a:solidFill>
            <a:schemeClr val="bg1"/>
          </a:solidFill>
        </a:ln>
      </c:spPr>
    </c:plotArea>
    <c:plotVisOnly val="1"/>
    <c:dispBlanksAs val="gap"/>
  </c:chart>
  <c:txPr>
    <a:bodyPr/>
    <a:lstStyle/>
    <a:p>
      <a:pPr>
        <a:defRPr sz="1200" b="1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162.6</c:v>
                </c:pt>
                <c:pt idx="1">
                  <c:v>195.5</c:v>
                </c:pt>
                <c:pt idx="2">
                  <c:v>230.4</c:v>
                </c:pt>
                <c:pt idx="3">
                  <c:v>240.5</c:v>
                </c:pt>
                <c:pt idx="4">
                  <c:v>259.10000000000002</c:v>
                </c:pt>
                <c:pt idx="5">
                  <c:v>279.10000000000002</c:v>
                </c:pt>
              </c:numCache>
            </c:numRef>
          </c:val>
        </c:ser>
        <c:dLbls/>
        <c:axId val="117874688"/>
        <c:axId val="117876224"/>
      </c:barChart>
      <c:catAx>
        <c:axId val="11787468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17876224"/>
        <c:crosses val="autoZero"/>
        <c:auto val="1"/>
        <c:lblAlgn val="ctr"/>
        <c:lblOffset val="100"/>
      </c:catAx>
      <c:valAx>
        <c:axId val="117876224"/>
        <c:scaling>
          <c:orientation val="minMax"/>
        </c:scaling>
        <c:axPos val="l"/>
        <c:majorGridlines/>
        <c:numFmt formatCode="General" sourceLinked="1"/>
        <c:tickLblPos val="none"/>
        <c:crossAx val="117874688"/>
        <c:crosses val="autoZero"/>
        <c:crossBetween val="between"/>
      </c:valAx>
    </c:plotArea>
    <c:plotVisOnly val="1"/>
    <c:dispBlanksAs val="gap"/>
  </c:chart>
  <c:spPr>
    <a:gradFill rotWithShape="1">
      <a:gsLst>
        <a:gs pos="0">
          <a:schemeClr val="accent3">
            <a:shade val="60000"/>
          </a:schemeClr>
        </a:gs>
        <a:gs pos="33000">
          <a:schemeClr val="accent3">
            <a:tint val="86500"/>
          </a:schemeClr>
        </a:gs>
        <a:gs pos="46750">
          <a:schemeClr val="accent3">
            <a:tint val="71000"/>
            <a:satMod val="112000"/>
          </a:schemeClr>
        </a:gs>
        <a:gs pos="53000">
          <a:schemeClr val="accent3">
            <a:tint val="71000"/>
            <a:satMod val="112000"/>
          </a:schemeClr>
        </a:gs>
        <a:gs pos="68000">
          <a:schemeClr val="accent3">
            <a:tint val="86000"/>
          </a:schemeClr>
        </a:gs>
        <a:gs pos="100000">
          <a:schemeClr val="accent3">
            <a:shade val="60000"/>
          </a:schemeClr>
        </a:gs>
      </a:gsLst>
      <a:lin ang="8350000" scaled="1"/>
    </a:gradFill>
    <a:ln w="9525" cap="flat" cmpd="sng" algn="ctr">
      <a:solidFill>
        <a:schemeClr val="accent3">
          <a:shade val="48000"/>
          <a:satMod val="110000"/>
        </a:schemeClr>
      </a:solidFill>
      <a:prstDash val="solid"/>
    </a:ln>
    <a:effectLst>
      <a:outerShdw blurRad="190500" dist="228600" dir="2700000" sy="90000" rotWithShape="0">
        <a:srgbClr val="000000">
          <a:alpha val="25500"/>
        </a:srgbClr>
      </a:outerShdw>
    </a:effectLst>
  </c:spPr>
  <c:txPr>
    <a:bodyPr/>
    <a:lstStyle/>
    <a:p>
      <a:pPr>
        <a:defRPr>
          <a:solidFill>
            <a:schemeClr val="tx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5.1347120485180697E-2"/>
          <c:y val="0"/>
          <c:w val="0.78499513926230713"/>
          <c:h val="0.995126038711726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5"/>
          <c:dPt>
            <c:idx val="0"/>
            <c:explosion val="3"/>
          </c:dPt>
          <c:dPt>
            <c:idx val="1"/>
            <c:explosion val="19"/>
          </c:dPt>
          <c:dPt>
            <c:idx val="2"/>
            <c:explosion val="9"/>
          </c:dPt>
          <c:dLbls>
            <c:dLbl>
              <c:idx val="0"/>
              <c:layout>
                <c:manualLayout>
                  <c:x val="-0.19432196575037719"/>
                  <c:y val="5.8593660985587137E-3"/>
                </c:manualLayout>
              </c:layout>
              <c:showVal val="1"/>
            </c:dLbl>
            <c:dLbl>
              <c:idx val="1"/>
              <c:layout>
                <c:manualLayout>
                  <c:x val="0.14558178659863669"/>
                  <c:y val="-0.27569751490477667"/>
                </c:manualLayout>
              </c:layout>
              <c:showVal val="1"/>
            </c:dLbl>
            <c:dLbl>
              <c:idx val="2"/>
              <c:layout>
                <c:manualLayout>
                  <c:x val="0.15689732478392099"/>
                  <c:y val="4.4572395513559654E-2"/>
                </c:manualLayout>
              </c:layout>
              <c:showVal val="1"/>
            </c:dLbl>
            <c:dLbl>
              <c:idx val="3"/>
              <c:layout>
                <c:manualLayout>
                  <c:x val="7.2331252274699734E-2"/>
                  <c:y val="9.8341902589788546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добыча</c:v>
                </c:pt>
                <c:pt idx="1">
                  <c:v>обработка</c:v>
                </c:pt>
                <c:pt idx="2">
                  <c:v>электроэнергия, газ, вода</c:v>
                </c:pt>
                <c:pt idx="3">
                  <c:v>водоснабжение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526.29999999999995</c:v>
                </c:pt>
                <c:pt idx="1">
                  <c:v>523.9</c:v>
                </c:pt>
                <c:pt idx="2">
                  <c:v>240.5</c:v>
                </c:pt>
                <c:pt idx="3">
                  <c:v>116.4</c:v>
                </c:pt>
              </c:numCache>
            </c:numRef>
          </c:val>
        </c:ser>
        <c:dLbls/>
      </c:pie3DChart>
    </c:plotArea>
    <c:legend>
      <c:legendPos val="r"/>
      <c:layout>
        <c:manualLayout>
          <c:xMode val="edge"/>
          <c:yMode val="edge"/>
          <c:x val="0"/>
          <c:y val="0.81390856406954282"/>
          <c:w val="1"/>
          <c:h val="0.1798876501790137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600" b="0" i="0" baseline="0">
                <a:solidFill>
                  <a:schemeClr val="accent3">
                    <a:lumMod val="75000"/>
                  </a:schemeClr>
                </a:solidFill>
              </a:defRPr>
            </a:pPr>
            <a:r>
              <a:rPr lang="ru-RU" sz="1600" b="1" i="0" baseline="0" dirty="0" smtClean="0">
                <a:solidFill>
                  <a:schemeClr val="accent3">
                    <a:lumMod val="75000"/>
                  </a:schemeClr>
                </a:solidFill>
              </a:rPr>
              <a:t>Индекс производства продукции сельского хозяйства, %</a:t>
            </a:r>
            <a:endParaRPr lang="ru-RU" sz="1600" b="1" i="0" baseline="0" dirty="0">
              <a:solidFill>
                <a:schemeClr val="accent3">
                  <a:lumMod val="75000"/>
                </a:schemeClr>
              </a:solidFill>
            </a:endParaRPr>
          </a:p>
        </c:rich>
      </c:tx>
      <c:layout>
        <c:manualLayout>
          <c:xMode val="edge"/>
          <c:yMode val="edge"/>
          <c:x val="0.12929004482519627"/>
          <c:y val="3.0967306254968286E-2"/>
        </c:manualLayout>
      </c:layout>
    </c:title>
    <c:plotArea>
      <c:layout>
        <c:manualLayout>
          <c:layoutTarget val="inner"/>
          <c:xMode val="edge"/>
          <c:yMode val="edge"/>
          <c:x val="0.12521502717196994"/>
          <c:y val="0.22231670974986859"/>
          <c:w val="0.87218887106902065"/>
          <c:h val="0.55602420480496551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50800" dist="50800" dir="5400000" algn="ctr" rotWithShape="0">
                <a:schemeClr val="bg1"/>
              </a:outerShdw>
            </a:effectLst>
          </c:spPr>
          <c:marker>
            <c:spPr>
              <a:effectLst>
                <a:outerShdw blurRad="50800" dist="50800" dir="5400000" algn="ctr" rotWithShape="0">
                  <a:schemeClr val="bg1"/>
                </a:outerShdw>
              </a:effectLst>
            </c:spPr>
          </c:marker>
          <c:dLbls>
            <c:dLbl>
              <c:idx val="0"/>
              <c:layout>
                <c:manualLayout>
                  <c:x val="-3.3862196856681584E-2"/>
                  <c:y val="-0.10158659057004475"/>
                </c:manualLayout>
              </c:layout>
              <c:showVal val="1"/>
            </c:dLbl>
            <c:dLbl>
              <c:idx val="1"/>
              <c:layout>
                <c:manualLayout>
                  <c:x val="-7.5041958868209052E-2"/>
                  <c:y val="-7.7552836196353794E-2"/>
                </c:manualLayout>
              </c:layout>
              <c:showVal val="1"/>
            </c:dLbl>
            <c:dLbl>
              <c:idx val="2"/>
              <c:layout>
                <c:manualLayout>
                  <c:x val="-6.6433095238208353E-2"/>
                  <c:y val="-6.1075986750236823E-2"/>
                </c:manualLayout>
              </c:layout>
              <c:showVal val="1"/>
            </c:dLbl>
            <c:dLbl>
              <c:idx val="3"/>
              <c:layout>
                <c:manualLayout>
                  <c:x val="-5.6436994761136861E-3"/>
                  <c:y val="-7.1110613399031533E-2"/>
                </c:manualLayout>
              </c:layout>
              <c:showVal val="1"/>
            </c:dLbl>
            <c:dLbl>
              <c:idx val="4"/>
              <c:layout>
                <c:manualLayout>
                  <c:x val="-3.6157939016456496E-2"/>
                  <c:y val="8.6720260242721128E-2"/>
                </c:manualLayout>
              </c:layout>
              <c:showVal val="1"/>
            </c:dLbl>
            <c:dLbl>
              <c:idx val="5"/>
              <c:layout>
                <c:manualLayout>
                  <c:x val="0"/>
                  <c:y val="-6.0704182169904787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91.9</c:v>
                </c:pt>
                <c:pt idx="1">
                  <c:v>97</c:v>
                </c:pt>
                <c:pt idx="2">
                  <c:v>104.5</c:v>
                </c:pt>
                <c:pt idx="3">
                  <c:v>99.4</c:v>
                </c:pt>
                <c:pt idx="4">
                  <c:v>98</c:v>
                </c:pt>
                <c:pt idx="5">
                  <c:v>97.6</c:v>
                </c:pt>
              </c:numCache>
            </c:numRef>
          </c:val>
        </c:ser>
        <c:dLbls/>
        <c:marker val="1"/>
        <c:axId val="134857088"/>
        <c:axId val="134858624"/>
      </c:lineChart>
      <c:catAx>
        <c:axId val="13485708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>
                <a:solidFill>
                  <a:schemeClr val="bg1"/>
                </a:solidFill>
              </a:defRPr>
            </a:pPr>
            <a:endParaRPr lang="ru-RU"/>
          </a:p>
        </c:txPr>
        <c:crossAx val="134858624"/>
        <c:crosses val="autoZero"/>
        <c:auto val="1"/>
        <c:lblAlgn val="ctr"/>
        <c:lblOffset val="100"/>
      </c:catAx>
      <c:valAx>
        <c:axId val="134858624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3485708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200" baseline="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>
        <c:manualLayout>
          <c:layoutTarget val="inner"/>
          <c:xMode val="edge"/>
          <c:yMode val="edge"/>
          <c:x val="1.9171979102680172E-2"/>
          <c:y val="0"/>
          <c:w val="0.93052677144044649"/>
          <c:h val="0.64067863042079876"/>
        </c:manualLayout>
      </c:layout>
      <c:bar3DChart>
        <c:barDir val="col"/>
        <c:grouping val="stacked"/>
        <c:ser>
          <c:idx val="0"/>
          <c:order val="0"/>
          <c:tx>
            <c:strRef>
              <c:f>Лист1!$C$1</c:f>
              <c:strCache>
                <c:ptCount val="1"/>
                <c:pt idx="0">
                  <c:v>растениеводство</c:v>
                </c:pt>
              </c:strCache>
            </c:strRef>
          </c:tx>
          <c:dLbls>
            <c:dLbl>
              <c:idx val="0"/>
              <c:layout>
                <c:manualLayout>
                  <c:x val="-4.3895440369772385E-3"/>
                  <c:y val="3.7036777811995103E-3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453.9</c:v>
                </c:pt>
                <c:pt idx="1">
                  <c:v>455.9</c:v>
                </c:pt>
                <c:pt idx="2">
                  <c:v>523.29999999999995</c:v>
                </c:pt>
                <c:pt idx="3">
                  <c:v>544.20000000000005</c:v>
                </c:pt>
                <c:pt idx="4">
                  <c:v>564.29999999999995</c:v>
                </c:pt>
                <c:pt idx="5">
                  <c:v>578.4</c:v>
                </c:pt>
              </c:numCache>
            </c:numRef>
          </c:val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животноводство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txPr>
              <a:bodyPr/>
              <a:lstStyle/>
              <a:p>
                <a:pPr>
                  <a:defRPr sz="1400" b="1"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1258.2</c:v>
                </c:pt>
                <c:pt idx="1">
                  <c:v>1382.5</c:v>
                </c:pt>
                <c:pt idx="2">
                  <c:v>1473</c:v>
                </c:pt>
                <c:pt idx="3">
                  <c:v>1495</c:v>
                </c:pt>
                <c:pt idx="4">
                  <c:v>1523.7</c:v>
                </c:pt>
                <c:pt idx="5">
                  <c:v>1573.8</c:v>
                </c:pt>
              </c:numCache>
            </c:numRef>
          </c:val>
        </c:ser>
        <c:dLbls/>
        <c:shape val="cylinder"/>
        <c:axId val="134990848"/>
        <c:axId val="135000832"/>
        <c:axId val="0"/>
      </c:bar3DChart>
      <c:catAx>
        <c:axId val="13499084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>
                <a:solidFill>
                  <a:schemeClr val="bg1"/>
                </a:solidFill>
              </a:defRPr>
            </a:pPr>
            <a:endParaRPr lang="ru-RU"/>
          </a:p>
        </c:txPr>
        <c:crossAx val="135000832"/>
        <c:crossesAt val="0"/>
        <c:auto val="1"/>
        <c:lblAlgn val="ctr"/>
        <c:lblOffset val="100"/>
      </c:catAx>
      <c:valAx>
        <c:axId val="135000832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349908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2.5071174949182991E-2"/>
          <c:y val="0.71244777911537904"/>
          <c:w val="0.91111122277792356"/>
          <c:h val="0.17967708262509349"/>
        </c:manualLayout>
      </c:layout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7.1787671086240373E-2"/>
          <c:y val="6.1888800375320158E-2"/>
          <c:w val="0.86692471299670948"/>
          <c:h val="0.7273215087123645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Lbls>
            <c:spPr>
              <a:solidFill>
                <a:srgbClr val="D3FDE4"/>
              </a:solidFill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2381.8000000000002</c:v>
                </c:pt>
                <c:pt idx="1">
                  <c:v>2421.8000000000002</c:v>
                </c:pt>
                <c:pt idx="2">
                  <c:v>2383.1</c:v>
                </c:pt>
                <c:pt idx="3">
                  <c:v>2517.1999999999998</c:v>
                </c:pt>
                <c:pt idx="4">
                  <c:v>2653.1</c:v>
                </c:pt>
                <c:pt idx="5">
                  <c:v>2885.7</c:v>
                </c:pt>
              </c:numCache>
            </c:numRef>
          </c:val>
        </c:ser>
        <c:dLbls/>
        <c:axId val="135011712"/>
        <c:axId val="134984832"/>
      </c:barChart>
      <c:catAx>
        <c:axId val="1350117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34984832"/>
        <c:crossesAt val="0"/>
        <c:auto val="1"/>
        <c:lblAlgn val="ctr"/>
        <c:lblOffset val="100"/>
      </c:catAx>
      <c:valAx>
        <c:axId val="134984832"/>
        <c:scaling>
          <c:orientation val="minMax"/>
        </c:scaling>
        <c:delete val="1"/>
        <c:axPos val="l"/>
        <c:majorGridlines/>
        <c:minorGridlines>
          <c:spPr>
            <a:ln w="6350">
              <a:solidFill>
                <a:schemeClr val="tx2">
                  <a:lumMod val="20000"/>
                  <a:lumOff val="80000"/>
                  <a:alpha val="0"/>
                </a:schemeClr>
              </a:solidFill>
            </a:ln>
          </c:spPr>
        </c:minorGridlines>
        <c:numFmt formatCode="General" sourceLinked="1"/>
        <c:tickLblPos val="nextTo"/>
        <c:crossAx val="135011712"/>
        <c:crosses val="autoZero"/>
        <c:crossBetween val="between"/>
      </c:valAx>
      <c:spPr>
        <a:solidFill>
          <a:schemeClr val="tx2">
            <a:lumMod val="20000"/>
            <a:lumOff val="80000"/>
          </a:schemeClr>
        </a:solid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800"/>
            </a:pPr>
            <a:r>
              <a:rPr lang="ru-RU" sz="1600" dirty="0"/>
              <a:t>Оборот общественного питания, млн. руб.</a:t>
            </a:r>
          </a:p>
        </c:rich>
      </c:tx>
      <c:layout>
        <c:manualLayout>
          <c:xMode val="edge"/>
          <c:yMode val="edge"/>
          <c:x val="0.14799278848133515"/>
          <c:y val="3.9585301056050091E-3"/>
        </c:manualLayout>
      </c:layout>
    </c:title>
    <c:view3D>
      <c:rotX val="0"/>
      <c:rotY val="0"/>
      <c:depthPercent val="40"/>
      <c:perspective val="120"/>
    </c:view3D>
    <c:sideWall>
      <c:spPr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sideWall>
    <c:backWall>
      <c:spPr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Оборот общественного питания, млн. руб.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sz="14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6.2</c:v>
                </c:pt>
                <c:pt idx="1">
                  <c:v>6.6</c:v>
                </c:pt>
                <c:pt idx="2">
                  <c:v>11.2</c:v>
                </c:pt>
                <c:pt idx="3">
                  <c:v>12.4</c:v>
                </c:pt>
                <c:pt idx="4">
                  <c:v>12.9</c:v>
                </c:pt>
                <c:pt idx="5">
                  <c:v>12.9</c:v>
                </c:pt>
              </c:numCache>
            </c:numRef>
          </c:val>
        </c:ser>
        <c:dLbls/>
        <c:shape val="pyramid"/>
        <c:axId val="135209728"/>
        <c:axId val="135211264"/>
        <c:axId val="0"/>
      </c:bar3DChart>
      <c:catAx>
        <c:axId val="13520972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35211264"/>
        <c:crosses val="autoZero"/>
        <c:auto val="1"/>
        <c:lblAlgn val="ctr"/>
        <c:lblOffset val="100"/>
      </c:catAx>
      <c:valAx>
        <c:axId val="135211264"/>
        <c:scaling>
          <c:orientation val="minMax"/>
        </c:scaling>
        <c:delete val="1"/>
        <c:axPos val="l"/>
        <c:numFmt formatCode="General" sourceLinked="1"/>
        <c:tickLblPos val="nextTo"/>
        <c:crossAx val="1352097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800"/>
            </a:pPr>
            <a:r>
              <a:rPr lang="ru-RU" sz="1800" dirty="0"/>
              <a:t>Платные услуги населению, </a:t>
            </a:r>
            <a:endParaRPr lang="ru-RU" sz="1800" dirty="0" smtClean="0"/>
          </a:p>
          <a:p>
            <a:pPr>
              <a:defRPr sz="1800"/>
            </a:pPr>
            <a:r>
              <a:rPr lang="ru-RU" sz="1800" dirty="0" smtClean="0"/>
              <a:t>млн</a:t>
            </a:r>
            <a:r>
              <a:rPr lang="ru-RU" sz="1800" dirty="0"/>
              <a:t>. руб.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Платные услуги населению, млн. руб.</c:v>
                </c:pt>
              </c:strCache>
            </c:strRef>
          </c:tx>
          <c:dLbls>
            <c:spPr>
              <a:solidFill>
                <a:srgbClr val="FFC000"/>
              </a:solidFill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179.4</c:v>
                </c:pt>
                <c:pt idx="1">
                  <c:v>242</c:v>
                </c:pt>
                <c:pt idx="2">
                  <c:v>284.39999999999969</c:v>
                </c:pt>
                <c:pt idx="3">
                  <c:v>301</c:v>
                </c:pt>
                <c:pt idx="4">
                  <c:v>319.3</c:v>
                </c:pt>
                <c:pt idx="5">
                  <c:v>339.4</c:v>
                </c:pt>
              </c:numCache>
            </c:numRef>
          </c:val>
        </c:ser>
        <c:dLbls/>
        <c:shape val="cone"/>
        <c:axId val="135303168"/>
        <c:axId val="135304704"/>
        <c:axId val="0"/>
      </c:bar3DChart>
      <c:catAx>
        <c:axId val="13530316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35304704"/>
        <c:crosses val="autoZero"/>
        <c:auto val="1"/>
        <c:lblAlgn val="ctr"/>
        <c:lblOffset val="100"/>
      </c:catAx>
      <c:valAx>
        <c:axId val="135304704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3530316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20.xml.rels><?xml version="1.0" encoding="UTF-8" standalone="yes"?>
<Relationships xmlns="http://schemas.openxmlformats.org/package/2006/relationships"><Relationship Id="rId1" Type="http://schemas.openxmlformats.org/officeDocument/2006/relationships/hyperlink" Target="http://&#1091;&#1089;&#1090;&#1100;-&#1072;&#1073;&#1072;&#1082;&#1072;&#1085;.&#1088;&#1091;&#1089;/" TargetMode="Externa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6.jpeg"/></Relationships>
</file>

<file path=ppt/diagrams/_rels/drawing20.xml.rels><?xml version="1.0" encoding="UTF-8" standalone="yes"?>
<Relationships xmlns="http://schemas.openxmlformats.org/package/2006/relationships"><Relationship Id="rId1" Type="http://schemas.openxmlformats.org/officeDocument/2006/relationships/hyperlink" Target="http://&#1091;&#1089;&#1090;&#1100;-&#1072;&#1073;&#1072;&#1082;&#1072;&#1085;.&#1088;&#1091;&#1089;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4F5703-4AD9-406B-AFA4-BEA8FF821509}" type="doc">
      <dgm:prSet loTypeId="urn:microsoft.com/office/officeart/2005/8/layout/arrow4" loCatId="process" qsTypeId="urn:microsoft.com/office/officeart/2005/8/quickstyle/3d2" qsCatId="3D" csTypeId="urn:microsoft.com/office/officeart/2005/8/colors/colorful3" csCatId="colorful"/>
      <dgm:spPr/>
      <dgm:t>
        <a:bodyPr/>
        <a:lstStyle/>
        <a:p>
          <a:endParaRPr lang="ru-RU"/>
        </a:p>
      </dgm:t>
    </dgm:pt>
    <dgm:pt modelId="{718DF482-D4DB-4A29-842E-2EECFB4A2E5C}">
      <dgm:prSet/>
      <dgm:spPr/>
      <dgm:t>
        <a:bodyPr/>
        <a:lstStyle/>
        <a:p>
          <a:pPr rtl="0"/>
          <a:r>
            <a:rPr lang="ru-RU" b="1" i="0" baseline="0" dirty="0" smtClean="0">
              <a:solidFill>
                <a:srgbClr val="0070C0"/>
              </a:solidFill>
            </a:rPr>
            <a:t>Бюджет Усть-Абаканского района – социальный бюджет</a:t>
          </a:r>
          <a:endParaRPr lang="ru-RU" dirty="0">
            <a:solidFill>
              <a:srgbClr val="0070C0"/>
            </a:solidFill>
          </a:endParaRPr>
        </a:p>
      </dgm:t>
    </dgm:pt>
    <dgm:pt modelId="{60466B31-AF58-4B39-B68B-A9693E45B3C9}" type="parTrans" cxnId="{09C35446-C734-4011-8CF3-31B423360BFA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714183D1-46D5-4F06-AB76-03681A3C4781}" type="sibTrans" cxnId="{09C35446-C734-4011-8CF3-31B423360BFA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1309AC7E-52F1-4EB8-BD98-3A6B880742D2}" type="pres">
      <dgm:prSet presAssocID="{F44F5703-4AD9-406B-AFA4-BEA8FF82150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705621-E2E0-4A04-928F-13AAF10452AE}" type="pres">
      <dgm:prSet presAssocID="{718DF482-D4DB-4A29-842E-2EECFB4A2E5C}" presName="upArrow" presStyleLbl="node1" presStyleIdx="0" presStyleCnt="1" custAng="10800000"/>
      <dgm:spPr/>
    </dgm:pt>
    <dgm:pt modelId="{2392B656-4CEE-4630-8A93-C1D169900F24}" type="pres">
      <dgm:prSet presAssocID="{718DF482-D4DB-4A29-842E-2EECFB4A2E5C}" presName="upArrowText" presStyleLbl="revTx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C35446-C734-4011-8CF3-31B423360BFA}" srcId="{F44F5703-4AD9-406B-AFA4-BEA8FF821509}" destId="{718DF482-D4DB-4A29-842E-2EECFB4A2E5C}" srcOrd="0" destOrd="0" parTransId="{60466B31-AF58-4B39-B68B-A9693E45B3C9}" sibTransId="{714183D1-46D5-4F06-AB76-03681A3C4781}"/>
    <dgm:cxn modelId="{663048D3-A5B4-4D8C-A993-BA4ECCC9713E}" type="presOf" srcId="{718DF482-D4DB-4A29-842E-2EECFB4A2E5C}" destId="{2392B656-4CEE-4630-8A93-C1D169900F24}" srcOrd="0" destOrd="0" presId="urn:microsoft.com/office/officeart/2005/8/layout/arrow4"/>
    <dgm:cxn modelId="{BF87CBAF-C01D-45F7-8735-15C9F24EC2A2}" type="presOf" srcId="{F44F5703-4AD9-406B-AFA4-BEA8FF821509}" destId="{1309AC7E-52F1-4EB8-BD98-3A6B880742D2}" srcOrd="0" destOrd="0" presId="urn:microsoft.com/office/officeart/2005/8/layout/arrow4"/>
    <dgm:cxn modelId="{BA0C7DE6-61DE-4451-A652-17A9E5CBA761}" type="presParOf" srcId="{1309AC7E-52F1-4EB8-BD98-3A6B880742D2}" destId="{D3705621-E2E0-4A04-928F-13AAF10452AE}" srcOrd="0" destOrd="0" presId="urn:microsoft.com/office/officeart/2005/8/layout/arrow4"/>
    <dgm:cxn modelId="{6D151571-8A64-4DF1-9154-2B81CB67A37C}" type="presParOf" srcId="{1309AC7E-52F1-4EB8-BD98-3A6B880742D2}" destId="{2392B656-4CEE-4630-8A93-C1D169900F24}" srcOrd="1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200" b="1" dirty="0" smtClean="0">
              <a:solidFill>
                <a:srgbClr val="C00000"/>
              </a:solidFill>
            </a:rPr>
            <a:t>Профилактика злоупотребления наркотическими веществами</a:t>
          </a:r>
          <a:endParaRPr lang="ru-RU" sz="12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1" custScaleY="154670" custLinFactNeighborY="666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9898BC46-262D-47F4-A821-D328D4882F4E}" type="presOf" srcId="{F8666547-D28F-4D89-8F79-700D7C81A9BF}" destId="{A58C4849-C275-4184-AB08-641E6033B6D0}" srcOrd="0" destOrd="0" presId="urn:microsoft.com/office/officeart/2005/8/layout/vList2"/>
    <dgm:cxn modelId="{6F429A01-2AE1-4935-8D3B-174F2A4108BC}" type="presOf" srcId="{84057E5B-46AD-4CD3-AD6E-8932A523E451}" destId="{F283F43F-10E6-4B88-9B8C-A6E1D7F295D9}" srcOrd="0" destOrd="0" presId="urn:microsoft.com/office/officeart/2005/8/layout/vList2"/>
    <dgm:cxn modelId="{876E4A3F-D11C-4CAF-BBEC-9CB35BB4AC6C}" type="presParOf" srcId="{F283F43F-10E6-4B88-9B8C-A6E1D7F295D9}" destId="{A58C4849-C275-4184-AB08-641E6033B6D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Профилактика правонарушений</a:t>
          </a:r>
          <a:endParaRPr lang="ru-RU" sz="11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Мероприятия по повышению безопасности дорожного движения</a:t>
          </a:r>
          <a:endParaRPr lang="ru-RU" sz="110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ScaleY="38821" custLinFactY="-8759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ScaleY="44065" custLinFactNeighborY="-755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9CC47F-8047-4AB0-8550-B3EC030D9DEC}" type="presOf" srcId="{84057E5B-46AD-4CD3-AD6E-8932A523E451}" destId="{F283F43F-10E6-4B88-9B8C-A6E1D7F295D9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1BC676C2-4BC4-4706-B6CB-89B0D5635485}" type="presOf" srcId="{F8666547-D28F-4D89-8F79-700D7C81A9BF}" destId="{A58C4849-C275-4184-AB08-641E6033B6D0}" srcOrd="0" destOrd="0" presId="urn:microsoft.com/office/officeart/2005/8/layout/vList2"/>
    <dgm:cxn modelId="{EC7ACA22-3173-4558-BED1-5382C757BEF3}" type="presOf" srcId="{1566F6CF-C665-436D-B779-88A8A80C1C5D}" destId="{79F34D2B-5F80-456A-B944-5D38073B2182}" srcOrd="0" destOrd="0" presId="urn:microsoft.com/office/officeart/2005/8/layout/vList2"/>
    <dgm:cxn modelId="{3824F719-27C3-41FB-B404-76E605F6BF7C}" type="presParOf" srcId="{F283F43F-10E6-4B88-9B8C-A6E1D7F295D9}" destId="{A58C4849-C275-4184-AB08-641E6033B6D0}" srcOrd="0" destOrd="0" presId="urn:microsoft.com/office/officeart/2005/8/layout/vList2"/>
    <dgm:cxn modelId="{38C37441-73E8-477C-A283-B9E337C64896}" type="presParOf" srcId="{F283F43F-10E6-4B88-9B8C-A6E1D7F295D9}" destId="{4059FFB4-9F16-407A-99E1-3875466703CC}" srcOrd="1" destOrd="0" presId="urn:microsoft.com/office/officeart/2005/8/layout/vList2"/>
    <dgm:cxn modelId="{D54F2826-F534-4A87-AA68-1D49159C3BCA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200" b="1" dirty="0" smtClean="0">
              <a:solidFill>
                <a:srgbClr val="C00000"/>
              </a:solidFill>
            </a:rPr>
            <a:t>Предупреждение и борьба с социально-значимыми заболеваниями и заболеваниями, представляющими опасность для окружающих</a:t>
          </a:r>
          <a:endParaRPr lang="ru-RU" sz="12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1" custScaleY="264478" custLinFactNeighborY="-668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284E4D61-E7A8-4EF1-83E4-8CF46620BBCF}" type="presOf" srcId="{F8666547-D28F-4D89-8F79-700D7C81A9BF}" destId="{A58C4849-C275-4184-AB08-641E6033B6D0}" srcOrd="0" destOrd="0" presId="urn:microsoft.com/office/officeart/2005/8/layout/vList2"/>
    <dgm:cxn modelId="{3605C421-4194-49BC-B7DC-C93900BC0F95}" type="presOf" srcId="{84057E5B-46AD-4CD3-AD6E-8932A523E451}" destId="{F283F43F-10E6-4B88-9B8C-A6E1D7F295D9}" srcOrd="0" destOrd="0" presId="urn:microsoft.com/office/officeart/2005/8/layout/vList2"/>
    <dgm:cxn modelId="{0C919EB7-4ABA-4625-ADC4-B5DC22F8DCE3}" type="presParOf" srcId="{F283F43F-10E6-4B88-9B8C-A6E1D7F295D9}" destId="{A58C4849-C275-4184-AB08-641E6033B6D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Содействие формирования туристической инфраструктуры и материально-технической базы</a:t>
          </a:r>
          <a:endParaRPr lang="ru-RU" sz="11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Организация, координация туристической деятельности и продвижения туристического продукта</a:t>
          </a:r>
          <a:endParaRPr lang="ru-RU" sz="110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ScaleY="38821" custLinFactNeighborX="-2083" custLinFactNeighborY="-49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ScaleY="44065" custLinFactNeighborY="-138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F10B64-47A3-4242-94A3-1725668A50D6}" type="presOf" srcId="{F8666547-D28F-4D89-8F79-700D7C81A9BF}" destId="{A58C4849-C275-4184-AB08-641E6033B6D0}" srcOrd="0" destOrd="0" presId="urn:microsoft.com/office/officeart/2005/8/layout/vList2"/>
    <dgm:cxn modelId="{7847E931-2314-4F48-8C6C-8CE3AEADD696}" type="presOf" srcId="{1566F6CF-C665-436D-B779-88A8A80C1C5D}" destId="{79F34D2B-5F80-456A-B944-5D38073B2182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A31DEC9C-10CC-4A4A-B9E2-A9C34B6C9D56}" type="presOf" srcId="{84057E5B-46AD-4CD3-AD6E-8932A523E451}" destId="{F283F43F-10E6-4B88-9B8C-A6E1D7F295D9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6560B7C9-3A93-4CCF-B5FF-6E0B5672289D}" type="presParOf" srcId="{F283F43F-10E6-4B88-9B8C-A6E1D7F295D9}" destId="{A58C4849-C275-4184-AB08-641E6033B6D0}" srcOrd="0" destOrd="0" presId="urn:microsoft.com/office/officeart/2005/8/layout/vList2"/>
    <dgm:cxn modelId="{AABFC3DB-AB7C-407E-B0B3-49F4CDE95588}" type="presParOf" srcId="{F283F43F-10E6-4B88-9B8C-A6E1D7F295D9}" destId="{4059FFB4-9F16-407A-99E1-3875466703CC}" srcOrd="1" destOrd="0" presId="urn:microsoft.com/office/officeart/2005/8/layout/vList2"/>
    <dgm:cxn modelId="{90282F64-BCC0-4726-A4BF-B114C152DFC0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200" b="1" dirty="0" smtClean="0">
              <a:solidFill>
                <a:srgbClr val="C00000"/>
              </a:solidFill>
            </a:rPr>
            <a:t>Мероприятия, направленные на формирование здорового образа жизни</a:t>
          </a:r>
          <a:endParaRPr lang="ru-RU" sz="12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1" custScaleY="264478" custLinFactNeighborY="-668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B57050-5386-4A58-8328-E011DCC9CD4C}" type="presOf" srcId="{84057E5B-46AD-4CD3-AD6E-8932A523E451}" destId="{F283F43F-10E6-4B88-9B8C-A6E1D7F295D9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3D3E496C-47F4-4B28-93C4-2203A00558C5}" type="presOf" srcId="{F8666547-D28F-4D89-8F79-700D7C81A9BF}" destId="{A58C4849-C275-4184-AB08-641E6033B6D0}" srcOrd="0" destOrd="0" presId="urn:microsoft.com/office/officeart/2005/8/layout/vList2"/>
    <dgm:cxn modelId="{EE2DE24A-7F5A-43A7-BAF6-A4459FD11576}" type="presParOf" srcId="{F283F43F-10E6-4B88-9B8C-A6E1D7F295D9}" destId="{A58C4849-C275-4184-AB08-641E6033B6D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Формирование у населения осознанной потребности в занятиях   физической культурой и спортом, в здоровом образе жизни</a:t>
          </a:r>
          <a:endParaRPr lang="ru-RU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Укрепление материально- технической базы физической культуры и спорта</a:t>
          </a:r>
          <a:endParaRPr lang="ru-RU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954AE116-A746-4B1B-82DC-94B0F903EDE1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Улучшение качества физического воспитания детей, совершенствование деятельности учреждений дополнительного образования</a:t>
          </a:r>
          <a:endParaRPr lang="ru-RU" b="1" dirty="0">
            <a:solidFill>
              <a:srgbClr val="C00000"/>
            </a:solidFill>
          </a:endParaRPr>
        </a:p>
      </dgm:t>
    </dgm:pt>
    <dgm:pt modelId="{38F1365F-13DC-4357-997D-37B96CAAC0B3}" type="parTrans" cxnId="{FD8F6985-B586-4D19-9989-A2C9AA23C5A4}">
      <dgm:prSet/>
      <dgm:spPr/>
      <dgm:t>
        <a:bodyPr/>
        <a:lstStyle/>
        <a:p>
          <a:endParaRPr lang="ru-RU"/>
        </a:p>
      </dgm:t>
    </dgm:pt>
    <dgm:pt modelId="{2B7DF722-B944-4769-8D4E-749080FA0DB7}" type="sibTrans" cxnId="{FD8F6985-B586-4D19-9989-A2C9AA23C5A4}">
      <dgm:prSet/>
      <dgm:spPr/>
      <dgm:t>
        <a:bodyPr/>
        <a:lstStyle/>
        <a:p>
          <a:endParaRPr lang="ru-RU"/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3" custLinFactY="5816" custLinFactNeighborX="416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  <dgm:t>
        <a:bodyPr/>
        <a:lstStyle/>
        <a:p>
          <a:endParaRPr lang="ru-RU"/>
        </a:p>
      </dgm:t>
    </dgm:pt>
    <dgm:pt modelId="{79F34D2B-5F80-456A-B944-5D38073B2182}" type="pres">
      <dgm:prSet presAssocID="{1566F6CF-C665-436D-B779-88A8A80C1C5D}" presName="parentText" presStyleLbl="node1" presStyleIdx="1" presStyleCnt="3" custScaleY="67485" custLinFactY="964" custLinFactNeighborX="208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97A4A1-3497-4F82-903E-B1522CD08F84}" type="pres">
      <dgm:prSet presAssocID="{40779446-4BFF-47CC-B561-C0BE0F0303A4}" presName="spacer" presStyleCnt="0"/>
      <dgm:spPr/>
    </dgm:pt>
    <dgm:pt modelId="{A6E81EF9-A6B2-4840-AA0D-A22BE60E5C07}" type="pres">
      <dgm:prSet presAssocID="{954AE116-A746-4B1B-82DC-94B0F903EDE1}" presName="parentText" presStyleLbl="node1" presStyleIdx="2" presStyleCnt="3" custScaleY="92158" custLinFactY="500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40D219-F1A4-4F66-AA84-663D55E7176B}" type="presOf" srcId="{F8666547-D28F-4D89-8F79-700D7C81A9BF}" destId="{A58C4849-C275-4184-AB08-641E6033B6D0}" srcOrd="0" destOrd="0" presId="urn:microsoft.com/office/officeart/2005/8/layout/vList2"/>
    <dgm:cxn modelId="{32964A01-4D79-4FB7-81C5-2F163C0E0DC3}" type="presOf" srcId="{84057E5B-46AD-4CD3-AD6E-8932A523E451}" destId="{F283F43F-10E6-4B88-9B8C-A6E1D7F295D9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FD8F6985-B586-4D19-9989-A2C9AA23C5A4}" srcId="{84057E5B-46AD-4CD3-AD6E-8932A523E451}" destId="{954AE116-A746-4B1B-82DC-94B0F903EDE1}" srcOrd="2" destOrd="0" parTransId="{38F1365F-13DC-4357-997D-37B96CAAC0B3}" sibTransId="{2B7DF722-B944-4769-8D4E-749080FA0DB7}"/>
    <dgm:cxn modelId="{CEF400BD-8964-4FDC-931C-EC2D240FAE23}" type="presOf" srcId="{1566F6CF-C665-436D-B779-88A8A80C1C5D}" destId="{79F34D2B-5F80-456A-B944-5D38073B2182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51824F66-1675-468B-A4C6-21D6A3F8DDB1}" type="presOf" srcId="{954AE116-A746-4B1B-82DC-94B0F903EDE1}" destId="{A6E81EF9-A6B2-4840-AA0D-A22BE60E5C07}" srcOrd="0" destOrd="0" presId="urn:microsoft.com/office/officeart/2005/8/layout/vList2"/>
    <dgm:cxn modelId="{79C23A1F-7446-43DE-B97B-ED9A5A26ECC0}" type="presParOf" srcId="{F283F43F-10E6-4B88-9B8C-A6E1D7F295D9}" destId="{A58C4849-C275-4184-AB08-641E6033B6D0}" srcOrd="0" destOrd="0" presId="urn:microsoft.com/office/officeart/2005/8/layout/vList2"/>
    <dgm:cxn modelId="{849DF989-04FF-4C24-9E18-090A03F76BA5}" type="presParOf" srcId="{F283F43F-10E6-4B88-9B8C-A6E1D7F295D9}" destId="{4059FFB4-9F16-407A-99E1-3875466703CC}" srcOrd="1" destOrd="0" presId="urn:microsoft.com/office/officeart/2005/8/layout/vList2"/>
    <dgm:cxn modelId="{C69174C7-CA60-486E-AEBF-E86E252EEA16}" type="presParOf" srcId="{F283F43F-10E6-4B88-9B8C-A6E1D7F295D9}" destId="{79F34D2B-5F80-456A-B944-5D38073B2182}" srcOrd="2" destOrd="0" presId="urn:microsoft.com/office/officeart/2005/8/layout/vList2"/>
    <dgm:cxn modelId="{42E49201-7ED3-4EB2-846E-B097B5B75610}" type="presParOf" srcId="{F283F43F-10E6-4B88-9B8C-A6E1D7F295D9}" destId="{E397A4A1-3497-4F82-903E-B1522CD08F84}" srcOrd="3" destOrd="0" presId="urn:microsoft.com/office/officeart/2005/8/layout/vList2"/>
    <dgm:cxn modelId="{89ED92CD-CE9E-4C06-B879-D4418FC72AB0}" type="presParOf" srcId="{F283F43F-10E6-4B88-9B8C-A6E1D7F295D9}" destId="{A6E81EF9-A6B2-4840-AA0D-A22BE60E5C0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Поддержка граждан старшего поколения</a:t>
          </a:r>
          <a:endParaRPr lang="ru-RU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Обеспечение мер социальной поддержки детей-сирот и детей, оставшихся без попечения родителей</a:t>
          </a:r>
          <a:endParaRPr lang="ru-RU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LinFactY="-14176" custLinFactNeighborX="-208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LinFactY="13678" custLinFactNeighborX="208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00609744-5175-45E8-A4E9-5EA322428FAC}" type="presOf" srcId="{1566F6CF-C665-436D-B779-88A8A80C1C5D}" destId="{79F34D2B-5F80-456A-B944-5D38073B2182}" srcOrd="0" destOrd="0" presId="urn:microsoft.com/office/officeart/2005/8/layout/vList2"/>
    <dgm:cxn modelId="{F1B89691-A458-4228-A59F-38A5FFF79D59}" type="presOf" srcId="{84057E5B-46AD-4CD3-AD6E-8932A523E451}" destId="{F283F43F-10E6-4B88-9B8C-A6E1D7F295D9}" srcOrd="0" destOrd="0" presId="urn:microsoft.com/office/officeart/2005/8/layout/vList2"/>
    <dgm:cxn modelId="{17CC0DDD-6E79-48B8-AB36-22FA80AEF1F9}" type="presOf" srcId="{F8666547-D28F-4D89-8F79-700D7C81A9BF}" destId="{A58C4849-C275-4184-AB08-641E6033B6D0}" srcOrd="0" destOrd="0" presId="urn:microsoft.com/office/officeart/2005/8/layout/vList2"/>
    <dgm:cxn modelId="{8648A3EF-92AE-4E32-9342-BB3F7453C6CB}" type="presParOf" srcId="{F283F43F-10E6-4B88-9B8C-A6E1D7F295D9}" destId="{A58C4849-C275-4184-AB08-641E6033B6D0}" srcOrd="0" destOrd="0" presId="urn:microsoft.com/office/officeart/2005/8/layout/vList2"/>
    <dgm:cxn modelId="{FD0F38F1-83D0-441E-8834-BBA2095D7EF2}" type="presParOf" srcId="{F283F43F-10E6-4B88-9B8C-A6E1D7F295D9}" destId="{4059FFB4-9F16-407A-99E1-3875466703CC}" srcOrd="1" destOrd="0" presId="urn:microsoft.com/office/officeart/2005/8/layout/vList2"/>
    <dgm:cxn modelId="{E9FC5FC6-470E-41ED-82EE-8130F926760F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200" b="1" dirty="0" smtClean="0">
              <a:solidFill>
                <a:srgbClr val="C00000"/>
              </a:solidFill>
            </a:rPr>
            <a:t>Организация и проведение оздоровительной кампании детей</a:t>
          </a:r>
          <a:endParaRPr lang="ru-RU" sz="12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1" custScaleY="264478" custLinFactNeighborY="-668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2E0D0D-413F-4873-9312-DF550E1779F0}" type="presOf" srcId="{84057E5B-46AD-4CD3-AD6E-8932A523E451}" destId="{F283F43F-10E6-4B88-9B8C-A6E1D7F295D9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EA6DAE13-2D84-4315-AB61-CFE43C424431}" type="presOf" srcId="{F8666547-D28F-4D89-8F79-700D7C81A9BF}" destId="{A58C4849-C275-4184-AB08-641E6033B6D0}" srcOrd="0" destOrd="0" presId="urn:microsoft.com/office/officeart/2005/8/layout/vList2"/>
    <dgm:cxn modelId="{F95067A3-C89E-4451-851D-90F8AFDDCAD4}" type="presParOf" srcId="{F283F43F-10E6-4B88-9B8C-A6E1D7F295D9}" destId="{A58C4849-C275-4184-AB08-641E6033B6D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Формирование благоприятной среды для жизнедеятельности инвалидов</a:t>
          </a:r>
          <a:endParaRPr lang="ru-RU" sz="11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Мероприятия в области системы реабилитации и социальной интеграции ветеранов и инвалидов</a:t>
          </a:r>
          <a:endParaRPr lang="ru-RU" sz="110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ScaleY="38821" custLinFactNeighborX="-2083" custLinFactNeighborY="-49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ScaleY="44065" custLinFactNeighborY="-138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77C701-446B-4320-A3AC-E5474B025044}" type="presOf" srcId="{F8666547-D28F-4D89-8F79-700D7C81A9BF}" destId="{A58C4849-C275-4184-AB08-641E6033B6D0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D592416D-72C3-4303-AF5E-EC39F1D4DEB2}" type="presOf" srcId="{84057E5B-46AD-4CD3-AD6E-8932A523E451}" destId="{F283F43F-10E6-4B88-9B8C-A6E1D7F295D9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74BB1E80-3C0E-4A4C-BCCB-5536E9F57836}" type="presOf" srcId="{1566F6CF-C665-436D-B779-88A8A80C1C5D}" destId="{79F34D2B-5F80-456A-B944-5D38073B2182}" srcOrd="0" destOrd="0" presId="urn:microsoft.com/office/officeart/2005/8/layout/vList2"/>
    <dgm:cxn modelId="{330B30B5-A645-4A1C-BF48-182D3C6E425C}" type="presParOf" srcId="{F283F43F-10E6-4B88-9B8C-A6E1D7F295D9}" destId="{A58C4849-C275-4184-AB08-641E6033B6D0}" srcOrd="0" destOrd="0" presId="urn:microsoft.com/office/officeart/2005/8/layout/vList2"/>
    <dgm:cxn modelId="{D6A1330A-45E6-4139-8387-AD485B1DDAA9}" type="presParOf" srcId="{F283F43F-10E6-4B88-9B8C-A6E1D7F295D9}" destId="{4059FFB4-9F16-407A-99E1-3875466703CC}" srcOrd="1" destOrd="0" presId="urn:microsoft.com/office/officeart/2005/8/layout/vList2"/>
    <dgm:cxn modelId="{D330E6EC-411C-40E5-A7DB-6A3A2C0685ED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200" b="1" dirty="0" smtClean="0">
              <a:solidFill>
                <a:srgbClr val="C00000"/>
              </a:solidFill>
            </a:rPr>
            <a:t>Социальные выплаты гражданам, в соответствии с действующим законодательством</a:t>
          </a:r>
          <a:endParaRPr lang="ru-RU" sz="12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1" custScaleY="264478" custLinFactNeighborY="-668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C46077-82F9-46B5-B6AE-B339A42917E9}" type="presOf" srcId="{F8666547-D28F-4D89-8F79-700D7C81A9BF}" destId="{A58C4849-C275-4184-AB08-641E6033B6D0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84A73B7A-AEED-47C8-9A15-7DBCFD1C5857}" type="presOf" srcId="{84057E5B-46AD-4CD3-AD6E-8932A523E451}" destId="{F283F43F-10E6-4B88-9B8C-A6E1D7F295D9}" srcOrd="0" destOrd="0" presId="urn:microsoft.com/office/officeart/2005/8/layout/vList2"/>
    <dgm:cxn modelId="{E3CE679D-9973-469C-AB4F-0E95E71403EE}" type="presParOf" srcId="{F283F43F-10E6-4B88-9B8C-A6E1D7F295D9}" destId="{A58C4849-C275-4184-AB08-641E6033B6D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AE6CB4-C484-43CF-A7ED-C76104F0022B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05BE5B3-CF3A-4814-BE17-528E8859F083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 в рамках муниципальных программ составляют 901 341,1 </a:t>
          </a:r>
          <a:r>
            <a:rPr lang="ru-RU" sz="1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тыс.рублей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(96,0%)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A3717F-850E-4411-8140-5D14D7C068F4}" type="parTrans" cxnId="{348C4ABE-8DD0-4225-9789-3024ED4DFA36}">
      <dgm:prSet/>
      <dgm:spPr/>
      <dgm:t>
        <a:bodyPr/>
        <a:lstStyle/>
        <a:p>
          <a:endParaRPr lang="ru-RU"/>
        </a:p>
      </dgm:t>
    </dgm:pt>
    <dgm:pt modelId="{D6248A6D-C195-4BCB-A912-A5BC38E6E6B7}" type="sibTrans" cxnId="{348C4ABE-8DD0-4225-9789-3024ED4DFA36}">
      <dgm:prSet/>
      <dgm:spPr/>
      <dgm:t>
        <a:bodyPr/>
        <a:lstStyle/>
        <a:p>
          <a:endParaRPr lang="ru-RU"/>
        </a:p>
      </dgm:t>
    </dgm:pt>
    <dgm:pt modelId="{42F3AADE-91BC-4F53-96CB-8E1EE585A2DA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Непрограммные расходы</a:t>
          </a:r>
        </a:p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37 791,7 тыс. рублей (4,0%)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B4C55D-2479-4804-BFC2-D3961F801360}" type="parTrans" cxnId="{B93B9D0D-A25C-4E69-8DEC-354A7A29B104}">
      <dgm:prSet/>
      <dgm:spPr/>
      <dgm:t>
        <a:bodyPr/>
        <a:lstStyle/>
        <a:p>
          <a:endParaRPr lang="ru-RU"/>
        </a:p>
      </dgm:t>
    </dgm:pt>
    <dgm:pt modelId="{1F76F3BF-E57F-467A-A98E-C3ED1E5E11B0}" type="sibTrans" cxnId="{B93B9D0D-A25C-4E69-8DEC-354A7A29B104}">
      <dgm:prSet/>
      <dgm:spPr/>
      <dgm:t>
        <a:bodyPr/>
        <a:lstStyle/>
        <a:p>
          <a:endParaRPr lang="ru-RU"/>
        </a:p>
      </dgm:t>
    </dgm:pt>
    <dgm:pt modelId="{56727721-662E-44E6-9968-5331C400028A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бюджета в 2018 году планируется осуществлять в рамках 20 муниципальных программ</a:t>
          </a:r>
          <a:endParaRPr lang="ru-RU" sz="16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CCDF4B-C372-49E7-BC34-4D6B903DF579}" type="sibTrans" cxnId="{5E18BD50-DA70-4D34-AF62-E7CBF120FFFA}">
      <dgm:prSet/>
      <dgm:spPr/>
      <dgm:t>
        <a:bodyPr/>
        <a:lstStyle/>
        <a:p>
          <a:endParaRPr lang="ru-RU"/>
        </a:p>
      </dgm:t>
    </dgm:pt>
    <dgm:pt modelId="{85527C36-0B93-4DA0-8D8F-5987E02310B6}" type="parTrans" cxnId="{5E18BD50-DA70-4D34-AF62-E7CBF120FFFA}">
      <dgm:prSet/>
      <dgm:spPr/>
      <dgm:t>
        <a:bodyPr/>
        <a:lstStyle/>
        <a:p>
          <a:endParaRPr lang="ru-RU"/>
        </a:p>
      </dgm:t>
    </dgm:pt>
    <dgm:pt modelId="{86BEF549-315E-4A3F-B55E-B57D26A55129}" type="pres">
      <dgm:prSet presAssocID="{E6AE6CB4-C484-43CF-A7ED-C76104F0022B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6A4337D-FF19-472E-916A-D9FD8841784D}" type="pres">
      <dgm:prSet presAssocID="{505BE5B3-CF3A-4814-BE17-528E8859F083}" presName="parentText1" presStyleLbl="node1" presStyleIdx="0" presStyleCnt="2" custScaleX="67285" custScaleY="230242" custLinFactNeighborX="-20086" custLinFactNeighborY="-37376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F430F6-A5FF-4650-892D-A1CC762059F0}" type="pres">
      <dgm:prSet presAssocID="{505BE5B3-CF3A-4814-BE17-528E8859F083}" presName="childText1" presStyleLbl="solidAlignAcc1" presStyleIdx="0" presStyleCnt="1" custScaleY="34188" custLinFactNeighborX="-4265" custLinFactNeighborY="136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14EB7D-8A5B-4060-AAF1-418D36193991}" type="pres">
      <dgm:prSet presAssocID="{42F3AADE-91BC-4F53-96CB-8E1EE585A2DA}" presName="parentText2" presStyleLbl="node1" presStyleIdx="1" presStyleCnt="2" custScaleX="66948" custScaleY="153903" custLinFactNeighborX="-63282" custLinFactNeighborY="11898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2B64E5-D652-4AAF-BC70-8BE2B0344965}" type="presOf" srcId="{E6AE6CB4-C484-43CF-A7ED-C76104F0022B}" destId="{86BEF549-315E-4A3F-B55E-B57D26A55129}" srcOrd="0" destOrd="0" presId="urn:microsoft.com/office/officeart/2009/3/layout/IncreasingArrowsProcess"/>
    <dgm:cxn modelId="{B93B9D0D-A25C-4E69-8DEC-354A7A29B104}" srcId="{E6AE6CB4-C484-43CF-A7ED-C76104F0022B}" destId="{42F3AADE-91BC-4F53-96CB-8E1EE585A2DA}" srcOrd="1" destOrd="0" parTransId="{39B4C55D-2479-4804-BFC2-D3961F801360}" sibTransId="{1F76F3BF-E57F-467A-A98E-C3ED1E5E11B0}"/>
    <dgm:cxn modelId="{997C83DA-2F38-4DA3-A957-CCC47CA3DB2D}" type="presOf" srcId="{42F3AADE-91BC-4F53-96CB-8E1EE585A2DA}" destId="{5914EB7D-8A5B-4060-AAF1-418D36193991}" srcOrd="0" destOrd="0" presId="urn:microsoft.com/office/officeart/2009/3/layout/IncreasingArrowsProcess"/>
    <dgm:cxn modelId="{348C4ABE-8DD0-4225-9789-3024ED4DFA36}" srcId="{E6AE6CB4-C484-43CF-A7ED-C76104F0022B}" destId="{505BE5B3-CF3A-4814-BE17-528E8859F083}" srcOrd="0" destOrd="0" parTransId="{8FA3717F-850E-4411-8140-5D14D7C068F4}" sibTransId="{D6248A6D-C195-4BCB-A912-A5BC38E6E6B7}"/>
    <dgm:cxn modelId="{F51BB500-F72B-4929-9A36-D044C0E0240C}" type="presOf" srcId="{56727721-662E-44E6-9968-5331C400028A}" destId="{B2F430F6-A5FF-4650-892D-A1CC762059F0}" srcOrd="0" destOrd="0" presId="urn:microsoft.com/office/officeart/2009/3/layout/IncreasingArrowsProcess"/>
    <dgm:cxn modelId="{5E18BD50-DA70-4D34-AF62-E7CBF120FFFA}" srcId="{505BE5B3-CF3A-4814-BE17-528E8859F083}" destId="{56727721-662E-44E6-9968-5331C400028A}" srcOrd="0" destOrd="0" parTransId="{85527C36-0B93-4DA0-8D8F-5987E02310B6}" sibTransId="{ACCCDF4B-C372-49E7-BC34-4D6B903DF579}"/>
    <dgm:cxn modelId="{927DA404-E7AD-4D6D-975F-AAC72FF19472}" type="presOf" srcId="{505BE5B3-CF3A-4814-BE17-528E8859F083}" destId="{86A4337D-FF19-472E-916A-D9FD8841784D}" srcOrd="0" destOrd="0" presId="urn:microsoft.com/office/officeart/2009/3/layout/IncreasingArrowsProcess"/>
    <dgm:cxn modelId="{146E9B98-3E29-48EF-B281-D446F0B62C9D}" type="presParOf" srcId="{86BEF549-315E-4A3F-B55E-B57D26A55129}" destId="{86A4337D-FF19-472E-916A-D9FD8841784D}" srcOrd="0" destOrd="0" presId="urn:microsoft.com/office/officeart/2009/3/layout/IncreasingArrowsProcess"/>
    <dgm:cxn modelId="{B5D7F8BE-E2A2-4F6D-942F-48A932F7435A}" type="presParOf" srcId="{86BEF549-315E-4A3F-B55E-B57D26A55129}" destId="{B2F430F6-A5FF-4650-892D-A1CC762059F0}" srcOrd="1" destOrd="0" presId="urn:microsoft.com/office/officeart/2009/3/layout/IncreasingArrowsProcess"/>
    <dgm:cxn modelId="{7B628C89-7F66-40B0-B6D6-592622E41770}" type="presParOf" srcId="{86BEF549-315E-4A3F-B55E-B57D26A55129}" destId="{5914EB7D-8A5B-4060-AAF1-418D36193991}" srcOrd="2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692653A-1789-410F-8338-88D70A7E5AD4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6E5B700E-7C92-46D6-86F1-4819FCE1306F}">
      <dgm:prSet/>
      <dgm:spPr/>
      <dgm:t>
        <a:bodyPr/>
        <a:lstStyle/>
        <a:p>
          <a:pPr rtl="0"/>
          <a:r>
            <a:rPr lang="ru-RU" dirty="0" smtClean="0"/>
            <a:t>Интернет сайт: </a:t>
          </a:r>
          <a:r>
            <a:rPr lang="ru-RU" b="1" dirty="0" smtClean="0">
              <a:hlinkClick xmlns:r="http://schemas.openxmlformats.org/officeDocument/2006/relationships" r:id="rId1"/>
            </a:rPr>
            <a:t>усть-абакан.рус</a:t>
          </a:r>
          <a:endParaRPr lang="ru-RU" b="1" dirty="0"/>
        </a:p>
      </dgm:t>
    </dgm:pt>
    <dgm:pt modelId="{C4EA182D-0128-4295-AA85-BB63505FD059}" type="parTrans" cxnId="{A5B45374-F044-4FC0-BEC7-D25CB40F4628}">
      <dgm:prSet/>
      <dgm:spPr/>
      <dgm:t>
        <a:bodyPr/>
        <a:lstStyle/>
        <a:p>
          <a:endParaRPr lang="ru-RU"/>
        </a:p>
      </dgm:t>
    </dgm:pt>
    <dgm:pt modelId="{0F4D8E0E-28E9-4096-9691-5214FC1F1209}" type="sibTrans" cxnId="{A5B45374-F044-4FC0-BEC7-D25CB40F4628}">
      <dgm:prSet/>
      <dgm:spPr/>
      <dgm:t>
        <a:bodyPr/>
        <a:lstStyle/>
        <a:p>
          <a:endParaRPr lang="ru-RU"/>
        </a:p>
      </dgm:t>
    </dgm:pt>
    <dgm:pt modelId="{60BB787E-7737-4CB3-8621-B4A051834214}" type="pres">
      <dgm:prSet presAssocID="{B692653A-1789-410F-8338-88D70A7E5AD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184D5C-EE7A-4583-A403-BA13A8F99ED8}" type="pres">
      <dgm:prSet presAssocID="{6E5B700E-7C92-46D6-86F1-4819FCE1306F}" presName="circle1" presStyleLbl="node1" presStyleIdx="0" presStyleCnt="1"/>
      <dgm:spPr/>
    </dgm:pt>
    <dgm:pt modelId="{EBABAC46-8E65-4F94-942D-DCA0A3353F0E}" type="pres">
      <dgm:prSet presAssocID="{6E5B700E-7C92-46D6-86F1-4819FCE1306F}" presName="space" presStyleCnt="0"/>
      <dgm:spPr/>
    </dgm:pt>
    <dgm:pt modelId="{265E3A80-798A-4554-A963-5B38F7305C52}" type="pres">
      <dgm:prSet presAssocID="{6E5B700E-7C92-46D6-86F1-4819FCE1306F}" presName="rect1" presStyleLbl="alignAcc1" presStyleIdx="0" presStyleCnt="1"/>
      <dgm:spPr/>
      <dgm:t>
        <a:bodyPr/>
        <a:lstStyle/>
        <a:p>
          <a:endParaRPr lang="ru-RU"/>
        </a:p>
      </dgm:t>
    </dgm:pt>
    <dgm:pt modelId="{A7D721F9-979E-4FE0-BF12-1F9210289F00}" type="pres">
      <dgm:prSet presAssocID="{6E5B700E-7C92-46D6-86F1-4819FCE1306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B45374-F044-4FC0-BEC7-D25CB40F4628}" srcId="{B692653A-1789-410F-8338-88D70A7E5AD4}" destId="{6E5B700E-7C92-46D6-86F1-4819FCE1306F}" srcOrd="0" destOrd="0" parTransId="{C4EA182D-0128-4295-AA85-BB63505FD059}" sibTransId="{0F4D8E0E-28E9-4096-9691-5214FC1F1209}"/>
    <dgm:cxn modelId="{3933EA8A-7B59-4A0F-AB5F-B4A7F7084619}" type="presOf" srcId="{B692653A-1789-410F-8338-88D70A7E5AD4}" destId="{60BB787E-7737-4CB3-8621-B4A051834214}" srcOrd="0" destOrd="0" presId="urn:microsoft.com/office/officeart/2005/8/layout/target3"/>
    <dgm:cxn modelId="{1397B300-C1CF-4D0C-80EA-EE569FE2D5F5}" type="presOf" srcId="{6E5B700E-7C92-46D6-86F1-4819FCE1306F}" destId="{265E3A80-798A-4554-A963-5B38F7305C52}" srcOrd="0" destOrd="0" presId="urn:microsoft.com/office/officeart/2005/8/layout/target3"/>
    <dgm:cxn modelId="{02D20F73-3661-4DDC-BEDF-DFD2C3A8E895}" type="presOf" srcId="{6E5B700E-7C92-46D6-86F1-4819FCE1306F}" destId="{A7D721F9-979E-4FE0-BF12-1F9210289F00}" srcOrd="1" destOrd="0" presId="urn:microsoft.com/office/officeart/2005/8/layout/target3"/>
    <dgm:cxn modelId="{22550DE0-4B28-4AA4-9870-51F348621FEA}" type="presParOf" srcId="{60BB787E-7737-4CB3-8621-B4A051834214}" destId="{1B184D5C-EE7A-4583-A403-BA13A8F99ED8}" srcOrd="0" destOrd="0" presId="urn:microsoft.com/office/officeart/2005/8/layout/target3"/>
    <dgm:cxn modelId="{AB8E9DE1-668A-4970-B5CF-D608467168BF}" type="presParOf" srcId="{60BB787E-7737-4CB3-8621-B4A051834214}" destId="{EBABAC46-8E65-4F94-942D-DCA0A3353F0E}" srcOrd="1" destOrd="0" presId="urn:microsoft.com/office/officeart/2005/8/layout/target3"/>
    <dgm:cxn modelId="{FFFB9450-83D7-4A49-9328-E7254475C5F6}" type="presParOf" srcId="{60BB787E-7737-4CB3-8621-B4A051834214}" destId="{265E3A80-798A-4554-A963-5B38F7305C52}" srcOrd="2" destOrd="0" presId="urn:microsoft.com/office/officeart/2005/8/layout/target3"/>
    <dgm:cxn modelId="{E396332B-4049-49FB-B7D9-A2C17CF60BBF}" type="presParOf" srcId="{60BB787E-7737-4CB3-8621-B4A051834214}" destId="{A7D721F9-979E-4FE0-BF12-1F9210289F00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0C7CD0-6DBA-40F9-9A5B-BC4F9FE12613}" type="doc">
      <dgm:prSet loTypeId="urn:microsoft.com/office/officeart/2008/layout/TitledPictureBlocks" loCatId="pictur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99476C3-2A81-4D3E-B134-8CFCB39DDA5F}">
      <dgm:prSet phldrT="[Текст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Всего расходов </a:t>
          </a:r>
        </a:p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939 132,8       тыс. рублей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D473711-348F-42AD-A069-E93A31031663}" type="parTrans" cxnId="{DD807393-647F-4FF4-8B70-CD0B72D049B7}">
      <dgm:prSet/>
      <dgm:spPr/>
      <dgm:t>
        <a:bodyPr/>
        <a:lstStyle/>
        <a:p>
          <a:endParaRPr lang="ru-RU"/>
        </a:p>
      </dgm:t>
    </dgm:pt>
    <dgm:pt modelId="{C25A868D-A6E6-409F-BC9B-3807AC39FBF4}" type="sibTrans" cxnId="{DD807393-647F-4FF4-8B70-CD0B72D049B7}">
      <dgm:prSet/>
      <dgm:spPr/>
      <dgm:t>
        <a:bodyPr/>
        <a:lstStyle/>
        <a:p>
          <a:endParaRPr lang="ru-RU"/>
        </a:p>
      </dgm:t>
    </dgm:pt>
    <dgm:pt modelId="{FF3FBEF2-79DA-4384-AA3F-65AC63EE0747}" type="pres">
      <dgm:prSet presAssocID="{780C7CD0-6DBA-40F9-9A5B-BC4F9FE1261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99B798D-E5F6-44C9-AE36-C821D618352D}" type="pres">
      <dgm:prSet presAssocID="{899476C3-2A81-4D3E-B134-8CFCB39DDA5F}" presName="composite" presStyleCnt="0"/>
      <dgm:spPr/>
    </dgm:pt>
    <dgm:pt modelId="{85E56B1B-9BD5-49B1-8FF2-65F4FD596629}" type="pres">
      <dgm:prSet presAssocID="{899476C3-2A81-4D3E-B134-8CFCB39DDA5F}" presName="ParentText" presStyleLbl="node1" presStyleIdx="0" presStyleCnt="1" custScaleX="88138" custScaleY="356630" custLinFactY="-25278" custLinFactNeighborX="24056" custLinFactNeighborY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5F33CE-3F20-42E5-AD94-FC4397BE5053}" type="pres">
      <dgm:prSet presAssocID="{899476C3-2A81-4D3E-B134-8CFCB39DDA5F}" presName="Image" presStyleLbl="bgImgPlace1" presStyleIdx="0" presStyleCnt="1" custLinFactNeighborX="24507" custLinFactNeighborY="2457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7BAC3A0-0F57-44F3-B3C7-CC8D2140E7EE}" type="pres">
      <dgm:prSet presAssocID="{899476C3-2A81-4D3E-B134-8CFCB39DDA5F}" presName="ChildText" presStyleLbl="fgAcc1" presStyleIdx="0" presStyleCnt="0" custLinFactNeighborX="-16810" custLinFactNeighborY="47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8E2D5E-7E88-405F-9AA8-102BC3E33EE3}" type="presOf" srcId="{780C7CD0-6DBA-40F9-9A5B-BC4F9FE12613}" destId="{FF3FBEF2-79DA-4384-AA3F-65AC63EE0747}" srcOrd="0" destOrd="0" presId="urn:microsoft.com/office/officeart/2008/layout/TitledPictureBlocks"/>
    <dgm:cxn modelId="{DD807393-647F-4FF4-8B70-CD0B72D049B7}" srcId="{780C7CD0-6DBA-40F9-9A5B-BC4F9FE12613}" destId="{899476C3-2A81-4D3E-B134-8CFCB39DDA5F}" srcOrd="0" destOrd="0" parTransId="{BD473711-348F-42AD-A069-E93A31031663}" sibTransId="{C25A868D-A6E6-409F-BC9B-3807AC39FBF4}"/>
    <dgm:cxn modelId="{99D22747-D7DC-4B99-9246-4BBCBF43A790}" type="presOf" srcId="{899476C3-2A81-4D3E-B134-8CFCB39DDA5F}" destId="{85E56B1B-9BD5-49B1-8FF2-65F4FD596629}" srcOrd="0" destOrd="0" presId="urn:microsoft.com/office/officeart/2008/layout/TitledPictureBlocks"/>
    <dgm:cxn modelId="{207A439B-89A8-4856-8BE0-549CF06087AF}" type="presParOf" srcId="{FF3FBEF2-79DA-4384-AA3F-65AC63EE0747}" destId="{399B798D-E5F6-44C9-AE36-C821D618352D}" srcOrd="0" destOrd="0" presId="urn:microsoft.com/office/officeart/2008/layout/TitledPictureBlocks"/>
    <dgm:cxn modelId="{3A2AEFF8-4A1A-4981-A408-45EDBBCBC2F6}" type="presParOf" srcId="{399B798D-E5F6-44C9-AE36-C821D618352D}" destId="{85E56B1B-9BD5-49B1-8FF2-65F4FD596629}" srcOrd="0" destOrd="0" presId="urn:microsoft.com/office/officeart/2008/layout/TitledPictureBlocks"/>
    <dgm:cxn modelId="{F0BF5ABD-6C98-4A89-A0E1-DAD590DE299E}" type="presParOf" srcId="{399B798D-E5F6-44C9-AE36-C821D618352D}" destId="{495F33CE-3F20-42E5-AD94-FC4397BE5053}" srcOrd="1" destOrd="0" presId="urn:microsoft.com/office/officeart/2008/layout/TitledPictureBlocks"/>
    <dgm:cxn modelId="{29039EA6-747F-4F09-913D-34E058279A2E}" type="presParOf" srcId="{399B798D-E5F6-44C9-AE36-C821D618352D}" destId="{A7BAC3A0-0F57-44F3-B3C7-CC8D2140E7EE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76460D-CCF9-486E-BFB6-D95756C66F95}" type="doc">
      <dgm:prSet loTypeId="urn:microsoft.com/office/officeart/2005/8/layout/vList3#1" loCatId="list" qsTypeId="urn:microsoft.com/office/officeart/2005/8/quickstyle/simple1" qsCatId="simple" csTypeId="urn:microsoft.com/office/officeart/2005/8/colors/accent0_3" csCatId="mainScheme" phldr="1"/>
      <dgm:spPr/>
    </dgm:pt>
    <dgm:pt modelId="{9D40C572-BE28-4F24-A677-C582BBDDCAC6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4">
                <a:shade val="30000"/>
                <a:satMod val="115000"/>
              </a:schemeClr>
            </a:gs>
            <a:gs pos="50000">
              <a:schemeClr val="accent4">
                <a:shade val="67500"/>
                <a:satMod val="115000"/>
              </a:schemeClr>
            </a:gs>
            <a:gs pos="100000">
              <a:schemeClr val="accent4"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pPr algn="ctr"/>
          <a:r>
            <a:rPr lang="ru-RU" sz="2400" dirty="0" smtClean="0"/>
            <a:t>     </a:t>
          </a:r>
          <a:r>
            <a:rPr lang="ru-RU" sz="2300" dirty="0" smtClean="0"/>
            <a:t>На поддержку отраслей экономики</a:t>
          </a:r>
          <a:endParaRPr lang="ru-RU" sz="2300" dirty="0"/>
        </a:p>
      </dgm:t>
    </dgm:pt>
    <dgm:pt modelId="{A8C6AAA7-7F9F-40D7-B9D1-6ADF9B3F2D93}" type="parTrans" cxnId="{6CE0D4D1-6285-4887-95EF-E197EB9A4936}">
      <dgm:prSet/>
      <dgm:spPr/>
      <dgm:t>
        <a:bodyPr/>
        <a:lstStyle/>
        <a:p>
          <a:endParaRPr lang="ru-RU"/>
        </a:p>
      </dgm:t>
    </dgm:pt>
    <dgm:pt modelId="{86EE2FBF-AAA8-45D9-93EE-98F72DFC1BB2}" type="sibTrans" cxnId="{6CE0D4D1-6285-4887-95EF-E197EB9A4936}">
      <dgm:prSet/>
      <dgm:spPr/>
      <dgm:t>
        <a:bodyPr/>
        <a:lstStyle/>
        <a:p>
          <a:endParaRPr lang="ru-RU"/>
        </a:p>
      </dgm:t>
    </dgm:pt>
    <dgm:pt modelId="{7F997C4E-2A1A-4117-B60A-5ADE2F7DB7C4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5">
                <a:shade val="30000"/>
                <a:satMod val="115000"/>
              </a:schemeClr>
            </a:gs>
            <a:gs pos="50000">
              <a:schemeClr val="accent5">
                <a:shade val="67500"/>
                <a:satMod val="115000"/>
              </a:schemeClr>
            </a:gs>
            <a:gs pos="100000">
              <a:schemeClr val="accent5">
                <a:shade val="100000"/>
                <a:satMod val="115000"/>
              </a:schemeClr>
            </a:gs>
          </a:gsLst>
          <a:lin ang="2700000" scaled="1"/>
          <a:tileRect/>
        </a:gradFill>
      </dgm:spPr>
      <dgm:t>
        <a:bodyPr/>
        <a:lstStyle/>
        <a:p>
          <a:pPr algn="ctr"/>
          <a:r>
            <a:rPr lang="ru-RU" sz="2400" dirty="0" smtClean="0"/>
            <a:t>    </a:t>
          </a:r>
          <a:r>
            <a:rPr lang="ru-RU" sz="2300" dirty="0" smtClean="0"/>
            <a:t>На обеспечение безопасных условий</a:t>
          </a:r>
        </a:p>
        <a:p>
          <a:pPr algn="l"/>
          <a:r>
            <a:rPr lang="ru-RU" sz="2300" dirty="0" smtClean="0"/>
            <a:t>     жизнедеятельности</a:t>
          </a:r>
          <a:endParaRPr lang="ru-RU" sz="2300" dirty="0"/>
        </a:p>
      </dgm:t>
    </dgm:pt>
    <dgm:pt modelId="{8C9DF439-98DB-4C57-9D9C-F9C0AC8F296F}" type="parTrans" cxnId="{5C4F3FFD-A0EC-4ABB-BC88-D9FC7EB66FC0}">
      <dgm:prSet/>
      <dgm:spPr/>
      <dgm:t>
        <a:bodyPr/>
        <a:lstStyle/>
        <a:p>
          <a:endParaRPr lang="ru-RU"/>
        </a:p>
      </dgm:t>
    </dgm:pt>
    <dgm:pt modelId="{B38F981C-1408-4CA2-9CCC-7A508D1CBD52}" type="sibTrans" cxnId="{5C4F3FFD-A0EC-4ABB-BC88-D9FC7EB66FC0}">
      <dgm:prSet/>
      <dgm:spPr/>
      <dgm:t>
        <a:bodyPr/>
        <a:lstStyle/>
        <a:p>
          <a:endParaRPr lang="ru-RU"/>
        </a:p>
      </dgm:t>
    </dgm:pt>
    <dgm:pt modelId="{230436DC-5F0E-4DA4-AB64-0201AF3394AD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2700000" scaled="1"/>
          <a:tileRect/>
        </a:gradFill>
      </dgm:spPr>
      <dgm:t>
        <a:bodyPr/>
        <a:lstStyle/>
        <a:p>
          <a:pPr algn="ctr"/>
          <a:r>
            <a:rPr lang="ru-RU" sz="2400" dirty="0" smtClean="0"/>
            <a:t>      </a:t>
          </a:r>
          <a:r>
            <a:rPr lang="ru-RU" sz="2300" dirty="0" smtClean="0"/>
            <a:t>Общего характера</a:t>
          </a:r>
          <a:endParaRPr lang="ru-RU" sz="2300" dirty="0"/>
        </a:p>
      </dgm:t>
    </dgm:pt>
    <dgm:pt modelId="{15DDE921-1BE4-4D45-BE9D-C5D599DDBBC1}" type="parTrans" cxnId="{0339E911-38D1-48D2-B9D3-903137C1A8D9}">
      <dgm:prSet/>
      <dgm:spPr/>
      <dgm:t>
        <a:bodyPr/>
        <a:lstStyle/>
        <a:p>
          <a:endParaRPr lang="ru-RU"/>
        </a:p>
      </dgm:t>
    </dgm:pt>
    <dgm:pt modelId="{3A70D7D9-A4EE-4547-A1E5-C9082A9B14A6}" type="sibTrans" cxnId="{0339E911-38D1-48D2-B9D3-903137C1A8D9}">
      <dgm:prSet/>
      <dgm:spPr/>
      <dgm:t>
        <a:bodyPr/>
        <a:lstStyle/>
        <a:p>
          <a:endParaRPr lang="ru-RU"/>
        </a:p>
      </dgm:t>
    </dgm:pt>
    <dgm:pt modelId="{6C71AE6A-B050-4515-9CF2-3F71DEF2AA04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2400" dirty="0" smtClean="0"/>
            <a:t>      </a:t>
          </a:r>
          <a:r>
            <a:rPr lang="ru-RU" sz="2300" dirty="0" smtClean="0"/>
            <a:t>Социальной направленности </a:t>
          </a:r>
          <a:endParaRPr lang="ru-RU" sz="2300" dirty="0"/>
        </a:p>
      </dgm:t>
    </dgm:pt>
    <dgm:pt modelId="{6BDBF548-99E2-4C43-B67C-12D915461ABE}" type="parTrans" cxnId="{1933CCEA-2841-4C67-881F-4A91C408764A}">
      <dgm:prSet/>
      <dgm:spPr/>
      <dgm:t>
        <a:bodyPr/>
        <a:lstStyle/>
        <a:p>
          <a:endParaRPr lang="ru-RU"/>
        </a:p>
      </dgm:t>
    </dgm:pt>
    <dgm:pt modelId="{FDFB504D-D3C2-44B5-A126-62F159000EAE}" type="sibTrans" cxnId="{1933CCEA-2841-4C67-881F-4A91C408764A}">
      <dgm:prSet/>
      <dgm:spPr/>
      <dgm:t>
        <a:bodyPr/>
        <a:lstStyle/>
        <a:p>
          <a:endParaRPr lang="ru-RU"/>
        </a:p>
      </dgm:t>
    </dgm:pt>
    <dgm:pt modelId="{C75F3571-4274-403C-98F7-A93B0E9740BB}" type="pres">
      <dgm:prSet presAssocID="{1876460D-CCF9-486E-BFB6-D95756C66F95}" presName="linearFlow" presStyleCnt="0">
        <dgm:presLayoutVars>
          <dgm:dir/>
          <dgm:resizeHandles val="exact"/>
        </dgm:presLayoutVars>
      </dgm:prSet>
      <dgm:spPr/>
    </dgm:pt>
    <dgm:pt modelId="{D26D55CB-04A9-45A5-8342-9EA4E30C0C41}" type="pres">
      <dgm:prSet presAssocID="{6C71AE6A-B050-4515-9CF2-3F71DEF2AA04}" presName="composite" presStyleCnt="0"/>
      <dgm:spPr/>
    </dgm:pt>
    <dgm:pt modelId="{CDEEEE10-C59F-458A-A330-64FB345920B8}" type="pres">
      <dgm:prSet presAssocID="{6C71AE6A-B050-4515-9CF2-3F71DEF2AA04}" presName="imgShp" presStyleLbl="fgImgPlace1" presStyleIdx="0" presStyleCnt="4" custScaleX="2000000" custScaleY="2000000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prstGeom prst="ellipse">
          <a:avLst/>
        </a:prstGeom>
        <a:solidFill>
          <a:schemeClr val="accent2">
            <a:lumMod val="50000"/>
          </a:schemeClr>
        </a:solidFill>
        <a:ln w="19050">
          <a:solidFill>
            <a:schemeClr val="accent3">
              <a:lumMod val="50000"/>
            </a:schemeClr>
          </a:solidFill>
        </a:ln>
      </dgm:spPr>
    </dgm:pt>
    <dgm:pt modelId="{492C9903-633E-4E2C-A422-40DFE8419994}" type="pres">
      <dgm:prSet presAssocID="{6C71AE6A-B050-4515-9CF2-3F71DEF2AA04}" presName="txShp" presStyleLbl="node1" presStyleIdx="0" presStyleCnt="4" custScaleY="1724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B5A84B-BB8F-4D3D-8BF3-0170DF0F2E1D}" type="pres">
      <dgm:prSet presAssocID="{FDFB504D-D3C2-44B5-A126-62F159000EAE}" presName="spacing" presStyleCnt="0"/>
      <dgm:spPr/>
    </dgm:pt>
    <dgm:pt modelId="{E1F0C841-DEFF-40A1-B091-2DE2B4F5267A}" type="pres">
      <dgm:prSet presAssocID="{9D40C572-BE28-4F24-A677-C582BBDDCAC6}" presName="composite" presStyleCnt="0"/>
      <dgm:spPr/>
    </dgm:pt>
    <dgm:pt modelId="{7EF8BE09-5364-42D7-9760-82274CC4EAA5}" type="pres">
      <dgm:prSet presAssocID="{9D40C572-BE28-4F24-A677-C582BBDDCAC6}" presName="imgShp" presStyleLbl="fgImgPlace1" presStyleIdx="1" presStyleCnt="4" custScaleX="2000000" custScaleY="2000000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accent2">
            <a:lumMod val="50000"/>
          </a:schemeClr>
        </a:solidFill>
        <a:ln w="19050">
          <a:solidFill>
            <a:schemeClr val="accent3">
              <a:lumMod val="50000"/>
            </a:schemeClr>
          </a:solidFill>
        </a:ln>
      </dgm:spPr>
    </dgm:pt>
    <dgm:pt modelId="{893D8FD9-8655-4223-9B07-DA30975E8426}" type="pres">
      <dgm:prSet presAssocID="{9D40C572-BE28-4F24-A677-C582BBDDCAC6}" presName="txShp" presStyleLbl="node1" presStyleIdx="1" presStyleCnt="4" custScaleY="1724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3B119A-2872-4AEC-8843-30F39A2AFA8D}" type="pres">
      <dgm:prSet presAssocID="{86EE2FBF-AAA8-45D9-93EE-98F72DFC1BB2}" presName="spacing" presStyleCnt="0"/>
      <dgm:spPr/>
    </dgm:pt>
    <dgm:pt modelId="{94F7E482-B7E1-4FDB-8300-528059FF988D}" type="pres">
      <dgm:prSet presAssocID="{7F997C4E-2A1A-4117-B60A-5ADE2F7DB7C4}" presName="composite" presStyleCnt="0"/>
      <dgm:spPr/>
    </dgm:pt>
    <dgm:pt modelId="{3D9C69A5-AD64-4190-A28F-BF140A0F02B3}" type="pres">
      <dgm:prSet presAssocID="{7F997C4E-2A1A-4117-B60A-5ADE2F7DB7C4}" presName="imgShp" presStyleLbl="fgImgPlace1" presStyleIdx="2" presStyleCnt="4" custScaleX="2000000" custScaleY="2000000" custLinFactX="-20643" custLinFactNeighborX="-100000" custLinFactNeighborY="40515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accent2">
            <a:lumMod val="50000"/>
          </a:schemeClr>
        </a:solidFill>
        <a:ln w="19050">
          <a:solidFill>
            <a:schemeClr val="accent3">
              <a:lumMod val="50000"/>
            </a:schemeClr>
          </a:solidFill>
        </a:ln>
      </dgm:spPr>
    </dgm:pt>
    <dgm:pt modelId="{3A01653F-C2E2-43B0-A743-EE2969B839FA}" type="pres">
      <dgm:prSet presAssocID="{7F997C4E-2A1A-4117-B60A-5ADE2F7DB7C4}" presName="txShp" presStyleLbl="node1" presStyleIdx="2" presStyleCnt="4" custScaleY="1724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F9B535-8DDF-4342-B506-CD4FB568E289}" type="pres">
      <dgm:prSet presAssocID="{B38F981C-1408-4CA2-9CCC-7A508D1CBD52}" presName="spacing" presStyleCnt="0"/>
      <dgm:spPr/>
    </dgm:pt>
    <dgm:pt modelId="{F993050E-AEF3-4C89-872C-604DB31BF6BC}" type="pres">
      <dgm:prSet presAssocID="{230436DC-5F0E-4DA4-AB64-0201AF3394AD}" presName="composite" presStyleCnt="0"/>
      <dgm:spPr/>
    </dgm:pt>
    <dgm:pt modelId="{8E35D09F-D250-42A6-AE12-DF88E525A59E}" type="pres">
      <dgm:prSet presAssocID="{230436DC-5F0E-4DA4-AB64-0201AF3394AD}" presName="imgShp" presStyleLbl="fgImgPlace1" presStyleIdx="3" presStyleCnt="4" custScaleX="2000000" custScaleY="2000000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accent2">
            <a:lumMod val="50000"/>
          </a:schemeClr>
        </a:solidFill>
        <a:ln w="19050">
          <a:solidFill>
            <a:schemeClr val="accent3">
              <a:lumMod val="50000"/>
            </a:schemeClr>
          </a:solidFill>
        </a:ln>
      </dgm:spPr>
    </dgm:pt>
    <dgm:pt modelId="{2A9B699C-309A-4F58-96F8-D3C1CBDD4436}" type="pres">
      <dgm:prSet presAssocID="{230436DC-5F0E-4DA4-AB64-0201AF3394AD}" presName="txShp" presStyleLbl="node1" presStyleIdx="3" presStyleCnt="4" custScaleY="1724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2C1612-983F-4412-8DBF-F824F3DD8044}" type="presOf" srcId="{1876460D-CCF9-486E-BFB6-D95756C66F95}" destId="{C75F3571-4274-403C-98F7-A93B0E9740BB}" srcOrd="0" destOrd="0" presId="urn:microsoft.com/office/officeart/2005/8/layout/vList3#1"/>
    <dgm:cxn modelId="{1933CCEA-2841-4C67-881F-4A91C408764A}" srcId="{1876460D-CCF9-486E-BFB6-D95756C66F95}" destId="{6C71AE6A-B050-4515-9CF2-3F71DEF2AA04}" srcOrd="0" destOrd="0" parTransId="{6BDBF548-99E2-4C43-B67C-12D915461ABE}" sibTransId="{FDFB504D-D3C2-44B5-A126-62F159000EAE}"/>
    <dgm:cxn modelId="{5C4F3FFD-A0EC-4ABB-BC88-D9FC7EB66FC0}" srcId="{1876460D-CCF9-486E-BFB6-D95756C66F95}" destId="{7F997C4E-2A1A-4117-B60A-5ADE2F7DB7C4}" srcOrd="2" destOrd="0" parTransId="{8C9DF439-98DB-4C57-9D9C-F9C0AC8F296F}" sibTransId="{B38F981C-1408-4CA2-9CCC-7A508D1CBD52}"/>
    <dgm:cxn modelId="{6CE0D4D1-6285-4887-95EF-E197EB9A4936}" srcId="{1876460D-CCF9-486E-BFB6-D95756C66F95}" destId="{9D40C572-BE28-4F24-A677-C582BBDDCAC6}" srcOrd="1" destOrd="0" parTransId="{A8C6AAA7-7F9F-40D7-B9D1-6ADF9B3F2D93}" sibTransId="{86EE2FBF-AAA8-45D9-93EE-98F72DFC1BB2}"/>
    <dgm:cxn modelId="{5FE9C03C-BDA1-4248-83E9-5F01DF21CFD9}" type="presOf" srcId="{7F997C4E-2A1A-4117-B60A-5ADE2F7DB7C4}" destId="{3A01653F-C2E2-43B0-A743-EE2969B839FA}" srcOrd="0" destOrd="0" presId="urn:microsoft.com/office/officeart/2005/8/layout/vList3#1"/>
    <dgm:cxn modelId="{1094A0A1-2ED2-4D1C-92CC-6AB8821D3C25}" type="presOf" srcId="{9D40C572-BE28-4F24-A677-C582BBDDCAC6}" destId="{893D8FD9-8655-4223-9B07-DA30975E8426}" srcOrd="0" destOrd="0" presId="urn:microsoft.com/office/officeart/2005/8/layout/vList3#1"/>
    <dgm:cxn modelId="{0D453BA0-160C-41A5-B631-5E6CA130BFAB}" type="presOf" srcId="{6C71AE6A-B050-4515-9CF2-3F71DEF2AA04}" destId="{492C9903-633E-4E2C-A422-40DFE8419994}" srcOrd="0" destOrd="0" presId="urn:microsoft.com/office/officeart/2005/8/layout/vList3#1"/>
    <dgm:cxn modelId="{9D3BE133-6CBD-4EC4-B09E-A43D7F3DB3A6}" type="presOf" srcId="{230436DC-5F0E-4DA4-AB64-0201AF3394AD}" destId="{2A9B699C-309A-4F58-96F8-D3C1CBDD4436}" srcOrd="0" destOrd="0" presId="urn:microsoft.com/office/officeart/2005/8/layout/vList3#1"/>
    <dgm:cxn modelId="{0339E911-38D1-48D2-B9D3-903137C1A8D9}" srcId="{1876460D-CCF9-486E-BFB6-D95756C66F95}" destId="{230436DC-5F0E-4DA4-AB64-0201AF3394AD}" srcOrd="3" destOrd="0" parTransId="{15DDE921-1BE4-4D45-BE9D-C5D599DDBBC1}" sibTransId="{3A70D7D9-A4EE-4547-A1E5-C9082A9B14A6}"/>
    <dgm:cxn modelId="{16AF6DEF-DD4F-4B63-87AC-D100E4069DD7}" type="presParOf" srcId="{C75F3571-4274-403C-98F7-A93B0E9740BB}" destId="{D26D55CB-04A9-45A5-8342-9EA4E30C0C41}" srcOrd="0" destOrd="0" presId="urn:microsoft.com/office/officeart/2005/8/layout/vList3#1"/>
    <dgm:cxn modelId="{7ABB65C2-A615-45A3-A0F8-C6F05BB05C16}" type="presParOf" srcId="{D26D55CB-04A9-45A5-8342-9EA4E30C0C41}" destId="{CDEEEE10-C59F-458A-A330-64FB345920B8}" srcOrd="0" destOrd="0" presId="urn:microsoft.com/office/officeart/2005/8/layout/vList3#1"/>
    <dgm:cxn modelId="{63A89398-4AAB-4A91-AE56-BC84C2BE8E28}" type="presParOf" srcId="{D26D55CB-04A9-45A5-8342-9EA4E30C0C41}" destId="{492C9903-633E-4E2C-A422-40DFE8419994}" srcOrd="1" destOrd="0" presId="urn:microsoft.com/office/officeart/2005/8/layout/vList3#1"/>
    <dgm:cxn modelId="{3B7BCDE0-3E91-484E-A5C4-31E81660634E}" type="presParOf" srcId="{C75F3571-4274-403C-98F7-A93B0E9740BB}" destId="{13B5A84B-BB8F-4D3D-8BF3-0170DF0F2E1D}" srcOrd="1" destOrd="0" presId="urn:microsoft.com/office/officeart/2005/8/layout/vList3#1"/>
    <dgm:cxn modelId="{9D712114-9548-42A6-BA67-68F2BEEC0A78}" type="presParOf" srcId="{C75F3571-4274-403C-98F7-A93B0E9740BB}" destId="{E1F0C841-DEFF-40A1-B091-2DE2B4F5267A}" srcOrd="2" destOrd="0" presId="urn:microsoft.com/office/officeart/2005/8/layout/vList3#1"/>
    <dgm:cxn modelId="{39114192-958D-4D65-9710-49B364A973EE}" type="presParOf" srcId="{E1F0C841-DEFF-40A1-B091-2DE2B4F5267A}" destId="{7EF8BE09-5364-42D7-9760-82274CC4EAA5}" srcOrd="0" destOrd="0" presId="urn:microsoft.com/office/officeart/2005/8/layout/vList3#1"/>
    <dgm:cxn modelId="{2627C2EB-6733-4487-859C-834177D272B6}" type="presParOf" srcId="{E1F0C841-DEFF-40A1-B091-2DE2B4F5267A}" destId="{893D8FD9-8655-4223-9B07-DA30975E8426}" srcOrd="1" destOrd="0" presId="urn:microsoft.com/office/officeart/2005/8/layout/vList3#1"/>
    <dgm:cxn modelId="{EA660FB4-B18A-42BD-93F6-1A073623BADB}" type="presParOf" srcId="{C75F3571-4274-403C-98F7-A93B0E9740BB}" destId="{DE3B119A-2872-4AEC-8843-30F39A2AFA8D}" srcOrd="3" destOrd="0" presId="urn:microsoft.com/office/officeart/2005/8/layout/vList3#1"/>
    <dgm:cxn modelId="{F380C272-5CC1-480D-85F6-9F1320B4A399}" type="presParOf" srcId="{C75F3571-4274-403C-98F7-A93B0E9740BB}" destId="{94F7E482-B7E1-4FDB-8300-528059FF988D}" srcOrd="4" destOrd="0" presId="urn:microsoft.com/office/officeart/2005/8/layout/vList3#1"/>
    <dgm:cxn modelId="{26FFDA09-1503-4DBA-A373-BBF8E7183910}" type="presParOf" srcId="{94F7E482-B7E1-4FDB-8300-528059FF988D}" destId="{3D9C69A5-AD64-4190-A28F-BF140A0F02B3}" srcOrd="0" destOrd="0" presId="urn:microsoft.com/office/officeart/2005/8/layout/vList3#1"/>
    <dgm:cxn modelId="{EA73B314-86BB-415C-8B25-6D15A68E83AA}" type="presParOf" srcId="{94F7E482-B7E1-4FDB-8300-528059FF988D}" destId="{3A01653F-C2E2-43B0-A743-EE2969B839FA}" srcOrd="1" destOrd="0" presId="urn:microsoft.com/office/officeart/2005/8/layout/vList3#1"/>
    <dgm:cxn modelId="{79C7C198-D759-4159-B606-D7CD7C3C17B1}" type="presParOf" srcId="{C75F3571-4274-403C-98F7-A93B0E9740BB}" destId="{70F9B535-8DDF-4342-B506-CD4FB568E289}" srcOrd="5" destOrd="0" presId="urn:microsoft.com/office/officeart/2005/8/layout/vList3#1"/>
    <dgm:cxn modelId="{B3443943-625A-470A-B485-A9728AADBF55}" type="presParOf" srcId="{C75F3571-4274-403C-98F7-A93B0E9740BB}" destId="{F993050E-AEF3-4C89-872C-604DB31BF6BC}" srcOrd="6" destOrd="0" presId="urn:microsoft.com/office/officeart/2005/8/layout/vList3#1"/>
    <dgm:cxn modelId="{2C0B8ECA-9158-42BF-90C8-11FAD812CDC8}" type="presParOf" srcId="{F993050E-AEF3-4C89-872C-604DB31BF6BC}" destId="{8E35D09F-D250-42A6-AE12-DF88E525A59E}" srcOrd="0" destOrd="0" presId="urn:microsoft.com/office/officeart/2005/8/layout/vList3#1"/>
    <dgm:cxn modelId="{60D5E6C7-C45D-4027-9B3B-AD54C94D7E2B}" type="presParOf" srcId="{F993050E-AEF3-4C89-872C-604DB31BF6BC}" destId="{2A9B699C-309A-4F58-96F8-D3C1CBDD4436}" srcOrd="1" destOrd="0" presId="urn:microsoft.com/office/officeart/2005/8/layout/vList3#1"/>
  </dgm:cxnLst>
  <dgm:bg>
    <a:gradFill>
      <a:gsLst>
        <a:gs pos="0">
          <a:schemeClr val="accent3">
            <a:lumMod val="20000"/>
            <a:lumOff val="8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8666547-D28F-4D89-8F79-700D7C81A9BF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Поддержка начинающих - гранты начинающим на создание собственного бизнеса.</a:t>
          </a:r>
          <a:endParaRPr lang="ru-RU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Проведение мероприятий в целях популяризации малого и среднего предпринимательства.</a:t>
          </a:r>
          <a:endParaRPr lang="ru-RU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99094B-998D-4CB8-B20A-F0E540D0D5F3}" type="presOf" srcId="{1566F6CF-C665-436D-B779-88A8A80C1C5D}" destId="{79F34D2B-5F80-456A-B944-5D38073B2182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EAD3180D-B26C-4371-A7F1-A808160486F4}" type="presOf" srcId="{84057E5B-46AD-4CD3-AD6E-8932A523E451}" destId="{F283F43F-10E6-4B88-9B8C-A6E1D7F295D9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92E1E4C4-D855-4924-94C0-9EE4D3835B98}" type="presOf" srcId="{F8666547-D28F-4D89-8F79-700D7C81A9BF}" destId="{A58C4849-C275-4184-AB08-641E6033B6D0}" srcOrd="0" destOrd="0" presId="urn:microsoft.com/office/officeart/2005/8/layout/vList2"/>
    <dgm:cxn modelId="{B990A9A4-F8B5-47F9-A33F-7006106B7F80}" type="presParOf" srcId="{F283F43F-10E6-4B88-9B8C-A6E1D7F295D9}" destId="{A58C4849-C275-4184-AB08-641E6033B6D0}" srcOrd="0" destOrd="0" presId="urn:microsoft.com/office/officeart/2005/8/layout/vList2"/>
    <dgm:cxn modelId="{1A45222A-BCC6-4368-B047-1656DF1A92E5}" type="presParOf" srcId="{F283F43F-10E6-4B88-9B8C-A6E1D7F295D9}" destId="{4059FFB4-9F16-407A-99E1-3875466703CC}" srcOrd="1" destOrd="0" presId="urn:microsoft.com/office/officeart/2005/8/layout/vList2"/>
    <dgm:cxn modelId="{B84990A0-FA0C-4CDB-8847-CDA89FEBFD1E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Поддержка организаций торговли</a:t>
          </a:r>
          <a:endParaRPr lang="ru-RU" sz="11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050" b="1" dirty="0" smtClean="0">
              <a:solidFill>
                <a:srgbClr val="C00000"/>
              </a:solidFill>
            </a:rPr>
            <a:t>Возмещение части затрат хозяйствующим субъектам, осуществляющим торговую деятельность</a:t>
          </a:r>
          <a:endParaRPr lang="ru-RU" sz="105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LinFactNeighborY="209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F9EA92-B87C-43FD-AC8F-6FFAADFF031E}" type="presOf" srcId="{F8666547-D28F-4D89-8F79-700D7C81A9BF}" destId="{A58C4849-C275-4184-AB08-641E6033B6D0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1A9D9E0C-A16E-4FB2-BE9C-9E3F17AEB611}" type="presOf" srcId="{84057E5B-46AD-4CD3-AD6E-8932A523E451}" destId="{F283F43F-10E6-4B88-9B8C-A6E1D7F295D9}" srcOrd="0" destOrd="0" presId="urn:microsoft.com/office/officeart/2005/8/layout/vList2"/>
    <dgm:cxn modelId="{7677DB13-18C3-4AA5-86C5-A027B3B7DACB}" type="presOf" srcId="{1566F6CF-C665-436D-B779-88A8A80C1C5D}" destId="{79F34D2B-5F80-456A-B944-5D38073B2182}" srcOrd="0" destOrd="0" presId="urn:microsoft.com/office/officeart/2005/8/layout/vList2"/>
    <dgm:cxn modelId="{EDD627F2-0648-469E-B18B-DF5B5801C8D9}" type="presParOf" srcId="{F283F43F-10E6-4B88-9B8C-A6E1D7F295D9}" destId="{A58C4849-C275-4184-AB08-641E6033B6D0}" srcOrd="0" destOrd="0" presId="urn:microsoft.com/office/officeart/2005/8/layout/vList2"/>
    <dgm:cxn modelId="{5E639D86-41CF-49DE-82EA-0F53E4FF9357}" type="presParOf" srcId="{F283F43F-10E6-4B88-9B8C-A6E1D7F295D9}" destId="{4059FFB4-9F16-407A-99E1-3875466703CC}" srcOrd="1" destOrd="0" presId="urn:microsoft.com/office/officeart/2005/8/layout/vList2"/>
    <dgm:cxn modelId="{2713994E-F8C4-46B6-9B36-1F75A00E33F9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5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050" b="1" dirty="0" smtClean="0">
              <a:solidFill>
                <a:srgbClr val="C00000"/>
              </a:solidFill>
            </a:rPr>
            <a:t>Повышение эффективности управления объектами недвижимого имущества муниципальной собственности</a:t>
          </a:r>
          <a:endParaRPr lang="ru-RU" sz="105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050" b="1" dirty="0" smtClean="0">
              <a:solidFill>
                <a:srgbClr val="C00000"/>
              </a:solidFill>
            </a:rPr>
            <a:t>Эффективное использование и вовлечение в хозяйственный оборот земельных участков и иной недвижимости</a:t>
          </a:r>
          <a:endParaRPr lang="ru-RU" sz="105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ScaleY="154670" custLinFactY="-2734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ScaleY="150649" custLinFactY="-87" custLinFactNeighborX="208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971A0661-4F4E-442C-A08C-DDDB0E28680E}" type="presOf" srcId="{1566F6CF-C665-436D-B779-88A8A80C1C5D}" destId="{79F34D2B-5F80-456A-B944-5D38073B2182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5B927A25-607D-4282-99BA-9059D2805129}" type="presOf" srcId="{84057E5B-46AD-4CD3-AD6E-8932A523E451}" destId="{F283F43F-10E6-4B88-9B8C-A6E1D7F295D9}" srcOrd="0" destOrd="0" presId="urn:microsoft.com/office/officeart/2005/8/layout/vList2"/>
    <dgm:cxn modelId="{11AB3E9B-6D0A-440E-B442-5E77BDBFA60A}" type="presOf" srcId="{F8666547-D28F-4D89-8F79-700D7C81A9BF}" destId="{A58C4849-C275-4184-AB08-641E6033B6D0}" srcOrd="0" destOrd="0" presId="urn:microsoft.com/office/officeart/2005/8/layout/vList2"/>
    <dgm:cxn modelId="{27937560-8131-49A0-8A10-AB2F7183B871}" type="presParOf" srcId="{F283F43F-10E6-4B88-9B8C-A6E1D7F295D9}" destId="{A58C4849-C275-4184-AB08-641E6033B6D0}" srcOrd="0" destOrd="0" presId="urn:microsoft.com/office/officeart/2005/8/layout/vList2"/>
    <dgm:cxn modelId="{F008AC55-86C3-4FAE-ADE8-B510843FF030}" type="presParOf" srcId="{F283F43F-10E6-4B88-9B8C-A6E1D7F295D9}" destId="{4059FFB4-9F16-407A-99E1-3875466703CC}" srcOrd="1" destOrd="0" presId="urn:microsoft.com/office/officeart/2005/8/layout/vList2"/>
    <dgm:cxn modelId="{5D68473F-F4D3-4B85-BD3E-545B438F2058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Осуществление муниципальных функций в финансовой сфере</a:t>
          </a:r>
          <a:endParaRPr lang="ru-RU" sz="11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Резервный фонд органов исполнительной власти местного самоуправления</a:t>
          </a:r>
          <a:endParaRPr lang="ru-RU" sz="110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ScaleY="216759" custLinFactY="-8759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ScaleY="150649" custLinFactY="-6526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05C8CDDA-A83A-49FF-827C-A41F22E611BC}" type="presOf" srcId="{F8666547-D28F-4D89-8F79-700D7C81A9BF}" destId="{A58C4849-C275-4184-AB08-641E6033B6D0}" srcOrd="0" destOrd="0" presId="urn:microsoft.com/office/officeart/2005/8/layout/vList2"/>
    <dgm:cxn modelId="{687D038B-CB2D-4EA1-A945-8D4D45EFBE48}" type="presOf" srcId="{1566F6CF-C665-436D-B779-88A8A80C1C5D}" destId="{79F34D2B-5F80-456A-B944-5D38073B2182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009AEE3B-7B05-4B36-A3D2-4D0C57C86789}" type="presOf" srcId="{84057E5B-46AD-4CD3-AD6E-8932A523E451}" destId="{F283F43F-10E6-4B88-9B8C-A6E1D7F295D9}" srcOrd="0" destOrd="0" presId="urn:microsoft.com/office/officeart/2005/8/layout/vList2"/>
    <dgm:cxn modelId="{EB19A745-4595-4636-B897-082CEF599F3A}" type="presParOf" srcId="{F283F43F-10E6-4B88-9B8C-A6E1D7F295D9}" destId="{A58C4849-C275-4184-AB08-641E6033B6D0}" srcOrd="0" destOrd="0" presId="urn:microsoft.com/office/officeart/2005/8/layout/vList2"/>
    <dgm:cxn modelId="{5B7588AA-48B4-48E0-9C6A-DB2DE6BF1D63}" type="presParOf" srcId="{F283F43F-10E6-4B88-9B8C-A6E1D7F295D9}" destId="{4059FFB4-9F16-407A-99E1-3875466703CC}" srcOrd="1" destOrd="0" presId="urn:microsoft.com/office/officeart/2005/8/layout/vList2"/>
    <dgm:cxn modelId="{DB87FB01-726F-4A25-A00A-250365DE03F3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Создание условий для защиты населения от чрезвычайных ситуаций. Содержание ЕДДС</a:t>
          </a:r>
          <a:endParaRPr lang="ru-RU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Мероприятия по защите населения Усть-Абаканского района от чрезвычайных ситуаций, пожарной безопасности и безопасности на водных объектах</a:t>
          </a:r>
          <a:endParaRPr lang="ru-RU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LinFactY="1549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C1B85F95-2F27-4AC4-BFED-9E6158C39EA6}" type="presOf" srcId="{84057E5B-46AD-4CD3-AD6E-8932A523E451}" destId="{F283F43F-10E6-4B88-9B8C-A6E1D7F295D9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AD5262DD-CDAC-43F9-AAA5-801DE55114F2}" type="presOf" srcId="{1566F6CF-C665-436D-B779-88A8A80C1C5D}" destId="{79F34D2B-5F80-456A-B944-5D38073B2182}" srcOrd="0" destOrd="0" presId="urn:microsoft.com/office/officeart/2005/8/layout/vList2"/>
    <dgm:cxn modelId="{CD0A0134-6875-4EBC-B009-F566B154E898}" type="presOf" srcId="{F8666547-D28F-4D89-8F79-700D7C81A9BF}" destId="{A58C4849-C275-4184-AB08-641E6033B6D0}" srcOrd="0" destOrd="0" presId="urn:microsoft.com/office/officeart/2005/8/layout/vList2"/>
    <dgm:cxn modelId="{91AD2CEB-4045-49E3-B70B-4B453EA44ACD}" type="presParOf" srcId="{F283F43F-10E6-4B88-9B8C-A6E1D7F295D9}" destId="{A58C4849-C275-4184-AB08-641E6033B6D0}" srcOrd="0" destOrd="0" presId="urn:microsoft.com/office/officeart/2005/8/layout/vList2"/>
    <dgm:cxn modelId="{11410DF3-F04C-415B-8A5B-2F69F9C9342C}" type="presParOf" srcId="{F283F43F-10E6-4B88-9B8C-A6E1D7F295D9}" destId="{4059FFB4-9F16-407A-99E1-3875466703CC}" srcOrd="1" destOrd="0" presId="urn:microsoft.com/office/officeart/2005/8/layout/vList2"/>
    <dgm:cxn modelId="{81CAC271-28FC-495E-B2FE-133428753165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705621-E2E0-4A04-928F-13AAF10452AE}">
      <dsp:nvSpPr>
        <dsp:cNvPr id="0" name=""/>
        <dsp:cNvSpPr/>
      </dsp:nvSpPr>
      <dsp:spPr>
        <a:xfrm rot="10800000">
          <a:off x="940293" y="0"/>
          <a:ext cx="1286942" cy="965207"/>
        </a:xfrm>
        <a:prstGeom prst="upArrow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3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92B656-4CEE-4630-8A93-C1D169900F24}">
      <dsp:nvSpPr>
        <dsp:cNvPr id="0" name=""/>
        <dsp:cNvSpPr/>
      </dsp:nvSpPr>
      <dsp:spPr>
        <a:xfrm>
          <a:off x="2265844" y="0"/>
          <a:ext cx="4080538" cy="965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0" rIns="156464" bIns="156464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0" kern="1200" baseline="0" dirty="0" smtClean="0">
              <a:solidFill>
                <a:srgbClr val="0070C0"/>
              </a:solidFill>
            </a:rPr>
            <a:t>Бюджет Усть-Абаканского района – социальный бюджет</a:t>
          </a:r>
          <a:endParaRPr lang="ru-RU" sz="2200" kern="1200" dirty="0">
            <a:solidFill>
              <a:srgbClr val="0070C0"/>
            </a:solidFill>
          </a:endParaRPr>
        </a:p>
      </dsp:txBody>
      <dsp:txXfrm>
        <a:off x="2265844" y="0"/>
        <a:ext cx="4080538" cy="96520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142876"/>
          <a:ext cx="3357585" cy="78176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Профилактика злоупотребления наркотическими веществами</a:t>
          </a:r>
          <a:endParaRPr lang="ru-RU" sz="1200" b="1" kern="1200" dirty="0">
            <a:solidFill>
              <a:srgbClr val="C00000"/>
            </a:solidFill>
          </a:endParaRPr>
        </a:p>
      </dsp:txBody>
      <dsp:txXfrm>
        <a:off x="38163" y="181039"/>
        <a:ext cx="3281259" cy="70543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0"/>
          <a:ext cx="3429023" cy="47237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Профилактика правонарушений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3059" y="23059"/>
        <a:ext cx="3382905" cy="426255"/>
      </dsp:txXfrm>
    </dsp:sp>
    <dsp:sp modelId="{79F34D2B-5F80-456A-B944-5D38073B2182}">
      <dsp:nvSpPr>
        <dsp:cNvPr id="0" name=""/>
        <dsp:cNvSpPr/>
      </dsp:nvSpPr>
      <dsp:spPr>
        <a:xfrm>
          <a:off x="0" y="599007"/>
          <a:ext cx="3429023" cy="53618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Мероприятия по повышению безопасности дорожного движения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6174" y="625181"/>
        <a:ext cx="3376675" cy="48383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0"/>
          <a:ext cx="3357585" cy="68010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Предупреждение и борьба с социально-значимыми заболеваниями и заболеваниями, представляющими опасность для окружающих</a:t>
          </a:r>
          <a:endParaRPr lang="ru-RU" sz="1200" b="1" kern="1200" dirty="0">
            <a:solidFill>
              <a:srgbClr val="C00000"/>
            </a:solidFill>
          </a:endParaRPr>
        </a:p>
      </dsp:txBody>
      <dsp:txXfrm>
        <a:off x="33200" y="33200"/>
        <a:ext cx="3291185" cy="61370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80779"/>
          <a:ext cx="3429023" cy="46510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Содействие формирования туристической инфраструктуры и материально-технической базы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2705" y="103484"/>
        <a:ext cx="3383613" cy="419696"/>
      </dsp:txXfrm>
    </dsp:sp>
    <dsp:sp modelId="{79F34D2B-5F80-456A-B944-5D38073B2182}">
      <dsp:nvSpPr>
        <dsp:cNvPr id="0" name=""/>
        <dsp:cNvSpPr/>
      </dsp:nvSpPr>
      <dsp:spPr>
        <a:xfrm>
          <a:off x="0" y="713831"/>
          <a:ext cx="3429023" cy="52793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Организация, координация туристической деятельности и продвижения туристического продукта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5772" y="739603"/>
        <a:ext cx="3377479" cy="47638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32190"/>
          <a:ext cx="3357585" cy="47916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Мероприятия, направленные на формирование здорового образа жизни</a:t>
          </a:r>
          <a:endParaRPr lang="ru-RU" sz="1200" b="1" kern="1200" dirty="0">
            <a:solidFill>
              <a:srgbClr val="C00000"/>
            </a:solidFill>
          </a:endParaRPr>
        </a:p>
      </dsp:txBody>
      <dsp:txXfrm>
        <a:off x="23391" y="55581"/>
        <a:ext cx="3310803" cy="43238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107159"/>
          <a:ext cx="3429023" cy="60489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C00000"/>
              </a:solidFill>
            </a:rPr>
            <a:t>Формирование у населения осознанной потребности в занятиях   физической культурой и спортом, в здоровом образе жизни</a:t>
          </a:r>
          <a:endParaRPr lang="ru-RU" sz="1000" b="1" kern="1200" dirty="0">
            <a:solidFill>
              <a:srgbClr val="C00000"/>
            </a:solidFill>
          </a:endParaRPr>
        </a:p>
      </dsp:txBody>
      <dsp:txXfrm>
        <a:off x="29528" y="136687"/>
        <a:ext cx="3369967" cy="545834"/>
      </dsp:txXfrm>
    </dsp:sp>
    <dsp:sp modelId="{79F34D2B-5F80-456A-B944-5D38073B2182}">
      <dsp:nvSpPr>
        <dsp:cNvPr id="0" name=""/>
        <dsp:cNvSpPr/>
      </dsp:nvSpPr>
      <dsp:spPr>
        <a:xfrm>
          <a:off x="0" y="714379"/>
          <a:ext cx="3429023" cy="4082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C00000"/>
              </a:solidFill>
            </a:rPr>
            <a:t>Укрепление материально- технической базы физической культуры и спорта</a:t>
          </a:r>
          <a:endParaRPr lang="ru-RU" sz="1000" b="1" kern="1200" dirty="0">
            <a:solidFill>
              <a:srgbClr val="C00000"/>
            </a:solidFill>
          </a:endParaRPr>
        </a:p>
      </dsp:txBody>
      <dsp:txXfrm>
        <a:off x="19927" y="734306"/>
        <a:ext cx="3389169" cy="368356"/>
      </dsp:txXfrm>
    </dsp:sp>
    <dsp:sp modelId="{A6E81EF9-A6B2-4840-AA0D-A22BE60E5C07}">
      <dsp:nvSpPr>
        <dsp:cNvPr id="0" name=""/>
        <dsp:cNvSpPr/>
      </dsp:nvSpPr>
      <dsp:spPr>
        <a:xfrm>
          <a:off x="0" y="1157057"/>
          <a:ext cx="3429023" cy="55745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C00000"/>
              </a:solidFill>
            </a:rPr>
            <a:t>Улучшение качества физического воспитания детей, совершенствование деятельности учреждений дополнительного образования</a:t>
          </a:r>
          <a:endParaRPr lang="ru-RU" sz="1000" b="1" kern="1200" dirty="0">
            <a:solidFill>
              <a:srgbClr val="C00000"/>
            </a:solidFill>
          </a:endParaRPr>
        </a:p>
      </dsp:txBody>
      <dsp:txXfrm>
        <a:off x="27213" y="1184270"/>
        <a:ext cx="3374597" cy="50302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0"/>
          <a:ext cx="3429023" cy="66558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Поддержка граждан старшего поколения</a:t>
          </a:r>
          <a:endParaRPr lang="ru-RU" sz="1200" b="1" kern="1200" dirty="0">
            <a:solidFill>
              <a:srgbClr val="C00000"/>
            </a:solidFill>
          </a:endParaRPr>
        </a:p>
      </dsp:txBody>
      <dsp:txXfrm>
        <a:off x="32491" y="32491"/>
        <a:ext cx="3364041" cy="600601"/>
      </dsp:txXfrm>
    </dsp:sp>
    <dsp:sp modelId="{79F34D2B-5F80-456A-B944-5D38073B2182}">
      <dsp:nvSpPr>
        <dsp:cNvPr id="0" name=""/>
        <dsp:cNvSpPr/>
      </dsp:nvSpPr>
      <dsp:spPr>
        <a:xfrm>
          <a:off x="0" y="763176"/>
          <a:ext cx="3429023" cy="66558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Обеспечение мер социальной поддержки детей-сирот и детей, оставшихся без попечения родителей</a:t>
          </a:r>
          <a:endParaRPr lang="ru-RU" sz="1200" b="1" kern="1200" dirty="0">
            <a:solidFill>
              <a:srgbClr val="C00000"/>
            </a:solidFill>
          </a:endParaRPr>
        </a:p>
      </dsp:txBody>
      <dsp:txXfrm>
        <a:off x="32491" y="795667"/>
        <a:ext cx="3364041" cy="60060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0"/>
          <a:ext cx="3357585" cy="47916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Организация и проведение оздоровительной кампании детей</a:t>
          </a:r>
          <a:endParaRPr lang="ru-RU" sz="1200" b="1" kern="1200" dirty="0">
            <a:solidFill>
              <a:srgbClr val="C00000"/>
            </a:solidFill>
          </a:endParaRPr>
        </a:p>
      </dsp:txBody>
      <dsp:txXfrm>
        <a:off x="23391" y="23391"/>
        <a:ext cx="3310803" cy="43238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71437"/>
          <a:ext cx="3429023" cy="47237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Формирование благоприятной среды для жизнедеятельности инвалидов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3059" y="94496"/>
        <a:ext cx="3382905" cy="426255"/>
      </dsp:txXfrm>
    </dsp:sp>
    <dsp:sp modelId="{79F34D2B-5F80-456A-B944-5D38073B2182}">
      <dsp:nvSpPr>
        <dsp:cNvPr id="0" name=""/>
        <dsp:cNvSpPr/>
      </dsp:nvSpPr>
      <dsp:spPr>
        <a:xfrm>
          <a:off x="0" y="714380"/>
          <a:ext cx="3429023" cy="53618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Мероприятия в области системы реабилитации и социальной интеграции ветеранов и инвалидов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6174" y="740554"/>
        <a:ext cx="3376675" cy="48383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32190"/>
          <a:ext cx="3357585" cy="47916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Социальные выплаты гражданам, в соответствии с действующим законодательством</a:t>
          </a:r>
          <a:endParaRPr lang="ru-RU" sz="1200" b="1" kern="1200" dirty="0">
            <a:solidFill>
              <a:srgbClr val="C00000"/>
            </a:solidFill>
          </a:endParaRPr>
        </a:p>
      </dsp:txBody>
      <dsp:txXfrm>
        <a:off x="23391" y="55581"/>
        <a:ext cx="3310803" cy="4323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184D5C-EE7A-4583-A403-BA13A8F99ED8}">
      <dsp:nvSpPr>
        <dsp:cNvPr id="0" name=""/>
        <dsp:cNvSpPr/>
      </dsp:nvSpPr>
      <dsp:spPr>
        <a:xfrm>
          <a:off x="0" y="0"/>
          <a:ext cx="400109" cy="40010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5E3A80-798A-4554-A963-5B38F7305C52}">
      <dsp:nvSpPr>
        <dsp:cNvPr id="0" name=""/>
        <dsp:cNvSpPr/>
      </dsp:nvSpPr>
      <dsp:spPr>
        <a:xfrm>
          <a:off x="200054" y="0"/>
          <a:ext cx="7729562" cy="40010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Интернет сайт: </a:t>
          </a:r>
          <a:r>
            <a:rPr lang="ru-RU" sz="1900" b="1" kern="1200" dirty="0" smtClean="0">
              <a:hlinkClick xmlns:r="http://schemas.openxmlformats.org/officeDocument/2006/relationships" r:id="rId1"/>
            </a:rPr>
            <a:t>усть-абакан.рус</a:t>
          </a:r>
          <a:endParaRPr lang="ru-RU" sz="1900" b="1" kern="1200" dirty="0"/>
        </a:p>
      </dsp:txBody>
      <dsp:txXfrm>
        <a:off x="200054" y="0"/>
        <a:ext cx="7729562" cy="4001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23633"/>
          <a:ext cx="3429023" cy="4375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Поддержка начинающих - гранты начинающим на создание собственного бизнеса.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1361" y="44994"/>
        <a:ext cx="3386301" cy="394858"/>
      </dsp:txXfrm>
    </dsp:sp>
    <dsp:sp modelId="{79F34D2B-5F80-456A-B944-5D38073B2182}">
      <dsp:nvSpPr>
        <dsp:cNvPr id="0" name=""/>
        <dsp:cNvSpPr/>
      </dsp:nvSpPr>
      <dsp:spPr>
        <a:xfrm>
          <a:off x="0" y="492893"/>
          <a:ext cx="3429023" cy="4375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Проведение мероприятий в целях популяризации малого и среднего предпринимательства.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1361" y="514254"/>
        <a:ext cx="3386301" cy="3948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27258"/>
          <a:ext cx="3357585" cy="4305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Поддержка организаций торговли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1018" y="48276"/>
        <a:ext cx="3315549" cy="388524"/>
      </dsp:txXfrm>
    </dsp:sp>
    <dsp:sp modelId="{79F34D2B-5F80-456A-B944-5D38073B2182}">
      <dsp:nvSpPr>
        <dsp:cNvPr id="0" name=""/>
        <dsp:cNvSpPr/>
      </dsp:nvSpPr>
      <dsp:spPr>
        <a:xfrm>
          <a:off x="0" y="510173"/>
          <a:ext cx="3357585" cy="4305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solidFill>
                <a:srgbClr val="C00000"/>
              </a:solidFill>
            </a:rPr>
            <a:t>Возмещение части затрат хозяйствующим субъектам, осуществляющим торговую деятельность</a:t>
          </a:r>
          <a:endParaRPr lang="ru-RU" sz="1050" b="1" kern="1200" dirty="0">
            <a:solidFill>
              <a:srgbClr val="C00000"/>
            </a:solidFill>
          </a:endParaRPr>
        </a:p>
      </dsp:txBody>
      <dsp:txXfrm>
        <a:off x="21018" y="531191"/>
        <a:ext cx="3315549" cy="38852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128525"/>
          <a:ext cx="3429023" cy="42875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solidFill>
                <a:srgbClr val="C00000"/>
              </a:solidFill>
            </a:rPr>
            <a:t>Повышение эффективности управления объектами недвижимого имущества муниципальной собственности</a:t>
          </a:r>
          <a:endParaRPr lang="ru-RU" sz="1050" b="1" kern="1200" dirty="0">
            <a:solidFill>
              <a:srgbClr val="C00000"/>
            </a:solidFill>
          </a:endParaRPr>
        </a:p>
      </dsp:txBody>
      <dsp:txXfrm>
        <a:off x="20930" y="149455"/>
        <a:ext cx="3387163" cy="386898"/>
      </dsp:txXfrm>
    </dsp:sp>
    <dsp:sp modelId="{79F34D2B-5F80-456A-B944-5D38073B2182}">
      <dsp:nvSpPr>
        <dsp:cNvPr id="0" name=""/>
        <dsp:cNvSpPr/>
      </dsp:nvSpPr>
      <dsp:spPr>
        <a:xfrm>
          <a:off x="0" y="643134"/>
          <a:ext cx="3429023" cy="41761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solidFill>
                <a:srgbClr val="C00000"/>
              </a:solidFill>
            </a:rPr>
            <a:t>Эффективное использование и вовлечение в хозяйственный оборот земельных участков и иной недвижимости</a:t>
          </a:r>
          <a:endParaRPr lang="ru-RU" sz="1050" b="1" kern="1200" dirty="0">
            <a:solidFill>
              <a:srgbClr val="C00000"/>
            </a:solidFill>
          </a:endParaRPr>
        </a:p>
      </dsp:txBody>
      <dsp:txXfrm>
        <a:off x="20386" y="663520"/>
        <a:ext cx="3388251" cy="37684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1382"/>
          <a:ext cx="3429023" cy="4435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Осуществление муниципальных функций в финансовой сфере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1652" y="23034"/>
        <a:ext cx="3385719" cy="400242"/>
      </dsp:txXfrm>
    </dsp:sp>
    <dsp:sp modelId="{79F34D2B-5F80-456A-B944-5D38073B2182}">
      <dsp:nvSpPr>
        <dsp:cNvPr id="0" name=""/>
        <dsp:cNvSpPr/>
      </dsp:nvSpPr>
      <dsp:spPr>
        <a:xfrm>
          <a:off x="0" y="500605"/>
          <a:ext cx="3429023" cy="30826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Резервный фонд органов исполнительной власти местного самоуправления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15048" y="515653"/>
        <a:ext cx="3398927" cy="27817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118912"/>
          <a:ext cx="3429023" cy="6153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Создание условий для защиты населения от чрезвычайных ситуаций. Содержание ЕДДС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30039" y="148951"/>
        <a:ext cx="3368945" cy="555268"/>
      </dsp:txXfrm>
    </dsp:sp>
    <dsp:sp modelId="{79F34D2B-5F80-456A-B944-5D38073B2182}">
      <dsp:nvSpPr>
        <dsp:cNvPr id="0" name=""/>
        <dsp:cNvSpPr/>
      </dsp:nvSpPr>
      <dsp:spPr>
        <a:xfrm>
          <a:off x="0" y="884851"/>
          <a:ext cx="3429023" cy="6153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Мероприятия по защите населения Усть-Абаканского района от чрезвычайных ситуаций, пожарной безопасности и безопасности на водных объектах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30039" y="914890"/>
        <a:ext cx="3368945" cy="5552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0.17825</cdr:x>
      <cdr:y>0.5098</cdr:y>
    </cdr:from>
    <cdr:to>
      <cdr:x>0.48126</cdr:x>
      <cdr:y>0.56994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4380" y="1857388"/>
          <a:ext cx="1214446" cy="2190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 algn="r"/>
          <a:r>
            <a:rPr lang="ru-RU" sz="1100" b="1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млн. рублей</a:t>
          </a:r>
          <a:endParaRPr lang="ru-RU" sz="1100" b="1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0.1017</cdr:x>
      <cdr:y>0.67857</cdr:y>
    </cdr:from>
    <cdr:to>
      <cdr:x>0.40472</cdr:x>
      <cdr:y>0.73499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28660" y="4071966"/>
          <a:ext cx="1277181" cy="338564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lvl="0" indent="180975" algn="ctr" eaLnBrk="0" hangingPunct="0"/>
          <a:r>
            <a:rPr lang="ru-RU" sz="1600" b="1" i="1" dirty="0" smtClean="0">
              <a:latin typeface="Times New Roman" pitchFamily="18" charset="0"/>
              <a:cs typeface="Times New Roman" pitchFamily="18" charset="0"/>
            </a:rPr>
            <a:t>2019 год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0.17825</cdr:x>
      <cdr:y>0.5098</cdr:y>
    </cdr:from>
    <cdr:to>
      <cdr:x>0.48126</cdr:x>
      <cdr:y>0.56994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4380" y="1857388"/>
          <a:ext cx="1214446" cy="2190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 algn="r"/>
          <a:r>
            <a:rPr lang="ru-RU" sz="1100" b="1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млн. рублей</a:t>
          </a:r>
          <a:endParaRPr lang="ru-RU" sz="1100" b="1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0.11111</cdr:x>
      <cdr:y>0.14286</cdr:y>
    </cdr:from>
    <cdr:to>
      <cdr:x>0.41413</cdr:x>
      <cdr:y>0.19928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571504" y="857256"/>
          <a:ext cx="1558594" cy="338564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lvl="0" indent="180975" algn="ctr" eaLnBrk="0" hangingPunct="0"/>
          <a:r>
            <a:rPr lang="ru-RU" sz="1600" b="1" i="1" dirty="0" smtClean="0">
              <a:latin typeface="Times New Roman" pitchFamily="18" charset="0"/>
              <a:cs typeface="Times New Roman" pitchFamily="18" charset="0"/>
            </a:rPr>
            <a:t>2020 год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dirty="0"/>
              <a:t>Проект решения "О бюджете муниципального образования город Абакан на 2014 год и плановый период 2015 и 2016 годов"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6080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2347FF5-9653-4A76-9797-D1C68BE6D639}" type="datetimeFigureOut">
              <a:rPr lang="ru-RU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60800" y="9445625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2FE38DD-456C-4B3C-B69B-94F4C0F0E1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0893596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dirty="0"/>
              <a:t>Проект решения "О бюджете муниципального образования город Абакан на 2014 год и плановый период 2015 и 2016 годов"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6080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C35E2BA-D9D6-4342-8735-26385518F531}" type="datetimeFigureOut">
              <a:rPr lang="ru-RU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53062" cy="4475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60800" y="9445625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EB2746F-38F1-4777-A106-F4B9CABA1F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7162309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2532" name="Верхний колонтитул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C9B298-784D-4130-82CA-A8F0B92234F1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A36772-910F-48DA-827E-351A3D27F0EF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9637F6-9C2A-4791-AA5C-5AF0D0A9FA89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2958BF61-5899-4288-B1FD-AA33D0D4F90F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9A5F60A-938E-4B10-9A02-EA5151E9BA51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1E7E7DE6-09D3-440C-A7CB-1DFDB1EBCA70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E49AEEC-7E7D-4AEF-8901-1BE749221457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E714D52-F0C9-411D-B20F-9BAC6F77DAA3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74A6B37-DEE2-468D-B74D-C72C8B2A60E3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0493004-EF75-4662-9553-9B4077CF3104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55A74333-6D19-4235-B330-30331CFB0834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7E99D6-89E4-4C37-A723-3643114E182A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7BBCE007-CB4C-49ED-9093-288053401304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5A83184-E102-4111-86DB-0977E16CE64E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2381BE2-3022-473B-B9D9-114DFF2EAC36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962D2D-9359-4B45-A928-D4DB1A22B594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908CA8-7184-43CE-9858-5313E94A405E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C9533C-C987-40AB-9A2E-F552DE1437D9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232735-89A7-46A6-9973-A076A79541AE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CFAC97-DFEF-4281-80EA-8942C2711586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5A3E8C-FAB1-4DE7-AD68-DC3ECF745ADB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C499A6-B4A5-4F20-A404-196516B6B126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337273-5944-4900-BF28-DB088A63D8DE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BC9678-129B-44EA-B0EB-DD000AF45228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B02FE0-F836-47D2-A020-2EBB9A1B64CF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B232A4-2B2B-46BA-A235-FD3BEAA25D54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0C7F25-BB82-4572-89AB-6D4397245758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6A239A-F786-4251-A676-11ADA4EE9C2F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E1FCEB-D7F9-4005-A942-2E8D6E9BA0E8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2C59F7-3B12-4C92-92C8-CF25FD7E3C9B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C68546-AE5B-48CF-882F-92CCB6BB80A1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DC51C8-1477-44ED-BCB4-527C8AEAB814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4497DF-3373-4FE6-9420-A377DC9DC861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B2C7F8-BC31-4183-A82F-5E5301EDAAE7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CCF2B5-BF3F-44EA-8000-3BB13829EE54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B15537-7942-41B3-B738-94C91A8FCD0C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A3879A-5FA9-4B04-BCF4-BA706B71BF08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23F682-7A59-4C99-A91D-683C770020DE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A565F8-62A6-4890-BBCE-3FDD26F7FF47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963572-0F38-4276-98BF-810D712DA72C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1854C3-4D64-48F1-8D2D-F2844231BABF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541C40-F59E-473B-B961-BFF8E3F0986A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39DE39-EE11-4D7E-BCFB-E0BCC9D50A29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1F42AA-E6D4-4964-AFC4-9592EDE06E26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3C2432-734D-4907-8398-72838E5CD6E8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C636BB-6CB3-4434-A11C-6DF99D000C7F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E07E57-7295-4B38-983C-51616B4C9003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3F7DFD-0A27-497F-A21B-0CE37B27DBBC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8C2046-AD06-45A6-BD36-E01E5FE5ECFF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569134-0666-449C-8224-3ECB56580DE1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C88E3B-CBE3-40C5-AB60-002152DCCC3E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FFD255-CF7C-495B-83E3-75EF72D4F895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22DD90-D2BA-4960-81A7-E86FFD42DB7C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5E4762-1D48-43DE-846C-E523273B55A6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E72D97-AC36-4524-918D-DBDC715B5FC3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B07E72A6-55B5-4A24-8C8B-33403D9AD415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fld id="{4DA48EF1-6F39-47AA-B450-9DDB2D295D7D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  <p:sldLayoutId id="2147484038" r:id="rId11"/>
  </p:sldLayoutIdLst>
  <p:hf hdr="0" dt="0"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CB014391-7D47-494F-998F-AD8F8DAA58AA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F9F8F30-9227-4A73-B6CF-D3FB23807567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55666BC-D30B-4B4E-8E2C-1EE214EF2D62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chart" Target="../charts/chart6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chart" Target="../charts/chart9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chart" Target="../charts/chart1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9.jpeg"/><Relationship Id="rId5" Type="http://schemas.openxmlformats.org/officeDocument/2006/relationships/image" Target="../media/image22.jpeg"/><Relationship Id="rId4" Type="http://schemas.openxmlformats.org/officeDocument/2006/relationships/oleObject" Target="../embeddings/_____Microsoft_Office_Excel_97-20031.xls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chart" Target="../charts/char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?source=wiz&amp;img_url=http://cs5820.vk.me/u133671954/141312974/s_485012c7.jpg&amp;uinfo=sw-1280-sh-1024-ww-1259-wh-823-pd-1-wp-5x4_1280x1024&amp;_=1448866407849&amp;p=18&amp;text=%D1%87%D0%B5%D0%BB%D0%BE%D0%B2%D0%B5%D1%87%D0%BA%D0%B8%20%D0%BA%D0%B0%D1%80%D1%82%D0%B8%D0%BD%D0%BA%D0%B8&amp;redircnt=1448864248.1&amp;noreask=1&amp;pos=562&amp;rpt=simage&amp;lr=63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png"/><Relationship Id="rId7" Type="http://schemas.openxmlformats.org/officeDocument/2006/relationships/image" Target="../media/image4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10" Type="http://schemas.openxmlformats.org/officeDocument/2006/relationships/image" Target="../media/image52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jpeg"/><Relationship Id="rId3" Type="http://schemas.openxmlformats.org/officeDocument/2006/relationships/image" Target="../media/image6.jpeg"/><Relationship Id="rId7" Type="http://schemas.openxmlformats.org/officeDocument/2006/relationships/image" Target="../media/image56.png"/><Relationship Id="rId12" Type="http://schemas.openxmlformats.org/officeDocument/2006/relationships/image" Target="../media/image6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5.png"/><Relationship Id="rId11" Type="http://schemas.openxmlformats.org/officeDocument/2006/relationships/image" Target="../media/image60.jpeg"/><Relationship Id="rId5" Type="http://schemas.openxmlformats.org/officeDocument/2006/relationships/image" Target="../media/image54.png"/><Relationship Id="rId15" Type="http://schemas.openxmlformats.org/officeDocument/2006/relationships/image" Target="../media/image64.jpeg"/><Relationship Id="rId10" Type="http://schemas.openxmlformats.org/officeDocument/2006/relationships/image" Target="../media/image59.png"/><Relationship Id="rId4" Type="http://schemas.openxmlformats.org/officeDocument/2006/relationships/image" Target="../media/image53.jpeg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8.jpeg"/><Relationship Id="rId4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6.jpeg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microsoft.com/office/2007/relationships/diagramDrawing" Target="../diagrams/drawing1.xml"/><Relationship Id="rId4" Type="http://schemas.openxmlformats.org/officeDocument/2006/relationships/oleObject" Target="../embeddings/_____Microsoft_Office_Excel_97-20032.xls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Data" Target="../diagrams/data2.xml"/><Relationship Id="rId7" Type="http://schemas.openxmlformats.org/officeDocument/2006/relationships/diagramData" Target="../diagrams/data3.xml"/><Relationship Id="rId12" Type="http://schemas.microsoft.com/office/2007/relationships/diagramDrawing" Target="../diagrams/drawing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11" Type="http://schemas.microsoft.com/office/2007/relationships/diagramDrawing" Target="../diagrams/drawing2.xml"/><Relationship Id="rId5" Type="http://schemas.openxmlformats.org/officeDocument/2006/relationships/diagramQuickStyle" Target="../diagrams/quickStyle2.xml"/><Relationship Id="rId10" Type="http://schemas.openxmlformats.org/officeDocument/2006/relationships/diagramColors" Target="../diagrams/colors3.xml"/><Relationship Id="rId4" Type="http://schemas.openxmlformats.org/officeDocument/2006/relationships/diagramLayout" Target="../diagrams/layout2.xml"/><Relationship Id="rId9" Type="http://schemas.openxmlformats.org/officeDocument/2006/relationships/diagramQuickStyle" Target="../diagrams/quickStyle3.xml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diagramData" Target="../diagrams/data4.xml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eg"/><Relationship Id="rId13" Type="http://schemas.openxmlformats.org/officeDocument/2006/relationships/image" Target="../media/image88.jpeg"/><Relationship Id="rId3" Type="http://schemas.openxmlformats.org/officeDocument/2006/relationships/image" Target="../media/image79.jpeg"/><Relationship Id="rId7" Type="http://schemas.openxmlformats.org/officeDocument/2006/relationships/image" Target="../media/image83.jpeg"/><Relationship Id="rId12" Type="http://schemas.openxmlformats.org/officeDocument/2006/relationships/image" Target="../media/image8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82.jpeg"/><Relationship Id="rId11" Type="http://schemas.openxmlformats.org/officeDocument/2006/relationships/image" Target="../media/image86.jpeg"/><Relationship Id="rId5" Type="http://schemas.openxmlformats.org/officeDocument/2006/relationships/image" Target="../media/image81.jpeg"/><Relationship Id="rId10" Type="http://schemas.openxmlformats.org/officeDocument/2006/relationships/image" Target="../media/image6.jpeg"/><Relationship Id="rId4" Type="http://schemas.openxmlformats.org/officeDocument/2006/relationships/image" Target="../media/image80.jpeg"/><Relationship Id="rId9" Type="http://schemas.openxmlformats.org/officeDocument/2006/relationships/image" Target="../media/image85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jpeg"/><Relationship Id="rId13" Type="http://schemas.openxmlformats.org/officeDocument/2006/relationships/image" Target="../media/image97.jpeg"/><Relationship Id="rId3" Type="http://schemas.openxmlformats.org/officeDocument/2006/relationships/image" Target="../media/image6.jpeg"/><Relationship Id="rId7" Type="http://schemas.openxmlformats.org/officeDocument/2006/relationships/image" Target="../media/image92.jpeg"/><Relationship Id="rId12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91.jpeg"/><Relationship Id="rId11" Type="http://schemas.openxmlformats.org/officeDocument/2006/relationships/image" Target="../media/image96.jpeg"/><Relationship Id="rId5" Type="http://schemas.openxmlformats.org/officeDocument/2006/relationships/image" Target="../media/image90.jpeg"/><Relationship Id="rId10" Type="http://schemas.openxmlformats.org/officeDocument/2006/relationships/image" Target="../media/image95.jpeg"/><Relationship Id="rId4" Type="http://schemas.openxmlformats.org/officeDocument/2006/relationships/image" Target="../media/image89.jpeg"/><Relationship Id="rId9" Type="http://schemas.openxmlformats.org/officeDocument/2006/relationships/image" Target="../media/image9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7" Type="http://schemas.openxmlformats.org/officeDocument/2006/relationships/image" Target="../media/image10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01.jpeg"/><Relationship Id="rId5" Type="http://schemas.openxmlformats.org/officeDocument/2006/relationships/image" Target="../media/image100.jpeg"/><Relationship Id="rId4" Type="http://schemas.openxmlformats.org/officeDocument/2006/relationships/image" Target="../media/image9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103.jpeg"/><Relationship Id="rId4" Type="http://schemas.openxmlformats.org/officeDocument/2006/relationships/chart" Target="../charts/char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07.jpeg"/><Relationship Id="rId5" Type="http://schemas.openxmlformats.org/officeDocument/2006/relationships/image" Target="../media/image106.jpeg"/><Relationship Id="rId4" Type="http://schemas.openxmlformats.org/officeDocument/2006/relationships/image" Target="../media/image10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fp=3&amp;img_url=http://moikompas.ru/img/compas/2008-11-25/proverka_predpriyatiya/50093223.jpg&amp;uinfo=ww-1403-wh-1019-fw-1178-fh-598-pd-0.8999999761581421&amp;p=3&amp;text=%D0%BA%D0%B0%D1%80%D1%82%D0%B8%D0%BD%D0%BA%D0%B8%20%D0%BF%D0%BE%20%D0%B4%D0%BE%D1%80%D0%BE%D0%B6%D0%BD%D0%BE%D0%BC%D1%83%20%D1%84%D0%BE%D0%BD%D0%B4%D1%83&amp;noreask=1&amp;pos=110&amp;rpt=simage&amp;lr=46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109.jpeg"/><Relationship Id="rId4" Type="http://schemas.openxmlformats.org/officeDocument/2006/relationships/image" Target="../media/image10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12.jpeg"/><Relationship Id="rId5" Type="http://schemas.openxmlformats.org/officeDocument/2006/relationships/image" Target="../media/image111.jpeg"/><Relationship Id="rId4" Type="http://schemas.openxmlformats.org/officeDocument/2006/relationships/hyperlink" Target="http://images.yandex.ru/yandsearch?p=2&amp;text=%D0%BA%D0%B0%D1%80%D1%82%D0%B8%D0%BD%D0%BA%D0%B8%20%D0%BF%D0%BE%20%D0%96%D0%9A%D0%A5&amp;fp=2&amp;img_url=http://newsaltay.ru/up/photos9/9010.jpg&amp;pos=66&amp;uinfo=ww-1403-wh-1019-fw-1178-fh-598-pd-0.8999999761581421&amp;rpt=simage" TargetMode="Externa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13" Type="http://schemas.openxmlformats.org/officeDocument/2006/relationships/diagramColors" Target="../diagrams/colors6.xml"/><Relationship Id="rId18" Type="http://schemas.openxmlformats.org/officeDocument/2006/relationships/diagramQuickStyle" Target="../diagrams/quickStyle7.xml"/><Relationship Id="rId26" Type="http://schemas.microsoft.com/office/2007/relationships/diagramDrawing" Target="../diagrams/drawing7.xml"/><Relationship Id="rId3" Type="http://schemas.openxmlformats.org/officeDocument/2006/relationships/image" Target="../media/image6.jpeg"/><Relationship Id="rId21" Type="http://schemas.openxmlformats.org/officeDocument/2006/relationships/diagramLayout" Target="../diagrams/layout8.xml"/><Relationship Id="rId7" Type="http://schemas.openxmlformats.org/officeDocument/2006/relationships/diagramQuickStyle" Target="../diagrams/quickStyle5.xml"/><Relationship Id="rId12" Type="http://schemas.openxmlformats.org/officeDocument/2006/relationships/diagramQuickStyle" Target="../diagrams/quickStyle6.xml"/><Relationship Id="rId17" Type="http://schemas.openxmlformats.org/officeDocument/2006/relationships/diagramLayout" Target="../diagrams/layout7.xml"/><Relationship Id="rId25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6" Type="http://schemas.openxmlformats.org/officeDocument/2006/relationships/diagramData" Target="../diagrams/data7.xml"/><Relationship Id="rId20" Type="http://schemas.openxmlformats.org/officeDocument/2006/relationships/diagramData" Target="../diagrams/data8.xml"/><Relationship Id="rId1" Type="http://schemas.openxmlformats.org/officeDocument/2006/relationships/slideLayout" Target="../slideLayouts/slideLayout50.xml"/><Relationship Id="rId6" Type="http://schemas.openxmlformats.org/officeDocument/2006/relationships/diagramLayout" Target="../diagrams/layout5.xml"/><Relationship Id="rId11" Type="http://schemas.openxmlformats.org/officeDocument/2006/relationships/diagramLayout" Target="../diagrams/layout6.xml"/><Relationship Id="rId24" Type="http://schemas.microsoft.com/office/2007/relationships/diagramDrawing" Target="../diagrams/drawing6.xml"/><Relationship Id="rId5" Type="http://schemas.openxmlformats.org/officeDocument/2006/relationships/diagramData" Target="../diagrams/data5.xml"/><Relationship Id="rId15" Type="http://schemas.openxmlformats.org/officeDocument/2006/relationships/image" Target="../media/image116.jpeg"/><Relationship Id="rId23" Type="http://schemas.openxmlformats.org/officeDocument/2006/relationships/diagramColors" Target="../diagrams/colors8.xml"/><Relationship Id="rId10" Type="http://schemas.openxmlformats.org/officeDocument/2006/relationships/diagramData" Target="../diagrams/data6.xml"/><Relationship Id="rId19" Type="http://schemas.openxmlformats.org/officeDocument/2006/relationships/diagramColors" Target="../diagrams/colors7.xml"/><Relationship Id="rId4" Type="http://schemas.openxmlformats.org/officeDocument/2006/relationships/image" Target="../media/image113.jpeg"/><Relationship Id="rId9" Type="http://schemas.openxmlformats.org/officeDocument/2006/relationships/image" Target="../media/image114.jpeg"/><Relationship Id="rId14" Type="http://schemas.openxmlformats.org/officeDocument/2006/relationships/image" Target="../media/image115.jpeg"/><Relationship Id="rId22" Type="http://schemas.openxmlformats.org/officeDocument/2006/relationships/diagramQuickStyle" Target="../diagrams/quickStyle8.xml"/><Relationship Id="rId27" Type="http://schemas.microsoft.com/office/2007/relationships/diagramDrawing" Target="../diagrams/drawing8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13" Type="http://schemas.openxmlformats.org/officeDocument/2006/relationships/diagramLayout" Target="../diagrams/layout11.xml"/><Relationship Id="rId18" Type="http://schemas.openxmlformats.org/officeDocument/2006/relationships/image" Target="../media/image118.jpeg"/><Relationship Id="rId3" Type="http://schemas.openxmlformats.org/officeDocument/2006/relationships/image" Target="../media/image6.jpeg"/><Relationship Id="rId21" Type="http://schemas.openxmlformats.org/officeDocument/2006/relationships/image" Target="../media/image121.jpeg"/><Relationship Id="rId7" Type="http://schemas.openxmlformats.org/officeDocument/2006/relationships/diagramColors" Target="../diagrams/colors9.xml"/><Relationship Id="rId12" Type="http://schemas.openxmlformats.org/officeDocument/2006/relationships/diagramData" Target="../diagrams/data11.xml"/><Relationship Id="rId17" Type="http://schemas.openxmlformats.org/officeDocument/2006/relationships/hyperlink" Target="http://images.yandex.ru/yandsearch?source=wiz&amp;fp=0&amp;img_url=http://www.dostup1.ru/netcat_files/Image/2012/10/18/ChS_2.jpg&amp;text=%D0%BA%D0%B0%D1%80%D1%82%D0%B8%D0%BD%D0%BA%D0%B8%20%D0%BF%D0%BE%20%D1%87%D1%80%D0%B5%D0%B7%D0%B2%D1%8B%D1%87%D0%B0%D0%B9%D0%BD%D1%8B%D0%BC%20%D1%81%D0%B8%D1%82%D1%83%D0%B0%D1%86%D0%B8%D1%8F%D0%BC&amp;noreask=1&amp;pos=26&amp;lr=46&amp;rpt=simage" TargetMode="External"/><Relationship Id="rId25" Type="http://schemas.microsoft.com/office/2007/relationships/diagramDrawing" Target="../diagrams/drawing11.xml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17.jpeg"/><Relationship Id="rId20" Type="http://schemas.openxmlformats.org/officeDocument/2006/relationships/image" Target="../media/image120.jpeg"/><Relationship Id="rId1" Type="http://schemas.openxmlformats.org/officeDocument/2006/relationships/slideLayout" Target="../slideLayouts/slideLayout50.xml"/><Relationship Id="rId6" Type="http://schemas.openxmlformats.org/officeDocument/2006/relationships/diagramQuickStyle" Target="../diagrams/quickStyle9.xml"/><Relationship Id="rId11" Type="http://schemas.openxmlformats.org/officeDocument/2006/relationships/diagramColors" Target="../diagrams/colors10.xml"/><Relationship Id="rId24" Type="http://schemas.microsoft.com/office/2007/relationships/diagramDrawing" Target="../diagrams/drawing10.xml"/><Relationship Id="rId5" Type="http://schemas.openxmlformats.org/officeDocument/2006/relationships/diagramLayout" Target="../diagrams/layout9.xml"/><Relationship Id="rId15" Type="http://schemas.openxmlformats.org/officeDocument/2006/relationships/diagramColors" Target="../diagrams/colors11.xml"/><Relationship Id="rId23" Type="http://schemas.microsoft.com/office/2007/relationships/diagramDrawing" Target="../diagrams/drawing9.xml"/><Relationship Id="rId10" Type="http://schemas.openxmlformats.org/officeDocument/2006/relationships/diagramQuickStyle" Target="../diagrams/quickStyle10.xml"/><Relationship Id="rId19" Type="http://schemas.openxmlformats.org/officeDocument/2006/relationships/image" Target="../media/image119.jpeg"/><Relationship Id="rId4" Type="http://schemas.openxmlformats.org/officeDocument/2006/relationships/diagramData" Target="../diagrams/data9.xml"/><Relationship Id="rId9" Type="http://schemas.openxmlformats.org/officeDocument/2006/relationships/diagramLayout" Target="../diagrams/layout10.xml"/><Relationship Id="rId14" Type="http://schemas.openxmlformats.org/officeDocument/2006/relationships/diagramQuickStyle" Target="../diagrams/quickStyle11.xml"/><Relationship Id="rId22" Type="http://schemas.openxmlformats.org/officeDocument/2006/relationships/image" Target="../media/image122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13" Type="http://schemas.openxmlformats.org/officeDocument/2006/relationships/image" Target="../media/image124.jpeg"/><Relationship Id="rId18" Type="http://schemas.openxmlformats.org/officeDocument/2006/relationships/diagramQuickStyle" Target="../diagrams/quickStyle14.xml"/><Relationship Id="rId26" Type="http://schemas.microsoft.com/office/2007/relationships/diagramDrawing" Target="../diagrams/drawing14.xml"/><Relationship Id="rId3" Type="http://schemas.openxmlformats.org/officeDocument/2006/relationships/image" Target="../media/image6.jpeg"/><Relationship Id="rId21" Type="http://schemas.openxmlformats.org/officeDocument/2006/relationships/diagramLayout" Target="../diagrams/layout15.xml"/><Relationship Id="rId7" Type="http://schemas.openxmlformats.org/officeDocument/2006/relationships/diagramColors" Target="../diagrams/colors12.xml"/><Relationship Id="rId12" Type="http://schemas.openxmlformats.org/officeDocument/2006/relationships/image" Target="../media/image123.jpeg"/><Relationship Id="rId17" Type="http://schemas.openxmlformats.org/officeDocument/2006/relationships/diagramLayout" Target="../diagrams/layout14.xml"/><Relationship Id="rId25" Type="http://schemas.microsoft.com/office/2007/relationships/diagramDrawing" Target="../diagrams/drawing13.xml"/><Relationship Id="rId2" Type="http://schemas.openxmlformats.org/officeDocument/2006/relationships/notesSlide" Target="../notesSlides/notesSlide10.xml"/><Relationship Id="rId16" Type="http://schemas.openxmlformats.org/officeDocument/2006/relationships/diagramData" Target="../diagrams/data14.xml"/><Relationship Id="rId20" Type="http://schemas.openxmlformats.org/officeDocument/2006/relationships/diagramData" Target="../diagrams/data15.xml"/><Relationship Id="rId1" Type="http://schemas.openxmlformats.org/officeDocument/2006/relationships/slideLayout" Target="../slideLayouts/slideLayout50.xml"/><Relationship Id="rId6" Type="http://schemas.openxmlformats.org/officeDocument/2006/relationships/diagramQuickStyle" Target="../diagrams/quickStyle12.xml"/><Relationship Id="rId11" Type="http://schemas.openxmlformats.org/officeDocument/2006/relationships/diagramColors" Target="../diagrams/colors13.xml"/><Relationship Id="rId24" Type="http://schemas.microsoft.com/office/2007/relationships/diagramDrawing" Target="../diagrams/drawing12.xml"/><Relationship Id="rId5" Type="http://schemas.openxmlformats.org/officeDocument/2006/relationships/diagramLayout" Target="../diagrams/layout12.xml"/><Relationship Id="rId15" Type="http://schemas.openxmlformats.org/officeDocument/2006/relationships/image" Target="../media/image126.jpeg"/><Relationship Id="rId23" Type="http://schemas.openxmlformats.org/officeDocument/2006/relationships/diagramColors" Target="../diagrams/colors15.xml"/><Relationship Id="rId10" Type="http://schemas.openxmlformats.org/officeDocument/2006/relationships/diagramQuickStyle" Target="../diagrams/quickStyle13.xml"/><Relationship Id="rId19" Type="http://schemas.openxmlformats.org/officeDocument/2006/relationships/diagramColors" Target="../diagrams/colors14.xml"/><Relationship Id="rId4" Type="http://schemas.openxmlformats.org/officeDocument/2006/relationships/diagramData" Target="../diagrams/data12.xml"/><Relationship Id="rId9" Type="http://schemas.openxmlformats.org/officeDocument/2006/relationships/diagramLayout" Target="../diagrams/layout13.xml"/><Relationship Id="rId14" Type="http://schemas.openxmlformats.org/officeDocument/2006/relationships/image" Target="../media/image125.jpeg"/><Relationship Id="rId22" Type="http://schemas.openxmlformats.org/officeDocument/2006/relationships/diagramQuickStyle" Target="../diagrams/quickStyle15.xml"/><Relationship Id="rId27" Type="http://schemas.microsoft.com/office/2007/relationships/diagramDrawing" Target="../diagrams/drawing15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7.xml"/><Relationship Id="rId13" Type="http://schemas.openxmlformats.org/officeDocument/2006/relationships/diagramLayout" Target="../diagrams/layout18.xml"/><Relationship Id="rId18" Type="http://schemas.openxmlformats.org/officeDocument/2006/relationships/diagramQuickStyle" Target="../diagrams/quickStyle19.xml"/><Relationship Id="rId26" Type="http://schemas.microsoft.com/office/2007/relationships/diagramDrawing" Target="../diagrams/drawing16.xml"/><Relationship Id="rId3" Type="http://schemas.openxmlformats.org/officeDocument/2006/relationships/image" Target="../media/image6.jpeg"/><Relationship Id="rId21" Type="http://schemas.openxmlformats.org/officeDocument/2006/relationships/image" Target="../media/image128.jpeg"/><Relationship Id="rId7" Type="http://schemas.openxmlformats.org/officeDocument/2006/relationships/diagramColors" Target="../diagrams/colors16.xml"/><Relationship Id="rId12" Type="http://schemas.openxmlformats.org/officeDocument/2006/relationships/diagramData" Target="../diagrams/data18.xml"/><Relationship Id="rId17" Type="http://schemas.openxmlformats.org/officeDocument/2006/relationships/diagramLayout" Target="../diagrams/layout19.xml"/><Relationship Id="rId25" Type="http://schemas.openxmlformats.org/officeDocument/2006/relationships/image" Target="../media/image132.jpeg"/><Relationship Id="rId2" Type="http://schemas.openxmlformats.org/officeDocument/2006/relationships/notesSlide" Target="../notesSlides/notesSlide11.xml"/><Relationship Id="rId16" Type="http://schemas.openxmlformats.org/officeDocument/2006/relationships/diagramData" Target="../diagrams/data19.xml"/><Relationship Id="rId20" Type="http://schemas.openxmlformats.org/officeDocument/2006/relationships/image" Target="../media/image127.jpeg"/><Relationship Id="rId29" Type="http://schemas.microsoft.com/office/2007/relationships/diagramDrawing" Target="../diagrams/drawing19.xml"/><Relationship Id="rId1" Type="http://schemas.openxmlformats.org/officeDocument/2006/relationships/slideLayout" Target="../slideLayouts/slideLayout50.xml"/><Relationship Id="rId6" Type="http://schemas.openxmlformats.org/officeDocument/2006/relationships/diagramQuickStyle" Target="../diagrams/quickStyle16.xml"/><Relationship Id="rId11" Type="http://schemas.openxmlformats.org/officeDocument/2006/relationships/diagramColors" Target="../diagrams/colors17.xml"/><Relationship Id="rId24" Type="http://schemas.openxmlformats.org/officeDocument/2006/relationships/image" Target="../media/image131.jpeg"/><Relationship Id="rId5" Type="http://schemas.openxmlformats.org/officeDocument/2006/relationships/diagramLayout" Target="../diagrams/layout16.xml"/><Relationship Id="rId15" Type="http://schemas.openxmlformats.org/officeDocument/2006/relationships/diagramColors" Target="../diagrams/colors18.xml"/><Relationship Id="rId23" Type="http://schemas.openxmlformats.org/officeDocument/2006/relationships/image" Target="../media/image130.jpeg"/><Relationship Id="rId28" Type="http://schemas.microsoft.com/office/2007/relationships/diagramDrawing" Target="../diagrams/drawing18.xml"/><Relationship Id="rId10" Type="http://schemas.openxmlformats.org/officeDocument/2006/relationships/diagramQuickStyle" Target="../diagrams/quickStyle17.xml"/><Relationship Id="rId19" Type="http://schemas.openxmlformats.org/officeDocument/2006/relationships/diagramColors" Target="../diagrams/colors19.xml"/><Relationship Id="rId4" Type="http://schemas.openxmlformats.org/officeDocument/2006/relationships/diagramData" Target="../diagrams/data16.xml"/><Relationship Id="rId9" Type="http://schemas.openxmlformats.org/officeDocument/2006/relationships/diagramLayout" Target="../diagrams/layout17.xml"/><Relationship Id="rId14" Type="http://schemas.openxmlformats.org/officeDocument/2006/relationships/diagramQuickStyle" Target="../diagrams/quickStyle18.xml"/><Relationship Id="rId22" Type="http://schemas.openxmlformats.org/officeDocument/2006/relationships/image" Target="../media/image129.jpeg"/><Relationship Id="rId27" Type="http://schemas.microsoft.com/office/2007/relationships/diagramDrawing" Target="../diagrams/drawing17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jpeg"/><Relationship Id="rId3" Type="http://schemas.openxmlformats.org/officeDocument/2006/relationships/image" Target="../media/image133.jpeg"/><Relationship Id="rId7" Type="http://schemas.openxmlformats.org/officeDocument/2006/relationships/image" Target="../media/image13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36.jpeg"/><Relationship Id="rId11" Type="http://schemas.openxmlformats.org/officeDocument/2006/relationships/image" Target="../media/image141.jpeg"/><Relationship Id="rId5" Type="http://schemas.openxmlformats.org/officeDocument/2006/relationships/image" Target="../media/image135.png"/><Relationship Id="rId10" Type="http://schemas.openxmlformats.org/officeDocument/2006/relationships/image" Target="../media/image140.jpeg"/><Relationship Id="rId4" Type="http://schemas.openxmlformats.org/officeDocument/2006/relationships/image" Target="../media/image134.png"/><Relationship Id="rId9" Type="http://schemas.openxmlformats.org/officeDocument/2006/relationships/image" Target="../media/image139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7" Type="http://schemas.openxmlformats.org/officeDocument/2006/relationships/image" Target="../media/image14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43.jpeg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 descr="C:\Users\ПИНЯСОВАОА\Desktop\Бюджет для граждан\72566472.jpg"/>
          <p:cNvPicPr>
            <a:picLocks noChangeAspect="1" noChangeArrowheads="1"/>
          </p:cNvPicPr>
          <p:nvPr/>
        </p:nvPicPr>
        <p:blipFill>
          <a:blip r:embed="rId4"/>
          <a:srcRect t="36072"/>
          <a:stretch>
            <a:fillRect/>
          </a:stretch>
        </p:blipFill>
        <p:spPr bwMode="auto">
          <a:xfrm>
            <a:off x="5857884" y="4714884"/>
            <a:ext cx="3121488" cy="1496625"/>
          </a:xfrm>
          <a:prstGeom prst="rect">
            <a:avLst/>
          </a:prstGeom>
          <a:noFill/>
        </p:spPr>
      </p:pic>
      <p:pic>
        <p:nvPicPr>
          <p:cNvPr id="15" name="Рисунок 14" descr="карта"/>
          <p:cNvPicPr/>
          <p:nvPr/>
        </p:nvPicPr>
        <p:blipFill>
          <a:blip r:embed="rId5" cstate="print">
            <a:lum bright="12000" contrast="24000"/>
          </a:blip>
          <a:srcRect/>
          <a:stretch>
            <a:fillRect/>
          </a:stretch>
        </p:blipFill>
        <p:spPr bwMode="auto">
          <a:xfrm>
            <a:off x="7072330" y="1"/>
            <a:ext cx="2071670" cy="16430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9" name="Рисунок 2" descr="Усть-АбаканскийМР-герб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142852"/>
            <a:ext cx="928694" cy="1206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85720" y="1142984"/>
            <a:ext cx="8686800" cy="184138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7200" b="1" i="1" dirty="0" smtClean="0">
                <a:solidFill>
                  <a:srgbClr val="C00000"/>
                </a:solidFill>
              </a:rPr>
              <a:t/>
            </a:r>
            <a:br>
              <a:rPr lang="ru-RU" sz="7200" b="1" i="1" dirty="0" smtClean="0">
                <a:solidFill>
                  <a:srgbClr val="C00000"/>
                </a:solidFill>
              </a:rPr>
            </a:br>
            <a:r>
              <a:rPr lang="ru-RU" sz="7200" b="1" i="1" dirty="0" smtClean="0">
                <a:solidFill>
                  <a:srgbClr val="C00000"/>
                </a:solidFill>
              </a:rPr>
              <a:t>БЮДЖЕТ </a:t>
            </a:r>
            <a:br>
              <a:rPr lang="ru-RU" sz="7200" b="1" i="1" dirty="0" smtClean="0">
                <a:solidFill>
                  <a:srgbClr val="C00000"/>
                </a:solidFill>
              </a:rPr>
            </a:br>
            <a:r>
              <a:rPr lang="ru-RU" sz="7200" b="1" i="1" dirty="0" smtClean="0">
                <a:solidFill>
                  <a:srgbClr val="C00000"/>
                </a:solidFill>
              </a:rPr>
              <a:t>для граждан</a:t>
            </a:r>
            <a:br>
              <a:rPr lang="ru-RU" sz="7200" b="1" i="1" dirty="0" smtClean="0">
                <a:solidFill>
                  <a:srgbClr val="C00000"/>
                </a:solidFill>
              </a:rPr>
            </a:br>
            <a:endParaRPr lang="ru-RU" sz="7200"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357686" y="3214686"/>
            <a:ext cx="41434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2018-2020 годы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3" descr="C:\Users\Потылицына НА\Desktop\Видеоряд  о районе\Усть-Абаканский район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4138542"/>
            <a:ext cx="3429024" cy="2619849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8305" name="Rectangle 1"/>
          <p:cNvSpPr>
            <a:spLocks noChangeArrowheads="1"/>
          </p:cNvSpPr>
          <p:nvPr/>
        </p:nvSpPr>
        <p:spPr bwMode="auto">
          <a:xfrm>
            <a:off x="642910" y="2500306"/>
            <a:ext cx="8072494" cy="116955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96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- реализация Плана мероприятий по росту доходов, оптимизации расходов и совершенствованию долговой политики муниципального образования Усть-Абаканский район Республики Хакасия;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  <a:p>
            <a:pPr marL="0" marR="0" lvl="0" indent="396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- реализация  Указов Президента Российской Федерации от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07.05.2012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 года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; </a:t>
            </a:r>
          </a:p>
          <a:p>
            <a:pPr marL="0" marR="0" lvl="0" indent="396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14414" y="571480"/>
            <a:ext cx="7643866" cy="86177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latin typeface="Constantia" pitchFamily="18" charset="0"/>
              </a:rPr>
              <a:t>Цель бюджетной политики – </a:t>
            </a:r>
            <a:r>
              <a:rPr lang="ru-RU" sz="1600" dirty="0" smtClean="0">
                <a:solidFill>
                  <a:schemeClr val="tx1"/>
                </a:solidFill>
              </a:rPr>
              <a:t>повышение эффективности 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и результативности управления бюджетными средствами при достижении приоритетных целей социально-экономического развития Усть-Абаканского района</a:t>
            </a:r>
            <a:endParaRPr lang="ru-RU" sz="1600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42910" y="1500174"/>
            <a:ext cx="7643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96875" algn="just">
              <a:tabLst>
                <a:tab pos="630238" algn="l"/>
              </a:tabLst>
            </a:pPr>
            <a:r>
              <a:rPr lang="ru-RU" sz="1600" b="1" dirty="0" smtClean="0">
                <a:latin typeface="Constantia" pitchFamily="18" charset="0"/>
                <a:ea typeface="Times New Roman" pitchFamily="18" charset="0"/>
                <a:cs typeface="Arial" pitchFamily="34" charset="0"/>
              </a:rPr>
              <a:t>Ключевыми факторами, оказавшими влияние на бюджетную политику Усть-Абаканского района Республики Хакасия на очередной финансовый год и плановый период, стали: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42910" y="3857628"/>
            <a:ext cx="8143916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600" b="1" dirty="0" smtClean="0"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Бюджетная политика муниципального образования Усть-Абаканский район Республики Хакасия в трехлетней перспективе основывается на следующих основных направлениях:</a:t>
            </a:r>
            <a:endParaRPr lang="ru-RU" sz="1600" b="1" dirty="0" smtClean="0"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57224" y="4929198"/>
            <a:ext cx="7929618" cy="738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dirty="0" smtClean="0">
                <a:solidFill>
                  <a:srgbClr val="FFFF0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400" b="1" dirty="0" smtClean="0">
                <a:solidFill>
                  <a:srgbClr val="FFFF00"/>
                </a:solidFill>
                <a:latin typeface="Cambria" pitchFamily="18" charset="0"/>
              </a:rPr>
              <a:t>Обеспечение устойчивости и сбалансированности местного бюджета, формирование оптимальной структуры расходов бюджета, ориентированной на социально - экономическую стабильность</a:t>
            </a:r>
            <a:endParaRPr lang="ru-RU" sz="1400" b="1" dirty="0" smtClean="0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357158" y="5000636"/>
            <a:ext cx="437374" cy="428628"/>
            <a:chOff x="0" y="60476"/>
            <a:chExt cx="437374" cy="624820"/>
          </a:xfrm>
        </p:grpSpPr>
        <p:sp>
          <p:nvSpPr>
            <p:cNvPr id="12" name="Нашивка 11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3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928670"/>
            <a:ext cx="7643866" cy="101566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buFontTx/>
              <a:buChar char="-"/>
              <a:tabLst>
                <a:tab pos="630238" algn="l"/>
              </a:tabLst>
            </a:pPr>
            <a:r>
              <a:rPr lang="ru-RU" sz="1500" dirty="0" smtClean="0">
                <a:solidFill>
                  <a:schemeClr val="tx1"/>
                </a:solidFill>
                <a:latin typeface="Constantia" pitchFamily="18" charset="0"/>
              </a:rPr>
              <a:t>Повышение эффективности бюджетных расходов, формирование бюджетных параметров исходя из четкого определения приоритетов и необходимости безусловного исполнения действующих расходных обязательств, в том числе с учетом их оптимизации и эффективности исполнения</a:t>
            </a:r>
            <a:r>
              <a:rPr lang="ru-RU" sz="1500" dirty="0" smtClean="0">
                <a:solidFill>
                  <a:schemeClr val="tx1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sz="1500" dirty="0" smtClean="0">
              <a:solidFill>
                <a:schemeClr val="tx1"/>
              </a:solidFill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106498" name="Picture 2" descr="C:\Users\ПИНЯСОВАОА\Desktop\Бюджет для граждан\russia-450-26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5786454"/>
            <a:ext cx="1643074" cy="974891"/>
          </a:xfrm>
          <a:prstGeom prst="rect">
            <a:avLst/>
          </a:prstGeom>
          <a:noFill/>
        </p:spPr>
      </p:pic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00100" y="2143116"/>
            <a:ext cx="7715304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500" dirty="0" smtClean="0">
                <a:solidFill>
                  <a:schemeClr val="tx1"/>
                </a:solidFill>
                <a:latin typeface="Constantia" pitchFamily="18" charset="0"/>
              </a:rPr>
              <a:t>Осуществление мероприятий, направленных на повышение эффективности социально-экономической политики муниципального образования</a:t>
            </a:r>
            <a:r>
              <a:rPr lang="ru-RU" sz="1500" dirty="0" smtClean="0">
                <a:solidFill>
                  <a:schemeClr val="tx1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sz="1500" dirty="0" smtClean="0">
              <a:solidFill>
                <a:schemeClr val="tx1"/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42976" y="3929066"/>
            <a:ext cx="7715304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500" dirty="0" smtClean="0">
                <a:solidFill>
                  <a:schemeClr val="tx1"/>
                </a:solidFill>
                <a:latin typeface="Constantia" pitchFamily="18" charset="0"/>
              </a:rPr>
              <a:t>Повышение эффективности системы муниципального финансового контроля, внутреннего финансового контроля</a:t>
            </a:r>
            <a:r>
              <a:rPr lang="ru-RU" sz="1500" dirty="0" smtClean="0">
                <a:solidFill>
                  <a:schemeClr val="tx1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sz="1500" dirty="0" smtClean="0">
              <a:solidFill>
                <a:schemeClr val="tx1"/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71538" y="4857760"/>
            <a:ext cx="7715304" cy="7848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buFontTx/>
              <a:buChar char="-"/>
              <a:tabLst>
                <a:tab pos="630238" algn="l"/>
              </a:tabLst>
            </a:pPr>
            <a:r>
              <a:rPr lang="ru-RU" sz="1500" dirty="0" smtClean="0">
                <a:solidFill>
                  <a:schemeClr val="tx1"/>
                </a:solidFill>
                <a:latin typeface="Constantia" pitchFamily="18" charset="0"/>
              </a:rPr>
              <a:t>Повышение открытости бюджетных данных, содействие развитию финансового образования и повышение уровня финансовой грамотности населения района.</a:t>
            </a:r>
          </a:p>
          <a:p>
            <a:pPr lvl="0" indent="396875" algn="just" eaLnBrk="0" hangingPunct="0">
              <a:tabLst>
                <a:tab pos="630238" algn="l"/>
              </a:tabLst>
            </a:pPr>
            <a:endParaRPr lang="ru-RU" sz="1500" dirty="0" smtClean="0">
              <a:solidFill>
                <a:schemeClr val="tx1"/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71538" y="3000372"/>
            <a:ext cx="7643866" cy="55399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500" dirty="0" smtClean="0">
                <a:solidFill>
                  <a:schemeClr val="tx1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500" dirty="0" smtClean="0">
                <a:solidFill>
                  <a:schemeClr val="tx1"/>
                </a:solidFill>
                <a:latin typeface="Constantia" pitchFamily="18" charset="0"/>
              </a:rPr>
              <a:t>Повышение эффективности оказания муниципальных услуг за счет повышения доступности и качества предоставления услуг</a:t>
            </a:r>
            <a:endParaRPr lang="ru-RU" sz="1500" dirty="0" smtClean="0">
              <a:solidFill>
                <a:schemeClr val="tx1"/>
              </a:solidFill>
              <a:latin typeface="Constantia" pitchFamily="18" charset="0"/>
              <a:cs typeface="Times New Roman" pitchFamily="18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428596" y="4071942"/>
            <a:ext cx="437374" cy="428628"/>
            <a:chOff x="0" y="60476"/>
            <a:chExt cx="437374" cy="624820"/>
          </a:xfrm>
        </p:grpSpPr>
        <p:sp>
          <p:nvSpPr>
            <p:cNvPr id="16" name="Нашивка 15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8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28596" y="3143248"/>
            <a:ext cx="437374" cy="428628"/>
            <a:chOff x="0" y="60476"/>
            <a:chExt cx="437374" cy="624820"/>
          </a:xfrm>
        </p:grpSpPr>
        <p:sp>
          <p:nvSpPr>
            <p:cNvPr id="20" name="Нашивка 19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1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57158" y="2214554"/>
            <a:ext cx="437374" cy="428628"/>
            <a:chOff x="0" y="60476"/>
            <a:chExt cx="437374" cy="624820"/>
          </a:xfrm>
        </p:grpSpPr>
        <p:sp>
          <p:nvSpPr>
            <p:cNvPr id="23" name="Нашивка 22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4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357158" y="1285860"/>
            <a:ext cx="437374" cy="428628"/>
            <a:chOff x="0" y="60476"/>
            <a:chExt cx="437374" cy="624820"/>
          </a:xfrm>
        </p:grpSpPr>
        <p:sp>
          <p:nvSpPr>
            <p:cNvPr id="26" name="Нашивка 25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7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500034" y="5072074"/>
            <a:ext cx="437374" cy="428628"/>
            <a:chOff x="0" y="60476"/>
            <a:chExt cx="437374" cy="624820"/>
          </a:xfrm>
        </p:grpSpPr>
        <p:sp>
          <p:nvSpPr>
            <p:cNvPr id="29" name="Нашивка 28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30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7521" name="Rectangle 1"/>
          <p:cNvSpPr>
            <a:spLocks noChangeArrowheads="1"/>
          </p:cNvSpPr>
          <p:nvPr/>
        </p:nvSpPr>
        <p:spPr bwMode="auto">
          <a:xfrm>
            <a:off x="857224" y="2643182"/>
            <a:ext cx="8001056" cy="35548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180975" eaLnBrk="0" hangingPunct="0">
              <a:buFontTx/>
              <a:buChar char="-"/>
            </a:pPr>
            <a:r>
              <a:rPr lang="ru-RU" sz="1500" dirty="0" smtClean="0">
                <a:solidFill>
                  <a:srgbClr val="FF0000"/>
                </a:solidFill>
                <a:latin typeface="Cambria" pitchFamily="18" charset="0"/>
              </a:rPr>
              <a:t>мониторинг расчетов с бюджетом по крупным и средним предприятиям и организациям муниципального образования в целях предотвращения необоснованного сокращения платежей в бюджет и роста задолженности по налогам</a:t>
            </a:r>
          </a:p>
          <a:p>
            <a:pPr lvl="0" indent="180975" eaLnBrk="0" hangingPunct="0">
              <a:buFontTx/>
              <a:buChar char="-"/>
            </a:pPr>
            <a:r>
              <a:rPr lang="ru-RU" sz="1500" dirty="0" smtClean="0">
                <a:solidFill>
                  <a:srgbClr val="FF0000"/>
                </a:solidFill>
                <a:latin typeface="Cambria" pitchFamily="18" charset="0"/>
              </a:rPr>
              <a:t>инвентаризация имущества, имеющегося в муниципальной собственности, с целью выявления неиспользуемого (бесхозяйного) имущества и определения направлений его последующего использования</a:t>
            </a:r>
          </a:p>
          <a:p>
            <a:pPr lvl="0" indent="180975" eaLnBrk="0" hangingPunct="0">
              <a:buFontTx/>
              <a:buChar char="-"/>
            </a:pPr>
            <a:r>
              <a:rPr lang="ru-RU" sz="1500" dirty="0" smtClean="0">
                <a:solidFill>
                  <a:srgbClr val="FF0000"/>
                </a:solidFill>
                <a:latin typeface="Cambria" pitchFamily="18" charset="0"/>
              </a:rPr>
              <a:t>вовлечение в хозяйственный оборот неиспользуемых объектов недвижимости и земельных участков</a:t>
            </a:r>
          </a:p>
          <a:p>
            <a:pPr lvl="0" indent="180975" eaLnBrk="0" hangingPunct="0">
              <a:buFontTx/>
              <a:buChar char="-"/>
            </a:pPr>
            <a:r>
              <a:rPr lang="ru-RU" sz="1500" dirty="0" smtClean="0">
                <a:solidFill>
                  <a:srgbClr val="FF0000"/>
                </a:solidFill>
                <a:latin typeface="Cambria" pitchFamily="18" charset="0"/>
              </a:rPr>
              <a:t>выполнение мероприятий по привлечению дополнительных средств из вышестоящих бюджетов через участие в целевых программах на условиях софинансирования, конкурсах и проектах</a:t>
            </a:r>
          </a:p>
          <a:p>
            <a:pPr lvl="0" indent="180975" eaLnBrk="0" hangingPunct="0">
              <a:buFontTx/>
              <a:buChar char="-"/>
            </a:pPr>
            <a:r>
              <a:rPr lang="ru-RU" sz="1500" dirty="0" smtClean="0">
                <a:solidFill>
                  <a:srgbClr val="FF0000"/>
                </a:solidFill>
                <a:latin typeface="Cambria" pitchFamily="18" charset="0"/>
              </a:rPr>
              <a:t>муниципальный земельный контроль для максимального учета при проведении мероприятий по увеличению налоговых поступлений</a:t>
            </a:r>
          </a:p>
          <a:p>
            <a:pPr lvl="0" indent="180975" eaLnBrk="0" hangingPunct="0">
              <a:buFontTx/>
              <a:buChar char="-"/>
            </a:pPr>
            <a:r>
              <a:rPr lang="ru-RU" sz="1500" dirty="0" smtClean="0">
                <a:solidFill>
                  <a:srgbClr val="FF0000"/>
                </a:solidFill>
                <a:latin typeface="Cambria" pitchFamily="18" charset="0"/>
              </a:rPr>
              <a:t>повышение качества претензионной и исковой работы с неплательщиками с целью осуществления мер, направленных на безусловное взыскание задолженности в бюджет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728" y="642918"/>
            <a:ext cx="7143800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Основными целями налоговой политики являются получение максимально возможного объема доходов, в первую очередь за счет улучшения качества налогового администрирования, выведения теневой экономики, поддержки и стимулирования предпринимательской инвестиционной активности</a:t>
            </a:r>
            <a:endParaRPr lang="ru-RU" sz="16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00100" y="1857364"/>
            <a:ext cx="7786742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b="1" i="1" dirty="0" smtClean="0">
                <a:latin typeface="Constantia" pitchFamily="18" charset="0"/>
                <a:ea typeface="Calibri" pitchFamily="34" charset="0"/>
                <a:cs typeface="Arial" pitchFamily="34" charset="0"/>
              </a:rPr>
              <a:t>Для решения основных задач налоговой политики необходима реализация следующих мер:</a:t>
            </a:r>
            <a:endParaRPr lang="ru-RU" b="1" i="1" dirty="0" smtClean="0">
              <a:latin typeface="Constantia" pitchFamily="18" charset="0"/>
              <a:cs typeface="Arial" pitchFamily="34" charset="0"/>
            </a:endParaRPr>
          </a:p>
        </p:txBody>
      </p:sp>
      <p:pic>
        <p:nvPicPr>
          <p:cNvPr id="11" name="Picture 2" descr="C:\Users\ПИНЯСОВАОА\Desktop\Бюджет для граждан\slide_1.jpg"/>
          <p:cNvPicPr>
            <a:picLocks noChangeAspect="1" noChangeArrowheads="1"/>
          </p:cNvPicPr>
          <p:nvPr/>
        </p:nvPicPr>
        <p:blipFill>
          <a:blip r:embed="rId3"/>
          <a:srcRect l="9562" t="52333" r="13562" b="32667"/>
          <a:stretch>
            <a:fillRect/>
          </a:stretch>
        </p:blipFill>
        <p:spPr bwMode="auto">
          <a:xfrm>
            <a:off x="5500694" y="6143644"/>
            <a:ext cx="3417118" cy="500066"/>
          </a:xfrm>
          <a:prstGeom prst="rect">
            <a:avLst/>
          </a:prstGeom>
          <a:noFill/>
        </p:spPr>
      </p:pic>
      <p:grpSp>
        <p:nvGrpSpPr>
          <p:cNvPr id="9" name="Группа 8"/>
          <p:cNvGrpSpPr/>
          <p:nvPr/>
        </p:nvGrpSpPr>
        <p:grpSpPr>
          <a:xfrm>
            <a:off x="285720" y="2714620"/>
            <a:ext cx="437374" cy="428628"/>
            <a:chOff x="0" y="60476"/>
            <a:chExt cx="437374" cy="624820"/>
          </a:xfrm>
        </p:grpSpPr>
        <p:sp>
          <p:nvSpPr>
            <p:cNvPr id="12" name="Нашивка 11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3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285720" y="4572008"/>
            <a:ext cx="437374" cy="428628"/>
            <a:chOff x="0" y="60476"/>
            <a:chExt cx="437374" cy="624820"/>
          </a:xfrm>
        </p:grpSpPr>
        <p:sp>
          <p:nvSpPr>
            <p:cNvPr id="15" name="Нашивка 14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6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285720" y="5214950"/>
            <a:ext cx="437374" cy="428628"/>
            <a:chOff x="0" y="60476"/>
            <a:chExt cx="437374" cy="624820"/>
          </a:xfrm>
        </p:grpSpPr>
        <p:sp>
          <p:nvSpPr>
            <p:cNvPr id="18" name="Нашивка 17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9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285720" y="3429000"/>
            <a:ext cx="437374" cy="428628"/>
            <a:chOff x="0" y="60476"/>
            <a:chExt cx="437374" cy="624820"/>
          </a:xfrm>
        </p:grpSpPr>
        <p:sp>
          <p:nvSpPr>
            <p:cNvPr id="21" name="Нашивка 20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2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285720" y="4071942"/>
            <a:ext cx="437374" cy="428628"/>
            <a:chOff x="0" y="60476"/>
            <a:chExt cx="437374" cy="624820"/>
          </a:xfrm>
        </p:grpSpPr>
        <p:sp>
          <p:nvSpPr>
            <p:cNvPr id="24" name="Нашивка 23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5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357158" y="5857892"/>
            <a:ext cx="437374" cy="428628"/>
            <a:chOff x="0" y="60476"/>
            <a:chExt cx="437374" cy="624820"/>
          </a:xfrm>
        </p:grpSpPr>
        <p:sp>
          <p:nvSpPr>
            <p:cNvPr id="27" name="Нашивка 26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8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0" name="Нижний колонтитул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14290"/>
            <a:ext cx="8072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cap="all" dirty="0" smtClean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</a:rPr>
              <a:t>УРОВЕНЬ  ЖИЗНИ  НАСЕЛЕНИЯ</a:t>
            </a:r>
            <a:endParaRPr lang="ru-RU" sz="2400" b="1" cap="all" dirty="0">
              <a:solidFill>
                <a:srgbClr val="002060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7" y="642919"/>
          <a:ext cx="8929747" cy="4233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590"/>
                <a:gridCol w="1008201"/>
                <a:gridCol w="1008201"/>
                <a:gridCol w="1080216"/>
                <a:gridCol w="1008201"/>
                <a:gridCol w="936187"/>
                <a:gridCol w="936151"/>
              </a:tblGrid>
              <a:tr h="3857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</a:t>
                      </a:r>
                      <a:endParaRPr lang="ru-RU" dirty="0"/>
                    </a:p>
                  </a:txBody>
                  <a:tcPr/>
                </a:tc>
              </a:tr>
              <a:tr h="501153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200" b="1" dirty="0" smtClean="0"/>
                        <a:t>Численность</a:t>
                      </a:r>
                      <a:r>
                        <a:rPr lang="ru-RU" sz="1200" b="1" baseline="0" dirty="0" smtClean="0"/>
                        <a:t> населения, тыс. человек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41,1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41,45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41,72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41,90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42,04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42,20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3989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Численность экономически активного населения,</a:t>
                      </a:r>
                      <a:r>
                        <a:rPr lang="ru-RU" sz="1200" b="1" baseline="0" dirty="0" smtClean="0"/>
                        <a:t> тыс. человек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19,1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19,85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19,9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19,84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19,8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19,75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428628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Средняя заработная плата,</a:t>
                      </a:r>
                      <a:r>
                        <a:rPr lang="ru-RU" sz="1200" b="1" baseline="0" dirty="0" smtClean="0"/>
                        <a:t>  </a:t>
                      </a:r>
                      <a:r>
                        <a:rPr lang="ru-RU" sz="1200" b="1" dirty="0" smtClean="0"/>
                        <a:t>рублей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28 426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27 610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30,465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33,049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34,813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36,097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Ввод в действие</a:t>
                      </a:r>
                      <a:r>
                        <a:rPr lang="ru-RU" sz="1200" b="1" baseline="0" dirty="0" smtClean="0"/>
                        <a:t> жилых домов,  тыс.кв.м.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39,34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23,33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9,68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15,6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11,0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13,0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471494">
                <a:tc>
                  <a:txBody>
                    <a:bodyPr/>
                    <a:lstStyle/>
                    <a:p>
                      <a:pPr marL="0" indent="0">
                        <a:tabLst/>
                      </a:pPr>
                      <a:r>
                        <a:rPr lang="ru-RU" sz="1200" b="1" dirty="0" smtClean="0"/>
                        <a:t>Численность безработных, тыс. чел.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340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380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330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360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360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410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367512">
                <a:tc>
                  <a:txBody>
                    <a:bodyPr/>
                    <a:lstStyle/>
                    <a:p>
                      <a:pPr marL="0" indent="0" defTabSz="985838">
                        <a:tabLst/>
                      </a:pPr>
                      <a:r>
                        <a:rPr lang="ru-RU" sz="1200" b="1" dirty="0" smtClean="0"/>
                        <a:t>Уровень безработицы, %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1,67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1,9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1,6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1,6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1,7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1,74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489744">
                <a:tc>
                  <a:txBody>
                    <a:bodyPr/>
                    <a:lstStyle/>
                    <a:p>
                      <a:pPr marL="0" indent="0" defTabSz="985838">
                        <a:tabLst/>
                      </a:pPr>
                      <a:r>
                        <a:rPr lang="ru-RU" sz="1200" b="1" dirty="0" smtClean="0"/>
                        <a:t>Индекс потребительских цен,%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107,8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115,5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106,8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103,9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103,8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103,7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675072">
                <a:tc>
                  <a:txBody>
                    <a:bodyPr/>
                    <a:lstStyle/>
                    <a:p>
                      <a:pPr marL="0" indent="0" defTabSz="985838">
                        <a:tabLst/>
                      </a:pPr>
                      <a:r>
                        <a:rPr lang="ru-RU" sz="1200" b="1" dirty="0" smtClean="0"/>
                        <a:t>Величина прожиточного минимума на душу населения,  рублей в месяц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7 923,0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9 075,5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9 157,5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9 340,6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10 411,6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11 879,5</a:t>
                      </a:r>
                      <a:endParaRPr lang="ru-RU" sz="1400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074" name="Picture 2" descr="C:\Users\КЕРШМ\Desktop\Новая папка\KVR_000366_00022_1_t2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4929198"/>
            <a:ext cx="2214578" cy="1780086"/>
          </a:xfrm>
          <a:prstGeom prst="rect">
            <a:avLst/>
          </a:prstGeom>
          <a:noFill/>
        </p:spPr>
      </p:pic>
      <p:pic>
        <p:nvPicPr>
          <p:cNvPr id="3076" name="Picture 4" descr="C:\Users\КЕРШМ\Desktop\Новая папка\рр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4929198"/>
            <a:ext cx="2143140" cy="1785950"/>
          </a:xfrm>
          <a:prstGeom prst="rect">
            <a:avLst/>
          </a:prstGeom>
          <a:noFill/>
        </p:spPr>
      </p:pic>
      <p:pic>
        <p:nvPicPr>
          <p:cNvPr id="3077" name="Picture 5" descr="C:\Users\КЕРШМ\Desktop\Новая папка\DSC_117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4929198"/>
            <a:ext cx="2143108" cy="1801814"/>
          </a:xfrm>
          <a:prstGeom prst="rect">
            <a:avLst/>
          </a:prstGeom>
          <a:noFill/>
        </p:spPr>
      </p:pic>
      <p:pic>
        <p:nvPicPr>
          <p:cNvPr id="3078" name="Picture 6" descr="C:\Users\КЕРШМ\Desktop\Новая папка\лл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5" y="4929198"/>
            <a:ext cx="2143140" cy="176212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000100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9" name="Рисунок 8" descr="Усть-АбаканскийМР-герб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Заголовок 7"/>
          <p:cNvSpPr txBox="1">
            <a:spLocks/>
          </p:cNvSpPr>
          <p:nvPr/>
        </p:nvSpPr>
        <p:spPr>
          <a:xfrm>
            <a:off x="1142976" y="428604"/>
            <a:ext cx="7845576" cy="714380"/>
          </a:xfrm>
          <a:prstGeom prst="rect">
            <a:avLst/>
          </a:prstGeom>
          <a:noFill/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ru-RU" sz="3200" b="1" cap="all" dirty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Промышленное </a:t>
            </a:r>
            <a:r>
              <a:rPr lang="ru-RU" sz="3200" b="1" cap="all" dirty="0" smtClean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производство</a:t>
            </a:r>
            <a:endParaRPr lang="ru-RU" sz="3200" b="1" cap="all" dirty="0">
              <a:solidFill>
                <a:srgbClr val="002060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1" name="Диаграмма 20"/>
          <p:cNvGraphicFramePr/>
          <p:nvPr/>
        </p:nvGraphicFramePr>
        <p:xfrm>
          <a:off x="4714876" y="1500174"/>
          <a:ext cx="3929090" cy="2428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4714876" y="1214423"/>
            <a:ext cx="4214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Добыча полезных ископаемых, млн.руб.</a:t>
            </a:r>
            <a:endParaRPr lang="ru-RU" sz="1400" b="1" dirty="0"/>
          </a:p>
        </p:txBody>
      </p:sp>
      <p:graphicFrame>
        <p:nvGraphicFramePr>
          <p:cNvPr id="23" name="Диаграмма 22"/>
          <p:cNvGraphicFramePr/>
          <p:nvPr/>
        </p:nvGraphicFramePr>
        <p:xfrm>
          <a:off x="142844" y="4643446"/>
          <a:ext cx="4286280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42844" y="4357694"/>
            <a:ext cx="4286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Обрабатывающие производства, млн.руб.</a:t>
            </a:r>
            <a:endParaRPr lang="ru-RU" sz="1400" b="1" dirty="0"/>
          </a:p>
        </p:txBody>
      </p:sp>
      <p:graphicFrame>
        <p:nvGraphicFramePr>
          <p:cNvPr id="30" name="Диаграмма 29"/>
          <p:cNvGraphicFramePr/>
          <p:nvPr/>
        </p:nvGraphicFramePr>
        <p:xfrm>
          <a:off x="4714876" y="4714884"/>
          <a:ext cx="4214842" cy="2000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4643438" y="4071942"/>
            <a:ext cx="435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Производство и распределение электроэнергии, газа и воды, млн.руб.</a:t>
            </a:r>
            <a:endParaRPr lang="ru-RU" sz="1400" b="1" dirty="0"/>
          </a:p>
        </p:txBody>
      </p:sp>
      <p:graphicFrame>
        <p:nvGraphicFramePr>
          <p:cNvPr id="33" name="Диаграмма 32"/>
          <p:cNvGraphicFramePr/>
          <p:nvPr/>
        </p:nvGraphicFramePr>
        <p:xfrm>
          <a:off x="0" y="1142984"/>
          <a:ext cx="4643438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5" name="Прямоугольник 34"/>
          <p:cNvSpPr/>
          <p:nvPr/>
        </p:nvSpPr>
        <p:spPr>
          <a:xfrm>
            <a:off x="142844" y="1214422"/>
            <a:ext cx="4572032" cy="35719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Структура  промышленного производства </a:t>
            </a:r>
          </a:p>
          <a:p>
            <a:pPr algn="ctr"/>
            <a:r>
              <a:rPr lang="ru-RU" sz="1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2017 год</a:t>
            </a:r>
            <a:endParaRPr lang="ru-RU" sz="1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383487" y="2967335"/>
            <a:ext cx="377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00100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pic>
        <p:nvPicPr>
          <p:cNvPr id="13" name="Рисунок 12" descr="Усть-АбаканскийМР-герб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Нижний колонтитул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42918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 smtClean="0">
                <a:solidFill>
                  <a:srgbClr val="FFFF00"/>
                </a:solidFill>
              </a:rPr>
              <a:t>Сельское  хозяйство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42918"/>
            <a:ext cx="9144000" cy="621508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endParaRPr lang="ru-R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4786314" y="3643314"/>
          <a:ext cx="4214842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126" name="Picture 6" descr="http://im6-tub-ru.yandex.net/i?id=698750377-63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620568"/>
            <a:ext cx="3786213" cy="2808431"/>
          </a:xfrm>
          <a:prstGeom prst="rect">
            <a:avLst/>
          </a:prstGeom>
          <a:noFill/>
        </p:spPr>
      </p:pic>
      <p:graphicFrame>
        <p:nvGraphicFramePr>
          <p:cNvPr id="12" name="Диаграмма 11"/>
          <p:cNvGraphicFramePr/>
          <p:nvPr/>
        </p:nvGraphicFramePr>
        <p:xfrm>
          <a:off x="-142908" y="785794"/>
          <a:ext cx="5786478" cy="34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642910" y="785794"/>
            <a:ext cx="4643470" cy="3571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Объем производства, млн. руб.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2" name="Picture 4" descr="C:\Users\КЕРШМ\Desktop\Новая папка\korovy_belogolovie_tenginsk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4000504"/>
            <a:ext cx="4214842" cy="252890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85786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" name="Рисунок 9" descr="Усть-АбаканскийМР-герб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285728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Диаграмма 13"/>
          <p:cNvGraphicFramePr/>
          <p:nvPr/>
        </p:nvGraphicFramePr>
        <p:xfrm>
          <a:off x="285720" y="1214422"/>
          <a:ext cx="4857784" cy="23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/>
        </p:nvGraphicFramePr>
        <p:xfrm>
          <a:off x="0" y="3786190"/>
          <a:ext cx="4857784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14348" y="357166"/>
            <a:ext cx="7429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Динамика потребительского рынка</a:t>
            </a:r>
            <a:endParaRPr lang="ru-RU" sz="2400" b="1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928670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Оборот розничной торговли, млн. руб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 descr="C:\Users\КЕРШМ\Desktop\Новая папка\tor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43426" y="857232"/>
            <a:ext cx="3614853" cy="2714644"/>
          </a:xfrm>
          <a:prstGeom prst="rect">
            <a:avLst/>
          </a:prstGeom>
          <a:noFill/>
        </p:spPr>
      </p:pic>
      <p:graphicFrame>
        <p:nvGraphicFramePr>
          <p:cNvPr id="9" name="Диаграмма 8"/>
          <p:cNvGraphicFramePr/>
          <p:nvPr/>
        </p:nvGraphicFramePr>
        <p:xfrm>
          <a:off x="4429124" y="3571876"/>
          <a:ext cx="4572032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pic>
        <p:nvPicPr>
          <p:cNvPr id="10" name="Рисунок 9" descr="Усть-АбаканскийМР-герб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pic>
        <p:nvPicPr>
          <p:cNvPr id="9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1285860"/>
            <a:ext cx="3576254" cy="2428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Прямоугольник 55"/>
          <p:cNvSpPr/>
          <p:nvPr/>
        </p:nvSpPr>
        <p:spPr>
          <a:xfrm>
            <a:off x="571472" y="1428736"/>
            <a:ext cx="121444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2018 год</a:t>
            </a:r>
          </a:p>
        </p:txBody>
      </p:sp>
      <p:pic>
        <p:nvPicPr>
          <p:cNvPr id="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85859"/>
            <a:ext cx="3571900" cy="2425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6050" y="3929066"/>
            <a:ext cx="3643338" cy="2474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6" name="Прямоугольник 95"/>
          <p:cNvSpPr/>
          <p:nvPr/>
        </p:nvSpPr>
        <p:spPr>
          <a:xfrm>
            <a:off x="2928926" y="4071942"/>
            <a:ext cx="121444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2020 год</a:t>
            </a:r>
          </a:p>
        </p:txBody>
      </p:sp>
      <p:sp>
        <p:nvSpPr>
          <p:cNvPr id="97" name="Прямоугольник 96"/>
          <p:cNvSpPr/>
          <p:nvPr/>
        </p:nvSpPr>
        <p:spPr>
          <a:xfrm>
            <a:off x="4714876" y="1428736"/>
            <a:ext cx="121444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2019 год</a:t>
            </a:r>
          </a:p>
        </p:txBody>
      </p:sp>
      <p:pic>
        <p:nvPicPr>
          <p:cNvPr id="9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0100" y="2857496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215206" y="2071678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143504" y="2786058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071802" y="2071678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500694" y="4714884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357554" y="5500702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" name="TextBox 103"/>
          <p:cNvSpPr txBox="1"/>
          <p:nvPr/>
        </p:nvSpPr>
        <p:spPr>
          <a:xfrm>
            <a:off x="785786" y="3071810"/>
            <a:ext cx="765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000628" y="3143248"/>
            <a:ext cx="765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143240" y="5786454"/>
            <a:ext cx="765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7072330" y="2357430"/>
            <a:ext cx="705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2928926" y="2357430"/>
            <a:ext cx="705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5357818" y="5000636"/>
            <a:ext cx="705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571472" y="2571744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804 858,0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6715140" y="1857364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617 301,6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5000628" y="4500570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584 675,7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4643438" y="2500306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622 928,2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928926" y="5214950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590 395,7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2643174" y="1857364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759 352,8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8" name="Picture 2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4942" y="5643578"/>
            <a:ext cx="1182515" cy="72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" name="Picture 2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6050" y="3000372"/>
            <a:ext cx="1182515" cy="72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" name="Picture 2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9454" y="3000372"/>
            <a:ext cx="1182515" cy="72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" name="TextBox 120"/>
          <p:cNvSpPr txBox="1"/>
          <p:nvPr/>
        </p:nvSpPr>
        <p:spPr>
          <a:xfrm>
            <a:off x="5072066" y="5572140"/>
            <a:ext cx="157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</a:t>
            </a: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8 801,8 тыс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6786578" y="2928934"/>
            <a:ext cx="157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</a:t>
            </a: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8 574,8 тыс. руб.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2591489" y="2933310"/>
            <a:ext cx="157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</a:t>
            </a: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15 984,0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Нижний колонтитул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428860" y="857232"/>
            <a:ext cx="49530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Виды доходов районного бюджета 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1472" y="2143116"/>
            <a:ext cx="2500330" cy="44291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/>
              <a:t>Налоговые доходы - поступление от уплаты налогов, установленных Налоговым кодексом Российской Федерации </a:t>
            </a:r>
          </a:p>
          <a:p>
            <a:r>
              <a:rPr lang="ru-RU" sz="1400" dirty="0" smtClean="0"/>
              <a:t>•налог на доходы физических лиц </a:t>
            </a:r>
          </a:p>
          <a:p>
            <a:r>
              <a:rPr lang="ru-RU" sz="1400" dirty="0" smtClean="0"/>
              <a:t>•акцизы </a:t>
            </a:r>
          </a:p>
          <a:p>
            <a:r>
              <a:rPr lang="ru-RU" sz="1400" dirty="0" smtClean="0"/>
              <a:t>•единый налог на вмененный доход </a:t>
            </a:r>
          </a:p>
          <a:p>
            <a:r>
              <a:rPr lang="ru-RU" sz="1400" dirty="0" smtClean="0"/>
              <a:t>•единый сельскохозяйственный налог </a:t>
            </a:r>
          </a:p>
          <a:p>
            <a:r>
              <a:rPr lang="ru-RU" sz="1400" dirty="0" smtClean="0"/>
              <a:t>•налог, взимаемый в связи применением патентной системы налогообложения </a:t>
            </a:r>
          </a:p>
          <a:p>
            <a:r>
              <a:rPr lang="ru-RU" sz="1400" dirty="0" smtClean="0"/>
              <a:t>• госпошлина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00430" y="2285992"/>
            <a:ext cx="2786082" cy="43577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/>
              <a:t>Неналоговые доходы -платежи, установленные законодательством Российской Федерации </a:t>
            </a:r>
          </a:p>
          <a:p>
            <a:r>
              <a:rPr lang="ru-RU" sz="1400" dirty="0" smtClean="0"/>
              <a:t>•арендная плата за землю </a:t>
            </a:r>
          </a:p>
          <a:p>
            <a:r>
              <a:rPr lang="ru-RU" sz="1400" dirty="0" smtClean="0"/>
              <a:t>•доходы от использования муниципального имущества </a:t>
            </a:r>
          </a:p>
          <a:p>
            <a:r>
              <a:rPr lang="ru-RU" sz="1400" dirty="0" smtClean="0"/>
              <a:t>•доходы от реализации муниципального имущества </a:t>
            </a:r>
          </a:p>
          <a:p>
            <a:r>
              <a:rPr lang="ru-RU" sz="1400" dirty="0" smtClean="0"/>
              <a:t>•плата за негативное воздействие на окружающую среду </a:t>
            </a:r>
          </a:p>
          <a:p>
            <a:r>
              <a:rPr lang="ru-RU" sz="1400" dirty="0" smtClean="0"/>
              <a:t>•платные услуги от муниципальных учреждений </a:t>
            </a:r>
          </a:p>
          <a:p>
            <a:r>
              <a:rPr lang="ru-RU" sz="1400" dirty="0" smtClean="0"/>
              <a:t>•доходы от продажи земельных участков </a:t>
            </a:r>
          </a:p>
          <a:p>
            <a:r>
              <a:rPr lang="ru-RU" sz="1400" dirty="0" smtClean="0"/>
              <a:t>•штрафы за нарушение законодательства РФ </a:t>
            </a:r>
          </a:p>
          <a:p>
            <a:r>
              <a:rPr lang="ru-RU" sz="1400" dirty="0" smtClean="0"/>
              <a:t>•прочие неналоговые доходы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643702" y="2143116"/>
            <a:ext cx="2214578" cy="42862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/>
              <a:t>Безвозмездные поступления </a:t>
            </a:r>
          </a:p>
          <a:p>
            <a:r>
              <a:rPr lang="ru-RU" sz="1400" dirty="0" smtClean="0"/>
              <a:t>•поступления из республиканского бюджета межбюджетных трансфертов в виде дотаций, субсидий, субвенций и иных межбюджетных трансфертов </a:t>
            </a:r>
          </a:p>
          <a:p>
            <a:r>
              <a:rPr lang="ru-RU" sz="1400" dirty="0" smtClean="0"/>
              <a:t>•поступление от организаций и граждан (кроме налоговых и не налоговых доходов) </a:t>
            </a:r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rot="11973797" flipV="1">
            <a:off x="2709449" y="1227173"/>
            <a:ext cx="224640" cy="861270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rot="11973797" flipH="1" flipV="1">
            <a:off x="4637535" y="1312556"/>
            <a:ext cx="309704" cy="871518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 rot="11973797" flipH="1" flipV="1">
            <a:off x="6388452" y="1419859"/>
            <a:ext cx="867689" cy="521602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571480"/>
            <a:ext cx="1143008" cy="1385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graphicFrame>
        <p:nvGraphicFramePr>
          <p:cNvPr id="108546" name="Содержимое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10641014"/>
              </p:ext>
            </p:extLst>
          </p:nvPr>
        </p:nvGraphicFramePr>
        <p:xfrm>
          <a:off x="457200" y="1333500"/>
          <a:ext cx="4457700" cy="2105025"/>
        </p:xfrm>
        <a:graphic>
          <a:graphicData uri="http://schemas.openxmlformats.org/presentationml/2006/ole">
            <p:oleObj spid="_x0000_s108565" name="Лист" r:id="rId4" imgW="4457734" imgH="2104920" progId="Excel.Sheet.8">
              <p:embed/>
            </p:oleObj>
          </a:graphicData>
        </a:graphic>
      </p:graphicFrame>
      <p:sp>
        <p:nvSpPr>
          <p:cNvPr id="10" name="Заголовок 7"/>
          <p:cNvSpPr>
            <a:spLocks noGrp="1"/>
          </p:cNvSpPr>
          <p:nvPr>
            <p:ph type="title"/>
          </p:nvPr>
        </p:nvSpPr>
        <p:spPr>
          <a:xfrm>
            <a:off x="1071538" y="428604"/>
            <a:ext cx="8072462" cy="78581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000" dirty="0" smtClean="0">
                <a:solidFill>
                  <a:srgbClr val="C00000"/>
                </a:solidFill>
              </a:rPr>
              <a:t>Доходы бюджета муниципального образования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 Усть-Абаканский район на 2018-2020 годы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>
          <a:xfrm>
            <a:off x="1500166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pic>
        <p:nvPicPr>
          <p:cNvPr id="7" name="Picture 3" descr="C:\Users\ПИНЯСОВАОА\Desktop\Бюджет для граждан\russia-450-26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1857364"/>
            <a:ext cx="2600634" cy="1543043"/>
          </a:xfrm>
          <a:prstGeom prst="rect">
            <a:avLst/>
          </a:prstGeom>
          <a:noFill/>
        </p:spPr>
      </p:pic>
      <p:pic>
        <p:nvPicPr>
          <p:cNvPr id="11" name="Picture 77" descr="C:\Users\Потылицына НА\Desktop\2735897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4286256"/>
            <a:ext cx="2000264" cy="153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xmlns="" val="3306290561"/>
              </p:ext>
            </p:extLst>
          </p:nvPr>
        </p:nvGraphicFramePr>
        <p:xfrm>
          <a:off x="2714612" y="3571876"/>
          <a:ext cx="6429388" cy="2960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52"/>
            <a:ext cx="12287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571472" y="2000240"/>
            <a:ext cx="8047037" cy="136842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К  Решению Совета депутатов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Усть-Абаканского района от 29.03.2018 года № 9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 «О внесении изменений в решение Совета депутатов Усть-Абаканского района Республики Хакасия от 21.12.2017 г. № 52 «О бюджете муниципального образования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Усть-Абаканский район Республики Хакасия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на 2018 год и плановый период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2019 и 2020 годов»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1" name="Заголовок 7"/>
          <p:cNvSpPr>
            <a:spLocks noGrp="1"/>
          </p:cNvSpPr>
          <p:nvPr>
            <p:ph type="title"/>
          </p:nvPr>
        </p:nvSpPr>
        <p:spPr>
          <a:xfrm>
            <a:off x="1009624" y="500042"/>
            <a:ext cx="8134376" cy="28575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  <a:t>Структура налоговых  и неналоговых доходов бюджета  </a:t>
            </a:r>
            <a:b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</a:br>
            <a:endParaRPr lang="ru-RU" sz="20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graphicFrame>
        <p:nvGraphicFramePr>
          <p:cNvPr id="10" name="Содержимое 14"/>
          <p:cNvGraphicFramePr>
            <a:graphicFrameLocks noGrp="1"/>
          </p:cNvGraphicFramePr>
          <p:nvPr/>
        </p:nvGraphicFramePr>
        <p:xfrm>
          <a:off x="314026" y="1162663"/>
          <a:ext cx="4543726" cy="5338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500166" y="1357298"/>
            <a:ext cx="121444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2018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год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1571604" y="3786190"/>
            <a:ext cx="1214446" cy="21431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100" b="1" dirty="0" smtClean="0">
                <a:latin typeface="Arial" pitchFamily="34" charset="0"/>
                <a:cs typeface="Arial" pitchFamily="34" charset="0"/>
              </a:rPr>
              <a:t>млн. рублей</a:t>
            </a:r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Object 5"/>
          <p:cNvGraphicFramePr>
            <a:graphicFrameLocks noGrp="1"/>
          </p:cNvGraphicFramePr>
          <p:nvPr/>
        </p:nvGraphicFramePr>
        <p:xfrm>
          <a:off x="4929158" y="642918"/>
          <a:ext cx="4214842" cy="6000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3" name="Picture 6" descr="C:\Documents and Settings\Savina\Рабочий стол\Яна Савина\Савина (работа)\СЛАЙДЫ 2013\Бюджет для граждан 2016\картинки\image12679112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4714884"/>
            <a:ext cx="2453833" cy="200722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876" y="714356"/>
            <a:ext cx="2662300" cy="15047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1" name="Заголовок 7"/>
          <p:cNvSpPr>
            <a:spLocks noGrp="1"/>
          </p:cNvSpPr>
          <p:nvPr>
            <p:ph type="title"/>
          </p:nvPr>
        </p:nvSpPr>
        <p:spPr>
          <a:xfrm>
            <a:off x="1009624" y="500042"/>
            <a:ext cx="8134376" cy="28575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  <a:t>Структура налоговых  и неналоговых доходов бюджета  </a:t>
            </a:r>
            <a:b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</a:br>
            <a:endParaRPr lang="ru-RU" sz="20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graphicFrame>
        <p:nvGraphicFramePr>
          <p:cNvPr id="9" name="Object 5"/>
          <p:cNvGraphicFramePr>
            <a:graphicFrameLocks noGrp="1"/>
          </p:cNvGraphicFramePr>
          <p:nvPr/>
        </p:nvGraphicFramePr>
        <p:xfrm>
          <a:off x="214282" y="642918"/>
          <a:ext cx="5143536" cy="6000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8" y="1357298"/>
            <a:ext cx="2775585" cy="15944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8" y="3643314"/>
            <a:ext cx="2942191" cy="17653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Крупнейшие налогоплательщики 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Усть-Абаканского района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1357290" y="1071546"/>
            <a:ext cx="7358114" cy="571017"/>
            <a:chOff x="1755066" y="1435767"/>
            <a:chExt cx="5653246" cy="1142034"/>
          </a:xfrm>
        </p:grpSpPr>
        <p:sp>
          <p:nvSpPr>
            <p:cNvPr id="16" name="Пятиугольник 15"/>
            <p:cNvSpPr/>
            <p:nvPr/>
          </p:nvSpPr>
          <p:spPr>
            <a:xfrm rot="10800000">
              <a:off x="1755066" y="1435767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17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357158" y="428604"/>
            <a:ext cx="928694" cy="62151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Собственные доходы                                       Усть-Абаканского  района</a:t>
            </a:r>
          </a:p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000496" y="1214422"/>
            <a:ext cx="2623219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ООО "СУЭК-Хакасия"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1571604" y="1857364"/>
            <a:ext cx="7143800" cy="571017"/>
            <a:chOff x="1755066" y="1435767"/>
            <a:chExt cx="5653246" cy="1142034"/>
          </a:xfrm>
        </p:grpSpPr>
        <p:sp>
          <p:nvSpPr>
            <p:cNvPr id="21" name="Пятиугольник 20"/>
            <p:cNvSpPr/>
            <p:nvPr/>
          </p:nvSpPr>
          <p:spPr>
            <a:xfrm rot="10800000">
              <a:off x="1755066" y="1435767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22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1928794" y="2571744"/>
            <a:ext cx="6786610" cy="571017"/>
            <a:chOff x="1755066" y="1435767"/>
            <a:chExt cx="5653246" cy="1142034"/>
          </a:xfrm>
        </p:grpSpPr>
        <p:sp>
          <p:nvSpPr>
            <p:cNvPr id="24" name="Пятиугольник 23"/>
            <p:cNvSpPr/>
            <p:nvPr/>
          </p:nvSpPr>
          <p:spPr>
            <a:xfrm rot="10800000">
              <a:off x="1755066" y="1435767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25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2786050" y="3929066"/>
            <a:ext cx="5929354" cy="642455"/>
            <a:chOff x="1755066" y="1435767"/>
            <a:chExt cx="5653246" cy="1284910"/>
          </a:xfrm>
        </p:grpSpPr>
        <p:sp>
          <p:nvSpPr>
            <p:cNvPr id="30" name="Пятиугольник 29"/>
            <p:cNvSpPr/>
            <p:nvPr/>
          </p:nvSpPr>
          <p:spPr>
            <a:xfrm rot="10800000">
              <a:off x="1755066" y="1578643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31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2357422" y="3286124"/>
            <a:ext cx="6357982" cy="571017"/>
            <a:chOff x="1755066" y="1435767"/>
            <a:chExt cx="5653246" cy="1142034"/>
          </a:xfrm>
        </p:grpSpPr>
        <p:sp>
          <p:nvSpPr>
            <p:cNvPr id="33" name="Пятиугольник 32"/>
            <p:cNvSpPr/>
            <p:nvPr/>
          </p:nvSpPr>
          <p:spPr>
            <a:xfrm rot="10800000">
              <a:off x="1755066" y="1435767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34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sp>
        <p:nvSpPr>
          <p:cNvPr id="44" name="Прямоугольник 43"/>
          <p:cNvSpPr/>
          <p:nvPr/>
        </p:nvSpPr>
        <p:spPr>
          <a:xfrm>
            <a:off x="2818642" y="2000240"/>
            <a:ext cx="502618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>
                <a:solidFill>
                  <a:srgbClr val="002060"/>
                </a:solidFill>
              </a:rPr>
              <a:t>АО "Угольная компания "Разрез Степной"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071802" y="2714620"/>
            <a:ext cx="521499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>
                <a:solidFill>
                  <a:srgbClr val="002060"/>
                </a:solidFill>
              </a:rPr>
              <a:t>ООО "Бентонит Хакасии"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517011" y="3429000"/>
            <a:ext cx="4421853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ОАО «Российские железные дороги"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714612" y="4143380"/>
            <a:ext cx="607223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ГБУЗ РХ "Усть-Абаканская районная больница"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grpSp>
        <p:nvGrpSpPr>
          <p:cNvPr id="48" name="Группа 47"/>
          <p:cNvGrpSpPr/>
          <p:nvPr/>
        </p:nvGrpSpPr>
        <p:grpSpPr>
          <a:xfrm>
            <a:off x="3152761" y="4646471"/>
            <a:ext cx="5572164" cy="642455"/>
            <a:chOff x="1755066" y="1435767"/>
            <a:chExt cx="5653246" cy="1284910"/>
          </a:xfrm>
        </p:grpSpPr>
        <p:sp>
          <p:nvSpPr>
            <p:cNvPr id="49" name="Пятиугольник 48"/>
            <p:cNvSpPr/>
            <p:nvPr/>
          </p:nvSpPr>
          <p:spPr>
            <a:xfrm rot="10800000">
              <a:off x="1755066" y="1578643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50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3581389" y="5393544"/>
            <a:ext cx="5143536" cy="642455"/>
            <a:chOff x="1755066" y="1435767"/>
            <a:chExt cx="5653246" cy="1284910"/>
          </a:xfrm>
        </p:grpSpPr>
        <p:sp>
          <p:nvSpPr>
            <p:cNvPr id="53" name="Пятиугольник 52"/>
            <p:cNvSpPr/>
            <p:nvPr/>
          </p:nvSpPr>
          <p:spPr>
            <a:xfrm rot="10800000">
              <a:off x="1755066" y="1578643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54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sp>
        <p:nvSpPr>
          <p:cNvPr id="57" name="Пятиугольник 4"/>
          <p:cNvSpPr/>
          <p:nvPr/>
        </p:nvSpPr>
        <p:spPr>
          <a:xfrm>
            <a:off x="2152624" y="4867284"/>
            <a:ext cx="6715180" cy="57101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9204" tIns="91440" rIns="170688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kern="1200" dirty="0" smtClean="0"/>
              <a:t>     </a:t>
            </a:r>
            <a:endParaRPr lang="ru-RU" sz="2300" kern="1200" dirty="0"/>
          </a:p>
        </p:txBody>
      </p:sp>
      <p:sp>
        <p:nvSpPr>
          <p:cNvPr id="60" name="Пятиугольник 4"/>
          <p:cNvSpPr/>
          <p:nvPr/>
        </p:nvSpPr>
        <p:spPr>
          <a:xfrm>
            <a:off x="2000224" y="4738314"/>
            <a:ext cx="6715180" cy="57101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9204" tIns="91440" rIns="170688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kern="1200" dirty="0" smtClean="0"/>
              <a:t>     </a:t>
            </a:r>
            <a:endParaRPr lang="ru-RU" sz="2300" kern="12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3392819" y="4967699"/>
            <a:ext cx="5572164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>
                <a:solidFill>
                  <a:srgbClr val="002060"/>
                </a:solidFill>
              </a:rPr>
              <a:t>ООО "Альпина"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67386" y="5427325"/>
            <a:ext cx="4248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ОМВД России по Усть-Абаканскому району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887981" y="2100650"/>
            <a:ext cx="5860869" cy="644434"/>
          </a:xfrm>
          <a:prstGeom prst="roundRect">
            <a:avLst>
              <a:gd name="adj" fmla="val 28667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Дотации (от лат. «</a:t>
            </a:r>
            <a:r>
              <a:rPr lang="ru-RU" sz="1200" b="1" dirty="0" err="1" smtClean="0">
                <a:solidFill>
                  <a:schemeClr val="tx1"/>
                </a:solidFill>
              </a:rPr>
              <a:t>Dotatio</a:t>
            </a:r>
            <a:r>
              <a:rPr lang="ru-RU" sz="1200" b="1" dirty="0" smtClean="0">
                <a:solidFill>
                  <a:schemeClr val="tx1"/>
                </a:solidFill>
              </a:rPr>
              <a:t>» - дар, пожертвование)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- Предоставляются на безвозмездной и безвозвратной основе без установления направлений и (или) условий их использования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892337" y="2893131"/>
            <a:ext cx="5882640" cy="918755"/>
          </a:xfrm>
          <a:prstGeom prst="roundRect">
            <a:avLst>
              <a:gd name="adj" fmla="val 23227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Субсидии (от лат. «</a:t>
            </a:r>
            <a:r>
              <a:rPr lang="ru-RU" sz="1200" b="1" dirty="0" err="1" smtClean="0">
                <a:solidFill>
                  <a:schemeClr val="tx1"/>
                </a:solidFill>
              </a:rPr>
              <a:t>Subsidium</a:t>
            </a:r>
            <a:r>
              <a:rPr lang="ru-RU" sz="1200" b="1" dirty="0" smtClean="0">
                <a:solidFill>
                  <a:schemeClr val="tx1"/>
                </a:solidFill>
              </a:rPr>
              <a:t>» - поддержка)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-Предоставляются в целях </a:t>
            </a:r>
            <a:r>
              <a:rPr lang="ru-RU" sz="1200" i="1" dirty="0" err="1" smtClean="0">
                <a:solidFill>
                  <a:schemeClr val="tx1"/>
                </a:solidFill>
              </a:rPr>
              <a:t>софинансирования</a:t>
            </a:r>
            <a:r>
              <a:rPr lang="ru-RU" sz="1200" i="1" dirty="0" smtClean="0">
                <a:solidFill>
                  <a:schemeClr val="tx1"/>
                </a:solidFill>
              </a:rPr>
              <a:t> расходных обязательств,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возникающих при выполнении полномочий органов местного самоуправления по вопросам местного значения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966358" y="3938159"/>
            <a:ext cx="5869577" cy="1323703"/>
          </a:xfrm>
          <a:prstGeom prst="roundRect">
            <a:avLst>
              <a:gd name="adj" fmla="val 25309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Субвенции (от лат. «</a:t>
            </a:r>
            <a:r>
              <a:rPr lang="ru-RU" sz="1200" b="1" dirty="0" err="1" smtClean="0">
                <a:solidFill>
                  <a:schemeClr val="tx1"/>
                </a:solidFill>
              </a:rPr>
              <a:t>Sub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  <a:r>
              <a:rPr lang="ru-RU" sz="1200" b="1" dirty="0" err="1" smtClean="0">
                <a:solidFill>
                  <a:schemeClr val="tx1"/>
                </a:solidFill>
              </a:rPr>
              <a:t>venire</a:t>
            </a:r>
            <a:r>
              <a:rPr lang="ru-RU" sz="1200" b="1" dirty="0" smtClean="0">
                <a:solidFill>
                  <a:schemeClr val="tx1"/>
                </a:solidFill>
              </a:rPr>
              <a:t>» - приходить на помощь)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- Предоставляются в целях финансового обеспечения расходных обязательств муниципальных образований, возникающих при выполнении государственных полномочий Российской Федерации, субъектов Российской Федерации, переданных для осуществления органам местного самоуправления в установленном порядке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75706" y="2292239"/>
            <a:ext cx="1323703" cy="37795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Виды межбюджетных трансфертов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022964" y="5431679"/>
            <a:ext cx="5839096" cy="1049383"/>
          </a:xfrm>
          <a:prstGeom prst="roundRect">
            <a:avLst>
              <a:gd name="adj" fmla="val 3024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Иные межбюджетные трансферты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- Предоставляются в случаях и порядке, предусмотренных законами субъекта Российской Федерации и принимаемыми в соответствии с ними иными нормативными правовыми актами органов государственной власти субъекта Российской Федерации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1" name="Стрелка влево 20"/>
          <p:cNvSpPr/>
          <p:nvPr/>
        </p:nvSpPr>
        <p:spPr>
          <a:xfrm rot="20804216">
            <a:off x="1988765" y="2368838"/>
            <a:ext cx="766672" cy="19784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лево 21"/>
          <p:cNvSpPr/>
          <p:nvPr/>
        </p:nvSpPr>
        <p:spPr>
          <a:xfrm>
            <a:off x="1995352" y="4486799"/>
            <a:ext cx="770709" cy="2133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лево 22"/>
          <p:cNvSpPr/>
          <p:nvPr/>
        </p:nvSpPr>
        <p:spPr>
          <a:xfrm>
            <a:off x="1938746" y="3224056"/>
            <a:ext cx="809898" cy="23513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лево 23"/>
          <p:cNvSpPr/>
          <p:nvPr/>
        </p:nvSpPr>
        <p:spPr>
          <a:xfrm rot="878422">
            <a:off x="2002704" y="5546735"/>
            <a:ext cx="820772" cy="20239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500166" y="428604"/>
            <a:ext cx="7500990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1400" dirty="0" smtClean="0">
              <a:solidFill>
                <a:srgbClr val="C0000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Межбюджетные трансферты - </a:t>
            </a:r>
            <a:r>
              <a:rPr lang="ru-RU" sz="1400" b="1" i="1" dirty="0" smtClean="0">
                <a:solidFill>
                  <a:srgbClr val="C00000"/>
                </a:solidFill>
              </a:rPr>
              <a:t>средства, предоставляемые одним бюджетом </a:t>
            </a:r>
          </a:p>
          <a:p>
            <a:pPr algn="ctr"/>
            <a:r>
              <a:rPr lang="ru-RU" sz="1400" b="1" i="1" dirty="0" smtClean="0">
                <a:solidFill>
                  <a:srgbClr val="C00000"/>
                </a:solidFill>
              </a:rPr>
              <a:t>бюджетной системы Российской Федерации другому бюджету бюджетной системы </a:t>
            </a:r>
          </a:p>
          <a:p>
            <a:pPr algn="ctr"/>
            <a:r>
              <a:rPr lang="ru-RU" sz="1400" b="1" i="1" dirty="0" smtClean="0">
                <a:solidFill>
                  <a:srgbClr val="C00000"/>
                </a:solidFill>
              </a:rPr>
              <a:t>Российской Федерации  </a:t>
            </a:r>
          </a:p>
        </p:txBody>
      </p:sp>
      <p:sp>
        <p:nvSpPr>
          <p:cNvPr id="27" name="Нижний колонтитул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26" name="Group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24796788"/>
              </p:ext>
            </p:extLst>
          </p:nvPr>
        </p:nvGraphicFramePr>
        <p:xfrm>
          <a:off x="714348" y="2214554"/>
          <a:ext cx="7786712" cy="2932451"/>
        </p:xfrm>
        <a:graphic>
          <a:graphicData uri="http://schemas.openxmlformats.org/drawingml/2006/table">
            <a:tbl>
              <a:tblPr/>
              <a:tblGrid>
                <a:gridCol w="3533451"/>
                <a:gridCol w="1570435"/>
                <a:gridCol w="1374130"/>
                <a:gridCol w="1308696"/>
              </a:tblGrid>
              <a:tr h="5841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Наименование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81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onstantia" pitchFamily="18" charset="0"/>
                        </a:rPr>
                        <a:t>ИТОГО (тыс. руб.)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577 373,6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421 235,0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127 291,0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3580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5671"/>
                          </a:solidFill>
                          <a:effectLst/>
                          <a:latin typeface="Constantia" pitchFamily="18" charset="0"/>
                        </a:rPr>
                        <a:t>в том числе: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546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19 782,0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17 399,0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17 905,0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481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61 942,4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481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495 649,2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403 836,0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109 386,0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</a:tbl>
          </a:graphicData>
        </a:graphic>
      </p:graphicFrame>
      <p:sp>
        <p:nvSpPr>
          <p:cNvPr id="27" name="Заголовок 1"/>
          <p:cNvSpPr>
            <a:spLocks noGrp="1"/>
          </p:cNvSpPr>
          <p:nvPr>
            <p:ph type="title"/>
          </p:nvPr>
        </p:nvSpPr>
        <p:spPr>
          <a:xfrm>
            <a:off x="1357290" y="571480"/>
            <a:ext cx="5786478" cy="96520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FFFF00"/>
                </a:solidFill>
              </a:rPr>
              <a:t>Объемы межбюджетных трансфертов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 на 2018-2020 годы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  <p:pic>
        <p:nvPicPr>
          <p:cNvPr id="28" name="Picture 2" descr="https://im3-tub-ru.yandex.net/i?id=99c11e2a97691986c668bf03eccc485c&amp;n=33&amp;h=190&amp;w=190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6644" y="285728"/>
            <a:ext cx="1500198" cy="171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21429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172033" name="Rectangle 1"/>
          <p:cNvSpPr>
            <a:spLocks noChangeArrowheads="1"/>
          </p:cNvSpPr>
          <p:nvPr/>
        </p:nvSpPr>
        <p:spPr bwMode="auto">
          <a:xfrm>
            <a:off x="357158" y="4643446"/>
            <a:ext cx="8286808" cy="95410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96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расходной части бюджета муниципального образования Усть-Абаканский район Республики Хакасия  на 2018 год и плановый период 2019-2020 годов осуществлялось в соответствии с задачами, определёнными основными направлениями бюджетной политики в муниципальном образовании Усть-Абаканский район на трёхлетний период.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928794" y="857232"/>
            <a:ext cx="6708764" cy="10156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500" b="1" dirty="0"/>
              <a:t>       Расходы бюджета – выплачиваемые из бюджета денежные средства, за исключением средств, являющихся источниками финансирования дефицита бюджета, и направляемые на финансовое обеспечение задач и функций государства и местного самоуправления.</a:t>
            </a: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357158" y="2428868"/>
            <a:ext cx="5929354" cy="193899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Формирование расходов бюджетов бюджетной системы Российской Федерации осуществляется в соответствии с расходными обязательствами, обусловленными установленным законодательством Российской Федерации разграничением полномочий федеральных органов государственной власти, органов государственной власти субъектов Российской Федерации и органов местного самоуправления, исполнение которых согласно законодательству Российской Федерации, международным и иным договорам и соглашениям должно происходить в очередном финансовом году (очередном финансовом году и плановом периоде) за счет средств соответствующих бюджетов.</a:t>
            </a:r>
          </a:p>
          <a:p>
            <a:pPr algn="just"/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1071546"/>
            <a:ext cx="149988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6643702" y="2357430"/>
            <a:ext cx="2143140" cy="1857388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4" name="Picture 4" descr="http://fotohomka.ru/images/Oct/28/f7c74d9322439fdc71d0820b5963d959/mini_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0126" y="5962650"/>
            <a:ext cx="803274" cy="723900"/>
          </a:xfrm>
          <a:prstGeom prst="rect">
            <a:avLst/>
          </a:prstGeom>
          <a:noFill/>
        </p:spPr>
      </p:pic>
      <p:pic>
        <p:nvPicPr>
          <p:cNvPr id="15" name="Picture 6" descr="http://chelnews.com/uploads/posts/2012-11/1352177962_chelovechek_i_meshki_do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83215" y="5938837"/>
            <a:ext cx="800100" cy="762000"/>
          </a:xfrm>
          <a:prstGeom prst="rect">
            <a:avLst/>
          </a:prstGeom>
          <a:noFill/>
        </p:spPr>
      </p:pic>
      <p:pic>
        <p:nvPicPr>
          <p:cNvPr id="16" name="Picture 8" descr="http://dist.school688.ru/uploads/images/chudiki/3d-chelovechek-3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82146" y="5982484"/>
            <a:ext cx="746124" cy="681038"/>
          </a:xfrm>
          <a:prstGeom prst="rect">
            <a:avLst/>
          </a:prstGeom>
          <a:noFill/>
        </p:spPr>
      </p:pic>
      <p:pic>
        <p:nvPicPr>
          <p:cNvPr id="18" name="Picture 10" descr="http://hq-wallpapers.ru/wallpapers/2/hq-wallpapers_ru_abstraction3d_5645_1280x102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48581" y="5982484"/>
            <a:ext cx="794548" cy="762793"/>
          </a:xfrm>
          <a:prstGeom prst="rect">
            <a:avLst/>
          </a:prstGeom>
          <a:noFill/>
        </p:spPr>
      </p:pic>
      <p:pic>
        <p:nvPicPr>
          <p:cNvPr id="19" name="Picture 12" descr="http://oribel-biznes.ru/wp-content/uploads/2012/06/%D1%87%D0%B5%D0%BB%D0%BE%D0%B2%D0%B5%D1%87%D0%B5%D0%BA-%D1%81-%D0%BA%D0%BE%D0%BC%D0%BF%D1%8C%D1%8E%D1%82%D0%B5%D1%80%D0%BE%D0%BC-200x200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89091" y="5926659"/>
            <a:ext cx="884659" cy="809625"/>
          </a:xfrm>
          <a:prstGeom prst="rect">
            <a:avLst/>
          </a:prstGeom>
          <a:noFill/>
        </p:spPr>
      </p:pic>
      <p:pic>
        <p:nvPicPr>
          <p:cNvPr id="20" name="Picture 14" descr="Картинки по запросу человечки для презентации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320932" y="5915025"/>
            <a:ext cx="1078772" cy="733426"/>
          </a:xfrm>
          <a:prstGeom prst="rect">
            <a:avLst/>
          </a:prstGeom>
          <a:noFill/>
        </p:spPr>
      </p:pic>
      <p:sp>
        <p:nvSpPr>
          <p:cNvPr id="22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graphicFrame>
        <p:nvGraphicFramePr>
          <p:cNvPr id="41" name="Объект 1"/>
          <p:cNvGraphicFramePr/>
          <p:nvPr>
            <p:extLst>
              <p:ext uri="{D42A27DB-BD31-4B8C-83A1-F6EECF244321}">
                <p14:modId xmlns:p14="http://schemas.microsoft.com/office/powerpoint/2010/main" xmlns="" val="3278738542"/>
              </p:ext>
            </p:extLst>
          </p:nvPr>
        </p:nvGraphicFramePr>
        <p:xfrm>
          <a:off x="179512" y="836712"/>
          <a:ext cx="8788584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2000232" y="428604"/>
            <a:ext cx="5786478" cy="965207"/>
          </a:xfrm>
        </p:spPr>
        <p:txBody>
          <a:bodyPr>
            <a:normAutofit fontScale="90000"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2400" dirty="0" smtClean="0">
                <a:solidFill>
                  <a:srgbClr val="C00000"/>
                </a:solidFill>
              </a:rPr>
              <a:t>Структура расходов бюджета   муниципального образования 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Усть - Абаканский район в 2018 году 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214546" y="3214686"/>
            <a:ext cx="1714512" cy="738664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939 132,8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142976" y="2928934"/>
            <a:ext cx="2571768" cy="35719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rgbClr val="7030A0"/>
            </a:solidFill>
          </a:ln>
          <a:effectLst>
            <a:glow rad="1778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0700 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Образование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142976" y="2000240"/>
            <a:ext cx="2571768" cy="2857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0400  Национальная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экономика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214414" y="6429396"/>
            <a:ext cx="2500330" cy="31848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  <a:effectLst>
            <a:glow rad="1143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1400 межбюджетные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трансферты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142976" y="4857760"/>
            <a:ext cx="2571768" cy="3571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B0F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marL="228600" indent="-228600" algn="ctr">
              <a:buAutoNum type="arabicPlain" startAt="1100"/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 Физическая культура </a:t>
            </a: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и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спорт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1142976" y="3429000"/>
            <a:ext cx="2571768" cy="35718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6D8838"/>
            </a:solidFill>
          </a:ln>
          <a:effectLst>
            <a:glow rad="127000">
              <a:srgbClr val="83A343">
                <a:alpha val="40000"/>
              </a:srgb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0800  Культура 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1214414" y="5857892"/>
            <a:ext cx="2500330" cy="500066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228600" indent="-228600" algn="ctr">
              <a:buAutoNum type="arabicPlain" startAt="1300"/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Обслуживание государств. </a:t>
            </a:r>
          </a:p>
          <a:p>
            <a:pPr marL="228600" indent="-228600"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и муниципального  долга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1142976" y="1428736"/>
            <a:ext cx="2605156" cy="4286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6D8838"/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0300  Национальная безопасность и правоохранительная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деятельность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1142976" y="4357694"/>
            <a:ext cx="2571768" cy="35719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1000  Социальная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политика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7" y="2928934"/>
            <a:ext cx="372586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1356140"/>
            <a:ext cx="428628" cy="421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496" y="3429000"/>
            <a:ext cx="357190" cy="367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1"/>
          <p:cNvPicPr>
            <a:picLocks noChangeAspect="1" noChangeArrowheads="1"/>
          </p:cNvPicPr>
          <p:nvPr/>
        </p:nvPicPr>
        <p:blipFill>
          <a:blip r:embed="rId7" cstate="print"/>
          <a:srcRect l="14406" r="18102"/>
          <a:stretch>
            <a:fillRect/>
          </a:stretch>
        </p:blipFill>
        <p:spPr bwMode="auto">
          <a:xfrm>
            <a:off x="4000496" y="4857760"/>
            <a:ext cx="384585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9058" y="357166"/>
            <a:ext cx="505495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00496" y="5857892"/>
            <a:ext cx="428628" cy="43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00496" y="6492852"/>
            <a:ext cx="432472" cy="36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29058" y="1928802"/>
            <a:ext cx="448215" cy="357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75" descr="sz_logo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000496" y="4357694"/>
            <a:ext cx="357190" cy="38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Заголовок 1"/>
          <p:cNvSpPr txBox="1">
            <a:spLocks/>
          </p:cNvSpPr>
          <p:nvPr/>
        </p:nvSpPr>
        <p:spPr>
          <a:xfrm>
            <a:off x="1142976" y="2428868"/>
            <a:ext cx="2571768" cy="3571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0500  Жилищно-коммунальное хозяйство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1142976" y="357166"/>
            <a:ext cx="2571768" cy="4613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0100  Общегосударственные вопросы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39" name="Picture 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29059" y="2357430"/>
            <a:ext cx="428628" cy="375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Заголовок 1"/>
          <p:cNvSpPr txBox="1">
            <a:spLocks/>
          </p:cNvSpPr>
          <p:nvPr/>
        </p:nvSpPr>
        <p:spPr>
          <a:xfrm>
            <a:off x="1142976" y="5286389"/>
            <a:ext cx="2571768" cy="428628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1200  Средства массовой информации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41" name="Заголовок 1"/>
          <p:cNvSpPr txBox="1">
            <a:spLocks/>
          </p:cNvSpPr>
          <p:nvPr/>
        </p:nvSpPr>
        <p:spPr>
          <a:xfrm>
            <a:off x="1142976" y="3929067"/>
            <a:ext cx="2571768" cy="3571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6D8838"/>
            </a:solidFill>
          </a:ln>
          <a:effectLst>
            <a:glow rad="127000">
              <a:srgbClr val="83A343">
                <a:alpha val="40000"/>
              </a:srgb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0900  Здравоохранение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85720" y="0"/>
            <a:ext cx="6072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IV.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 бюджета по разделам, тыс. руб.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54" name="Picture 7"/>
          <p:cNvPicPr>
            <a:picLocks noChangeAspect="1" noChangeArrowheads="1"/>
          </p:cNvPicPr>
          <p:nvPr/>
        </p:nvPicPr>
        <p:blipFill rotWithShape="1">
          <a:blip r:embed="rId14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rcRect l="57873" t="24999" r="36066" b="9838"/>
          <a:stretch/>
        </p:blipFill>
        <p:spPr bwMode="auto">
          <a:xfrm>
            <a:off x="4000495" y="3929066"/>
            <a:ext cx="361953" cy="285752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55" name="Picture 7"/>
          <p:cNvPicPr>
            <a:picLocks noChangeAspect="1" noChangeArrowheads="1"/>
          </p:cNvPicPr>
          <p:nvPr/>
        </p:nvPicPr>
        <p:blipFill rotWithShape="1">
          <a:blip r:embed="rId14">
            <a:duotone>
              <a:schemeClr val="accent6">
                <a:shade val="45000"/>
                <a:satMod val="135000"/>
              </a:schemeClr>
              <a:prstClr val="white"/>
            </a:duotone>
            <a:extLst/>
          </a:blip>
          <a:srcRect l="79121" t="15061" r="14841" b="13652"/>
          <a:stretch/>
        </p:blipFill>
        <p:spPr bwMode="auto">
          <a:xfrm>
            <a:off x="4000495" y="5286388"/>
            <a:ext cx="412143" cy="357190"/>
          </a:xfrm>
          <a:prstGeom prst="rect">
            <a:avLst/>
          </a:prstGeom>
          <a:noFill/>
          <a:ln>
            <a:noFill/>
          </a:ln>
          <a:extLst/>
        </p:spPr>
      </p:pic>
      <p:graphicFrame>
        <p:nvGraphicFramePr>
          <p:cNvPr id="58" name="Таблица 57"/>
          <p:cNvGraphicFramePr>
            <a:graphicFrameLocks noGrp="1"/>
          </p:cNvGraphicFramePr>
          <p:nvPr/>
        </p:nvGraphicFramePr>
        <p:xfrm>
          <a:off x="285720" y="1285860"/>
          <a:ext cx="714380" cy="5214974"/>
        </p:xfrm>
        <a:graphic>
          <a:graphicData uri="http://schemas.openxmlformats.org/drawingml/2006/table">
            <a:tbl>
              <a:tblPr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tblPr>
              <a:tblGrid>
                <a:gridCol w="714380"/>
              </a:tblGrid>
              <a:tr h="5214974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РАСХОДЫ</a:t>
                      </a: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муниципального образования</a:t>
                      </a:r>
                    </a:p>
                  </a:txBody>
                  <a:tcPr marL="68580" marR="68580" marT="0" marB="0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9" name="Таблица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62637704"/>
              </p:ext>
            </p:extLst>
          </p:nvPr>
        </p:nvGraphicFramePr>
        <p:xfrm>
          <a:off x="4857752" y="500042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58 812,0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55 272,2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55 272,2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0" name="Таблица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10224643"/>
              </p:ext>
            </p:extLst>
          </p:nvPr>
        </p:nvGraphicFramePr>
        <p:xfrm>
          <a:off x="4857752" y="1428736"/>
          <a:ext cx="4071965" cy="315468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454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481,5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340,0,0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360,0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2" name="Таблица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61835402"/>
              </p:ext>
            </p:extLst>
          </p:nvPr>
        </p:nvGraphicFramePr>
        <p:xfrm>
          <a:off x="4857752" y="4286256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70 538,8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69 039,7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69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377,7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/>
        </p:nvGraphicFramePr>
        <p:xfrm>
          <a:off x="4857752" y="4786322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251,1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256,6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261,9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/>
        </p:nvGraphicFramePr>
        <p:xfrm>
          <a:off x="4857752" y="5286388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4 691,0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4 691,0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4 691,0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/>
        </p:nvGraphicFramePr>
        <p:xfrm>
          <a:off x="4857752" y="5929330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94872749"/>
              </p:ext>
            </p:extLst>
          </p:nvPr>
        </p:nvGraphicFramePr>
        <p:xfrm>
          <a:off x="4857752" y="6526821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48 003,0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48 003,0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48 003,0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7" name="Таблица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44524620"/>
              </p:ext>
            </p:extLst>
          </p:nvPr>
        </p:nvGraphicFramePr>
        <p:xfrm>
          <a:off x="4857752" y="2857496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607 624,4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516 930,1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220 068,6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8" name="Таблица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87945913"/>
              </p:ext>
            </p:extLst>
          </p:nvPr>
        </p:nvGraphicFramePr>
        <p:xfrm>
          <a:off x="4857752" y="3357562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59 780,3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50 927,3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51 306,3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9" name="Таблица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60651501"/>
              </p:ext>
            </p:extLst>
          </p:nvPr>
        </p:nvGraphicFramePr>
        <p:xfrm>
          <a:off x="4857752" y="3857628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450,0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450,0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450,0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0" name="Таблица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07970866"/>
              </p:ext>
            </p:extLst>
          </p:nvPr>
        </p:nvGraphicFramePr>
        <p:xfrm>
          <a:off x="4857752" y="1928802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72 615,2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24 819,7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25 416,6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1" name="Таблица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25184638"/>
              </p:ext>
            </p:extLst>
          </p:nvPr>
        </p:nvGraphicFramePr>
        <p:xfrm>
          <a:off x="4857752" y="2357430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13 815,5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8 751,0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11 756,5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2" name="Прямоугольник 71"/>
          <p:cNvSpPr/>
          <p:nvPr/>
        </p:nvSpPr>
        <p:spPr>
          <a:xfrm>
            <a:off x="7500958" y="71414"/>
            <a:ext cx="1143008" cy="33855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algn="ctr" eaLnBrk="0" hangingPunct="0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2020 год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6215074" y="71414"/>
            <a:ext cx="1143008" cy="33855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algn="ctr" eaLnBrk="0" hangingPunct="0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2019 год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4929190" y="71414"/>
            <a:ext cx="1143008" cy="33855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algn="ctr" eaLnBrk="0" hangingPunct="0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2018 год</a:t>
            </a:r>
          </a:p>
        </p:txBody>
      </p:sp>
      <p:grpSp>
        <p:nvGrpSpPr>
          <p:cNvPr id="2" name="Группа 75"/>
          <p:cNvGrpSpPr/>
          <p:nvPr/>
        </p:nvGrpSpPr>
        <p:grpSpPr>
          <a:xfrm rot="5400000">
            <a:off x="4501400" y="499204"/>
            <a:ext cx="285753" cy="287430"/>
            <a:chOff x="4117015" y="1174021"/>
            <a:chExt cx="460885" cy="358868"/>
          </a:xfrm>
          <a:scene3d>
            <a:camera prst="orthographicFront"/>
            <a:lightRig rig="flat" dir="t"/>
          </a:scene3d>
        </p:grpSpPr>
        <p:sp>
          <p:nvSpPr>
            <p:cNvPr id="77" name="Стрелка вправо 76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8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3" name="Группа 78"/>
          <p:cNvGrpSpPr/>
          <p:nvPr/>
        </p:nvGrpSpPr>
        <p:grpSpPr>
          <a:xfrm rot="5400000">
            <a:off x="4501400" y="1427898"/>
            <a:ext cx="285753" cy="287430"/>
            <a:chOff x="4117015" y="1174021"/>
            <a:chExt cx="460885" cy="358868"/>
          </a:xfr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80" name="Стрелка вправо 79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1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sp>
        <p:nvSpPr>
          <p:cNvPr id="83" name="Стрелка вправо 82"/>
          <p:cNvSpPr/>
          <p:nvPr/>
        </p:nvSpPr>
        <p:spPr>
          <a:xfrm rot="60366">
            <a:off x="4500562" y="2000241"/>
            <a:ext cx="287430" cy="285753"/>
          </a:xfrm>
          <a:prstGeom prst="rightArrow">
            <a:avLst>
              <a:gd name="adj1" fmla="val 60000"/>
              <a:gd name="adj2" fmla="val 50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sp>
      <p:grpSp>
        <p:nvGrpSpPr>
          <p:cNvPr id="4" name="Группа 84"/>
          <p:cNvGrpSpPr/>
          <p:nvPr/>
        </p:nvGrpSpPr>
        <p:grpSpPr>
          <a:xfrm rot="5400000">
            <a:off x="4501400" y="2428030"/>
            <a:ext cx="285753" cy="287430"/>
            <a:chOff x="4117015" y="1174021"/>
            <a:chExt cx="460885" cy="358868"/>
          </a:xfrm>
          <a:solidFill>
            <a:srgbClr val="7030A0"/>
          </a:solidFill>
          <a:scene3d>
            <a:camera prst="orthographicFront"/>
            <a:lightRig rig="flat" dir="t"/>
          </a:scene3d>
        </p:grpSpPr>
        <p:sp>
          <p:nvSpPr>
            <p:cNvPr id="86" name="Стрелка вправо 85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7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5" name="Группа 87"/>
          <p:cNvGrpSpPr/>
          <p:nvPr/>
        </p:nvGrpSpPr>
        <p:grpSpPr>
          <a:xfrm rot="5400000">
            <a:off x="4501400" y="3428162"/>
            <a:ext cx="285753" cy="287430"/>
            <a:chOff x="4117015" y="1174021"/>
            <a:chExt cx="460885" cy="358868"/>
          </a:xfrm>
          <a:solidFill>
            <a:schemeClr val="accent3">
              <a:lumMod val="75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89" name="Стрелка вправо 88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0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6" name="Группа 90"/>
          <p:cNvGrpSpPr/>
          <p:nvPr/>
        </p:nvGrpSpPr>
        <p:grpSpPr>
          <a:xfrm rot="5400000">
            <a:off x="4501400" y="2928096"/>
            <a:ext cx="285753" cy="287430"/>
            <a:chOff x="4117015" y="1174021"/>
            <a:chExt cx="460885" cy="358868"/>
          </a:xfrm>
          <a:solidFill>
            <a:srgbClr val="0070C0"/>
          </a:solidFill>
          <a:scene3d>
            <a:camera prst="orthographicFront"/>
            <a:lightRig rig="flat" dir="t"/>
          </a:scene3d>
        </p:grpSpPr>
        <p:sp>
          <p:nvSpPr>
            <p:cNvPr id="92" name="Стрелка вправо 91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3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7" name="Группа 93"/>
          <p:cNvGrpSpPr/>
          <p:nvPr/>
        </p:nvGrpSpPr>
        <p:grpSpPr>
          <a:xfrm rot="5400000">
            <a:off x="4501400" y="3928228"/>
            <a:ext cx="285753" cy="287430"/>
            <a:chOff x="4117015" y="1174021"/>
            <a:chExt cx="460885" cy="358868"/>
          </a:xfrm>
          <a:solidFill>
            <a:srgbClr val="002060"/>
          </a:solidFill>
          <a:scene3d>
            <a:camera prst="orthographicFront"/>
            <a:lightRig rig="flat" dir="t"/>
          </a:scene3d>
        </p:grpSpPr>
        <p:sp>
          <p:nvSpPr>
            <p:cNvPr id="95" name="Стрелка вправо 94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6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9" name="Группа 96"/>
          <p:cNvGrpSpPr/>
          <p:nvPr/>
        </p:nvGrpSpPr>
        <p:grpSpPr>
          <a:xfrm rot="5400000">
            <a:off x="4501400" y="4356856"/>
            <a:ext cx="285753" cy="287430"/>
            <a:chOff x="4117015" y="1174021"/>
            <a:chExt cx="460885" cy="358868"/>
          </a:xfrm>
          <a:solidFill>
            <a:schemeClr val="tx1"/>
          </a:solidFill>
          <a:scene3d>
            <a:camera prst="orthographicFront"/>
            <a:lightRig rig="flat" dir="t"/>
          </a:scene3d>
        </p:grpSpPr>
        <p:sp>
          <p:nvSpPr>
            <p:cNvPr id="98" name="Стрелка вправо 97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9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11" name="Группа 99"/>
          <p:cNvGrpSpPr/>
          <p:nvPr/>
        </p:nvGrpSpPr>
        <p:grpSpPr>
          <a:xfrm rot="5400000">
            <a:off x="4501400" y="4856922"/>
            <a:ext cx="285753" cy="287430"/>
            <a:chOff x="4117015" y="1174021"/>
            <a:chExt cx="460885" cy="358868"/>
          </a:xfr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01" name="Стрелка вправо 100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2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12" name="Группа 102"/>
          <p:cNvGrpSpPr/>
          <p:nvPr/>
        </p:nvGrpSpPr>
        <p:grpSpPr>
          <a:xfrm rot="5400000">
            <a:off x="4501400" y="5285550"/>
            <a:ext cx="285753" cy="287430"/>
            <a:chOff x="4117015" y="1174021"/>
            <a:chExt cx="460885" cy="358868"/>
          </a:xfrm>
          <a:solidFill>
            <a:schemeClr val="accent1">
              <a:lumMod val="5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04" name="Стрелка вправо 103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5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13" name="Группа 105"/>
          <p:cNvGrpSpPr/>
          <p:nvPr/>
        </p:nvGrpSpPr>
        <p:grpSpPr>
          <a:xfrm rot="5400000">
            <a:off x="4501400" y="6571409"/>
            <a:ext cx="285753" cy="287430"/>
            <a:chOff x="4117015" y="1174021"/>
            <a:chExt cx="460885" cy="358868"/>
          </a:xfrm>
          <a:solidFill>
            <a:schemeClr val="accent6"/>
          </a:solidFill>
          <a:scene3d>
            <a:camera prst="orthographicFront"/>
            <a:lightRig rig="flat" dir="t"/>
          </a:scene3d>
        </p:grpSpPr>
        <p:sp>
          <p:nvSpPr>
            <p:cNvPr id="107" name="Стрелка вправо 106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8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16" name="Группа 108"/>
          <p:cNvGrpSpPr/>
          <p:nvPr/>
        </p:nvGrpSpPr>
        <p:grpSpPr>
          <a:xfrm rot="5400000">
            <a:off x="4501400" y="5928492"/>
            <a:ext cx="285753" cy="287430"/>
            <a:chOff x="4117015" y="1174021"/>
            <a:chExt cx="460885" cy="358868"/>
          </a:xfr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10" name="Стрелка вправо 109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1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sp>
        <p:nvSpPr>
          <p:cNvPr id="112" name="Номер слайда 1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bg1"/>
                </a:solidFill>
              </a:rPr>
              <a:pPr>
                <a:defRPr/>
              </a:pPr>
              <a:t>27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4" name="Заголовок 1"/>
          <p:cNvSpPr txBox="1">
            <a:spLocks/>
          </p:cNvSpPr>
          <p:nvPr/>
        </p:nvSpPr>
        <p:spPr>
          <a:xfrm>
            <a:off x="1142976" y="928670"/>
            <a:ext cx="2571768" cy="35719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0200  </a:t>
            </a:r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</a:rPr>
              <a:t>Национальная оборона</a:t>
            </a:r>
            <a:endParaRPr lang="ru-RU" sz="1000" b="1" dirty="0">
              <a:solidFill>
                <a:srgbClr val="002060"/>
              </a:solidFill>
              <a:latin typeface="Arial" pitchFamily="34" charset="0"/>
            </a:endParaRPr>
          </a:p>
        </p:txBody>
      </p:sp>
      <p:pic>
        <p:nvPicPr>
          <p:cNvPr id="115" name="Рисунок 114" descr="https://image.issuu.com/120718084615-847c72b4e205444d898cc1349615e613/jpg/page_1.jpg"/>
          <p:cNvPicPr/>
          <p:nvPr/>
        </p:nvPicPr>
        <p:blipFill>
          <a:blip r:embed="rId15" cstate="print"/>
          <a:srcRect l="14590" t="29280" r="31797" b="29777"/>
          <a:stretch>
            <a:fillRect/>
          </a:stretch>
        </p:blipFill>
        <p:spPr bwMode="auto">
          <a:xfrm>
            <a:off x="3929058" y="857232"/>
            <a:ext cx="42862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" name="Группа 115"/>
          <p:cNvGrpSpPr/>
          <p:nvPr/>
        </p:nvGrpSpPr>
        <p:grpSpPr>
          <a:xfrm rot="5400000">
            <a:off x="4501400" y="927832"/>
            <a:ext cx="285753" cy="287430"/>
            <a:chOff x="4117015" y="1174021"/>
            <a:chExt cx="460885" cy="358868"/>
          </a:xfrm>
          <a:solidFill>
            <a:schemeClr val="accent1">
              <a:lumMod val="5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17" name="Стрелка вправо 116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8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aphicFrame>
        <p:nvGraphicFramePr>
          <p:cNvPr id="119" name="Таблица 118"/>
          <p:cNvGraphicFramePr>
            <a:graphicFrameLocks noGrp="1"/>
          </p:cNvGraphicFramePr>
          <p:nvPr/>
        </p:nvGraphicFramePr>
        <p:xfrm>
          <a:off x="4857752" y="1000108"/>
          <a:ext cx="4071965" cy="315468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454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770,0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1 789,0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1 856,0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71538" y="214290"/>
            <a:ext cx="5786478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 по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28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85720" y="2857496"/>
            <a:ext cx="2143140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0100 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Общегосударственные вопросы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 rot="16200000">
            <a:off x="1106861" y="3465116"/>
            <a:ext cx="4286282" cy="213523"/>
            <a:chOff x="-848900" y="2071678"/>
            <a:chExt cx="8065694" cy="214314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0800000" flipH="1" flipV="1">
              <a:off x="-848900" y="2071679"/>
              <a:ext cx="8064102" cy="1587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563013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3357554" y="1857364"/>
            <a:ext cx="3643338" cy="85725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01 03 </a:t>
            </a:r>
            <a:r>
              <a:rPr lang="ru-RU" sz="1200" b="1" dirty="0" smtClean="0">
                <a:solidFill>
                  <a:srgbClr val="002060"/>
                </a:solidFill>
              </a:rPr>
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2500298" y="3214686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34" name="Прямая соединительная линия 33"/>
          <p:cNvCxnSpPr/>
          <p:nvPr/>
        </p:nvCxnSpPr>
        <p:spPr>
          <a:xfrm>
            <a:off x="3143240" y="3143248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3143240" y="4286256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Скругленный прямоугольник 37"/>
          <p:cNvSpPr/>
          <p:nvPr/>
        </p:nvSpPr>
        <p:spPr>
          <a:xfrm>
            <a:off x="3357554" y="1142984"/>
            <a:ext cx="3643338" cy="63341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01 02 </a:t>
            </a:r>
            <a:r>
              <a:rPr lang="ru-RU" sz="1200" b="1" dirty="0" smtClean="0">
                <a:solidFill>
                  <a:srgbClr val="002060"/>
                </a:solidFill>
              </a:rPr>
              <a:t>Функционирование высшего должностного лица  субъекта Российской Федерации и муниципального образования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357554" y="2786058"/>
            <a:ext cx="3643338" cy="107157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01 04 </a:t>
            </a:r>
            <a:r>
              <a:rPr lang="ru-RU" sz="1200" b="1" dirty="0" smtClean="0">
                <a:solidFill>
                  <a:srgbClr val="002060"/>
                </a:solidFill>
              </a:rPr>
              <a:t>Функционирование Правительства Российской Федерации, высших исполнительных органов государственной  власти субъектов Российской Федерации, местных администраций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357554" y="3929066"/>
            <a:ext cx="3643338" cy="85725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01 06 </a:t>
            </a:r>
            <a:r>
              <a:rPr lang="ru-RU" sz="1200" b="1" dirty="0" smtClean="0">
                <a:solidFill>
                  <a:srgbClr val="002060"/>
                </a:solidFill>
              </a:rPr>
              <a:t>Обеспечение деятельности финансовых, налоговых и таможенных органов и органов  финансового  (финансово-бюджетного) надзора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3143240" y="514351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3143240" y="5715016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Скругленный прямоугольник 47"/>
          <p:cNvSpPr/>
          <p:nvPr/>
        </p:nvSpPr>
        <p:spPr>
          <a:xfrm>
            <a:off x="3357554" y="4929198"/>
            <a:ext cx="3571900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01 11 </a:t>
            </a:r>
            <a:r>
              <a:rPr lang="ru-RU" sz="1200" b="1" dirty="0" smtClean="0">
                <a:solidFill>
                  <a:srgbClr val="002060"/>
                </a:solidFill>
              </a:rPr>
              <a:t>Резервные фонды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357554" y="5500702"/>
            <a:ext cx="3571900" cy="428652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01 13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общегосударственные вопросы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53" name="Таблица 52"/>
          <p:cNvGraphicFramePr>
            <a:graphicFrameLocks noGrp="1"/>
          </p:cNvGraphicFramePr>
          <p:nvPr/>
        </p:nvGraphicFramePr>
        <p:xfrm>
          <a:off x="7072330" y="1428736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1 535,6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1 535,6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1 535,6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54" name="Таблица 53"/>
          <p:cNvGraphicFramePr>
            <a:graphicFrameLocks noGrp="1"/>
          </p:cNvGraphicFramePr>
          <p:nvPr/>
        </p:nvGraphicFramePr>
        <p:xfrm>
          <a:off x="7000861" y="714356"/>
          <a:ext cx="214313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2018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2019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5" name="Таблица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23507255"/>
              </p:ext>
            </p:extLst>
          </p:nvPr>
        </p:nvGraphicFramePr>
        <p:xfrm>
          <a:off x="7072331" y="3286124"/>
          <a:ext cx="207166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90484"/>
                <a:gridCol w="690484"/>
                <a:gridCol w="690701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23 965,8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22 107,5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22 107,5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6" name="Таблица 55"/>
          <p:cNvGraphicFramePr>
            <a:graphicFrameLocks noGrp="1"/>
          </p:cNvGraphicFramePr>
          <p:nvPr/>
        </p:nvGraphicFramePr>
        <p:xfrm>
          <a:off x="7072331" y="4214818"/>
          <a:ext cx="207166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90484"/>
                <a:gridCol w="690484"/>
                <a:gridCol w="690701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863,7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ru-RU" sz="1200" b="1" baseline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863,7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863,7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8" name="Таблица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73074333"/>
              </p:ext>
            </p:extLst>
          </p:nvPr>
        </p:nvGraphicFramePr>
        <p:xfrm>
          <a:off x="7072329" y="5000636"/>
          <a:ext cx="2071671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90485"/>
                <a:gridCol w="690485"/>
                <a:gridCol w="690701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240,5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9" name="Таблица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86022547"/>
              </p:ext>
            </p:extLst>
          </p:nvPr>
        </p:nvGraphicFramePr>
        <p:xfrm>
          <a:off x="7072331" y="5572140"/>
          <a:ext cx="207166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90484"/>
                <a:gridCol w="690484"/>
                <a:gridCol w="690701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20 330,7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18 789,7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18 789,7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0" name="Таблица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9872764"/>
              </p:ext>
            </p:extLst>
          </p:nvPr>
        </p:nvGraphicFramePr>
        <p:xfrm>
          <a:off x="7000891" y="2357430"/>
          <a:ext cx="213428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05475"/>
                <a:gridCol w="714295"/>
                <a:gridCol w="71451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3 875,7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3 675,7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3 675,7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2D4CA"/>
              </a:clrFrom>
              <a:clrTo>
                <a:srgbClr val="D2D4C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2786058"/>
            <a:ext cx="690567" cy="51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5500726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ассигнований,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29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00034" y="2071678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0300 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Национальная безопасность и правоохранительная деятельность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2" name="Группа 14"/>
          <p:cNvGrpSpPr/>
          <p:nvPr/>
        </p:nvGrpSpPr>
        <p:grpSpPr>
          <a:xfrm rot="16200000">
            <a:off x="3750046" y="2607891"/>
            <a:ext cx="143719" cy="214322"/>
            <a:chOff x="6543063" y="2070877"/>
            <a:chExt cx="270442" cy="215116"/>
          </a:xfrm>
        </p:grpSpPr>
        <p:cxnSp>
          <p:nvCxnSpPr>
            <p:cNvPr id="16" name="Прямая соединительная линия 15"/>
            <p:cNvCxnSpPr>
              <a:stCxn id="31" idx="3"/>
            </p:cNvCxnSpPr>
            <p:nvPr/>
          </p:nvCxnSpPr>
          <p:spPr>
            <a:xfrm rot="5400000" flipV="1">
              <a:off x="6788030" y="2045404"/>
              <a:ext cx="1" cy="5094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6436299" y="2177645"/>
              <a:ext cx="215112" cy="1583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3929058" y="2214554"/>
            <a:ext cx="3000396" cy="85725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03 09 </a:t>
            </a:r>
            <a:r>
              <a:rPr lang="ru-RU" sz="1200" b="1" dirty="0" smtClean="0">
                <a:solidFill>
                  <a:srgbClr val="002060"/>
                </a:solidFill>
              </a:rPr>
              <a:t>Защита населения и территории от  чрезвычайных ситуаций  природного и техногенного характера, гражданская оборона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143240" y="2285992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38" name="Скругленный прямоугольник 37"/>
          <p:cNvSpPr/>
          <p:nvPr/>
        </p:nvSpPr>
        <p:spPr>
          <a:xfrm>
            <a:off x="3929058" y="1785926"/>
            <a:ext cx="3000396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03 02 </a:t>
            </a:r>
            <a:r>
              <a:rPr lang="ru-RU" sz="1200" b="1" dirty="0" smtClean="0">
                <a:solidFill>
                  <a:srgbClr val="002060"/>
                </a:solidFill>
              </a:rPr>
              <a:t>Органы внутренних дел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500034" y="4572008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0400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Национальная экономика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4" name="Группа 14"/>
          <p:cNvGrpSpPr/>
          <p:nvPr/>
        </p:nvGrpSpPr>
        <p:grpSpPr>
          <a:xfrm rot="16200000">
            <a:off x="2570522" y="4858180"/>
            <a:ext cx="2501175" cy="214318"/>
            <a:chOff x="2241363" y="2070880"/>
            <a:chExt cx="4706576" cy="215112"/>
          </a:xfrm>
        </p:grpSpPr>
        <p:cxnSp>
          <p:nvCxnSpPr>
            <p:cNvPr id="41" name="Прямая соединительная линия 40"/>
            <p:cNvCxnSpPr/>
            <p:nvPr/>
          </p:nvCxnSpPr>
          <p:spPr>
            <a:xfrm rot="10800000" flipH="1" flipV="1">
              <a:off x="2241457" y="2070880"/>
              <a:ext cx="4704986" cy="1594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 rot="5400000">
              <a:off x="2135000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rot="5400000">
              <a:off x="5630133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 rot="5400000">
              <a:off x="6839987" y="2178041"/>
              <a:ext cx="214315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Скругленный прямоугольник 50"/>
          <p:cNvSpPr/>
          <p:nvPr/>
        </p:nvSpPr>
        <p:spPr>
          <a:xfrm>
            <a:off x="4000497" y="4143380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04 05 </a:t>
            </a:r>
            <a:r>
              <a:rPr lang="ru-RU" sz="1200" b="1" dirty="0" smtClean="0">
                <a:solidFill>
                  <a:srgbClr val="002060"/>
                </a:solidFill>
              </a:rPr>
              <a:t>Сельское хозяйство и рыболовство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3714745" y="5000636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3714745" y="5572140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Скругленный прямоугольник 53"/>
          <p:cNvSpPr/>
          <p:nvPr/>
        </p:nvSpPr>
        <p:spPr>
          <a:xfrm>
            <a:off x="4000497" y="3643314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04 01 </a:t>
            </a:r>
            <a:r>
              <a:rPr lang="ru-RU" sz="1200" b="1" dirty="0" smtClean="0">
                <a:solidFill>
                  <a:srgbClr val="002060"/>
                </a:solidFill>
              </a:rPr>
              <a:t>Общеэкономические вопросы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4000497" y="4786322"/>
            <a:ext cx="2928958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t"/>
            <a:r>
              <a:rPr lang="ru-RU" sz="1400" b="1" dirty="0" smtClean="0">
                <a:solidFill>
                  <a:srgbClr val="002060"/>
                </a:solidFill>
              </a:rPr>
              <a:t>04 08 </a:t>
            </a:r>
            <a:r>
              <a:rPr lang="ru-RU" sz="1200" b="1" dirty="0" smtClean="0">
                <a:solidFill>
                  <a:srgbClr val="002060"/>
                </a:solidFill>
              </a:rPr>
              <a:t>Автомобильный транспорт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4000497" y="5357826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04 09 </a:t>
            </a:r>
            <a:r>
              <a:rPr lang="ru-RU" sz="1200" b="1" dirty="0" smtClean="0">
                <a:solidFill>
                  <a:srgbClr val="002060"/>
                </a:solidFill>
              </a:rPr>
              <a:t>Дорожное хозяйство (дорожные фонды)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4000497" y="6000768"/>
            <a:ext cx="2928958" cy="490542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t"/>
            <a:r>
              <a:rPr lang="ru-RU" sz="1400" b="1" dirty="0" smtClean="0">
                <a:solidFill>
                  <a:srgbClr val="002060"/>
                </a:solidFill>
              </a:rPr>
              <a:t>04 12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национальной экономики      </a:t>
            </a:r>
            <a:endParaRPr lang="ru-RU" sz="1200" b="1" dirty="0">
              <a:solidFill>
                <a:srgbClr val="002060"/>
              </a:solidFill>
            </a:endParaRPr>
          </a:p>
        </p:txBody>
      </p:sp>
      <p:grpSp>
        <p:nvGrpSpPr>
          <p:cNvPr id="5" name="Группа 29"/>
          <p:cNvGrpSpPr/>
          <p:nvPr/>
        </p:nvGrpSpPr>
        <p:grpSpPr>
          <a:xfrm>
            <a:off x="3143241" y="5072074"/>
            <a:ext cx="571504" cy="339903"/>
            <a:chOff x="1488406" y="1094161"/>
            <a:chExt cx="310105" cy="339903"/>
          </a:xfrm>
        </p:grpSpPr>
        <p:sp>
          <p:nvSpPr>
            <p:cNvPr id="66" name="Стрелка вправо 6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67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graphicFrame>
        <p:nvGraphicFramePr>
          <p:cNvPr id="73" name="Таблица 72"/>
          <p:cNvGraphicFramePr>
            <a:graphicFrameLocks noGrp="1"/>
          </p:cNvGraphicFramePr>
          <p:nvPr/>
        </p:nvGraphicFramePr>
        <p:xfrm>
          <a:off x="7000861" y="857232"/>
          <a:ext cx="214313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2018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2019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4" name="Таблица 73"/>
          <p:cNvGraphicFramePr>
            <a:graphicFrameLocks noGrp="1"/>
          </p:cNvGraphicFramePr>
          <p:nvPr/>
        </p:nvGraphicFramePr>
        <p:xfrm>
          <a:off x="7081150" y="2000240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16,0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15,0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5" name="Таблица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73141281"/>
              </p:ext>
            </p:extLst>
          </p:nvPr>
        </p:nvGraphicFramePr>
        <p:xfrm>
          <a:off x="7081150" y="2714620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469,5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340,0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360,0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6" name="Таблица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82705508"/>
              </p:ext>
            </p:extLst>
          </p:nvPr>
        </p:nvGraphicFramePr>
        <p:xfrm>
          <a:off x="7081150" y="3679033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6 278,1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6 278,1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6 278,1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7" name="Таблица 76"/>
          <p:cNvGraphicFramePr>
            <a:graphicFrameLocks noGrp="1"/>
          </p:cNvGraphicFramePr>
          <p:nvPr/>
        </p:nvGraphicFramePr>
        <p:xfrm>
          <a:off x="7081151" y="4286256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1 133,0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1 079,0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1 079,0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8" name="Таблица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44090583"/>
              </p:ext>
            </p:extLst>
          </p:nvPr>
        </p:nvGraphicFramePr>
        <p:xfrm>
          <a:off x="7081150" y="4840412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1 644,0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1 900,0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1 900,0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9" name="Таблица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43373203"/>
              </p:ext>
            </p:extLst>
          </p:nvPr>
        </p:nvGraphicFramePr>
        <p:xfrm>
          <a:off x="7049588" y="5464983"/>
          <a:ext cx="2094412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13423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61 572,2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13 596,6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14 182,5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80" name="Таблица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09388349"/>
              </p:ext>
            </p:extLst>
          </p:nvPr>
        </p:nvGraphicFramePr>
        <p:xfrm>
          <a:off x="7081150" y="6103163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1 987,9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1 966,0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1 977,0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8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928802"/>
            <a:ext cx="50006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500570"/>
            <a:ext cx="714380" cy="574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" name="Заголовок 1"/>
          <p:cNvSpPr txBox="1">
            <a:spLocks/>
          </p:cNvSpPr>
          <p:nvPr/>
        </p:nvSpPr>
        <p:spPr>
          <a:xfrm>
            <a:off x="571472" y="1142984"/>
            <a:ext cx="2571768" cy="56198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0200 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Национальная оборона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9" name="Группа 29"/>
          <p:cNvGrpSpPr/>
          <p:nvPr/>
        </p:nvGrpSpPr>
        <p:grpSpPr>
          <a:xfrm>
            <a:off x="3214678" y="1285860"/>
            <a:ext cx="571504" cy="339903"/>
            <a:chOff x="1488406" y="1094161"/>
            <a:chExt cx="310105" cy="339903"/>
          </a:xfrm>
        </p:grpSpPr>
        <p:sp>
          <p:nvSpPr>
            <p:cNvPr id="47" name="Стрелка вправо 46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49" name="Скругленный прямоугольник 48"/>
          <p:cNvSpPr/>
          <p:nvPr/>
        </p:nvSpPr>
        <p:spPr>
          <a:xfrm>
            <a:off x="3857620" y="1214422"/>
            <a:ext cx="3000396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02 03 </a:t>
            </a:r>
            <a:r>
              <a:rPr lang="ru-RU" sz="1200" b="1" dirty="0" smtClean="0">
                <a:solidFill>
                  <a:srgbClr val="002060"/>
                </a:solidFill>
              </a:rPr>
              <a:t>Мобилизационная и вневойсковая подготовка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graphicFrame>
        <p:nvGraphicFramePr>
          <p:cNvPr id="57" name="Таблица 56"/>
          <p:cNvGraphicFramePr>
            <a:graphicFrameLocks noGrp="1"/>
          </p:cNvGraphicFramePr>
          <p:nvPr/>
        </p:nvGraphicFramePr>
        <p:xfrm>
          <a:off x="7081150" y="1357298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1 770,0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1 789,0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1 856,0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58" name="Рисунок 57" descr="https://image.issuu.com/120718084615-847c72b4e205444d898cc1349615e613/jpg/page_1.jpg"/>
          <p:cNvPicPr/>
          <p:nvPr/>
        </p:nvPicPr>
        <p:blipFill>
          <a:blip r:embed="rId5" cstate="print"/>
          <a:srcRect l="14590" t="29280" r="31797" b="29777"/>
          <a:stretch>
            <a:fillRect/>
          </a:stretch>
        </p:blipFill>
        <p:spPr bwMode="auto">
          <a:xfrm>
            <a:off x="1000100" y="1000108"/>
            <a:ext cx="428628" cy="41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3" name="Прямая соединительная линия 62"/>
          <p:cNvCxnSpPr/>
          <p:nvPr/>
        </p:nvCxnSpPr>
        <p:spPr>
          <a:xfrm rot="5400000" flipH="1" flipV="1">
            <a:off x="3501224" y="2571744"/>
            <a:ext cx="427834" cy="79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0" name="Группа 14"/>
          <p:cNvGrpSpPr/>
          <p:nvPr/>
        </p:nvGrpSpPr>
        <p:grpSpPr>
          <a:xfrm rot="16200000">
            <a:off x="3607193" y="2036354"/>
            <a:ext cx="429422" cy="214318"/>
            <a:chOff x="5736588" y="2070881"/>
            <a:chExt cx="808062" cy="215112"/>
          </a:xfrm>
        </p:grpSpPr>
        <p:cxnSp>
          <p:nvCxnSpPr>
            <p:cNvPr id="69" name="Прямая соединительная линия 68"/>
            <p:cNvCxnSpPr/>
            <p:nvPr/>
          </p:nvCxnSpPr>
          <p:spPr>
            <a:xfrm flipV="1">
              <a:off x="5736588" y="2070881"/>
              <a:ext cx="808062" cy="1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 rot="5400000">
              <a:off x="6436299" y="2177645"/>
              <a:ext cx="215112" cy="1583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52"/>
            <a:ext cx="12287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4"/>
          <p:cNvSpPr>
            <a:spLocks noChangeArrowheads="1"/>
          </p:cNvSpPr>
          <p:nvPr/>
        </p:nvSpPr>
        <p:spPr bwMode="auto">
          <a:xfrm>
            <a:off x="571472" y="1214422"/>
            <a:ext cx="62642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Уважаемые  граждане 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Усть-Абаканского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района!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2071678"/>
            <a:ext cx="60007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 держите в руках «Бюджет для граждан», который познакомит Вас с основными положениями  бюджета муниципального образования Усть-Абаканский район на 2018 год и на плановый период 2019 и 2020 годов. 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Прямоугольник 21"/>
          <p:cNvSpPr>
            <a:spLocks noChangeArrowheads="1"/>
          </p:cNvSpPr>
          <p:nvPr/>
        </p:nvSpPr>
        <p:spPr bwMode="auto">
          <a:xfrm>
            <a:off x="1096947" y="5143512"/>
            <a:ext cx="804705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000" dirty="0">
                <a:solidFill>
                  <a:srgbClr val="002060"/>
                </a:solidFill>
              </a:rPr>
              <a:t>                     </a:t>
            </a:r>
            <a:r>
              <a:rPr lang="ru-RU" sz="2000" b="1" dirty="0">
                <a:solidFill>
                  <a:srgbClr val="002060"/>
                </a:solidFill>
              </a:rPr>
              <a:t>Глава Усть-Абаканского района 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r"/>
            <a:r>
              <a:rPr lang="ru-RU" sz="2000" b="1" dirty="0" smtClean="0">
                <a:solidFill>
                  <a:srgbClr val="002060"/>
                </a:solidFill>
              </a:rPr>
              <a:t>Е.В. Егорова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pic>
        <p:nvPicPr>
          <p:cNvPr id="13" name="Рисунок 12" descr="EgorovaEV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74" y="357166"/>
            <a:ext cx="2658689" cy="30460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5214974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 по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30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71472" y="1571612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0500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Жилищно-коммунальное хозяйство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2" name="Группа 14"/>
          <p:cNvGrpSpPr/>
          <p:nvPr/>
        </p:nvGrpSpPr>
        <p:grpSpPr>
          <a:xfrm rot="16200000">
            <a:off x="3178228" y="1902267"/>
            <a:ext cx="1439567" cy="240871"/>
            <a:chOff x="4797087" y="2071677"/>
            <a:chExt cx="2419707" cy="215903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0800000" flipH="1" flipV="1">
              <a:off x="4797087" y="2071677"/>
              <a:ext cx="2418119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6200993" y="2179628"/>
              <a:ext cx="214314" cy="1589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4000496" y="1678769"/>
            <a:ext cx="2928958" cy="318014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05 02 </a:t>
            </a:r>
            <a:r>
              <a:rPr lang="ru-RU" sz="1200" b="1" dirty="0" smtClean="0">
                <a:solidFill>
                  <a:srgbClr val="002060"/>
                </a:solidFill>
              </a:rPr>
              <a:t>Коммунальное хозяйство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214678" y="1928802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34" name="Прямая соединительная линия 33"/>
          <p:cNvCxnSpPr>
            <a:endCxn id="39" idx="1"/>
          </p:cNvCxnSpPr>
          <p:nvPr/>
        </p:nvCxnSpPr>
        <p:spPr>
          <a:xfrm>
            <a:off x="3777576" y="2247224"/>
            <a:ext cx="231786" cy="0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Скругленный прямоугольник 37"/>
          <p:cNvSpPr/>
          <p:nvPr/>
        </p:nvSpPr>
        <p:spPr>
          <a:xfrm>
            <a:off x="4000496" y="1214422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05 01 </a:t>
            </a:r>
            <a:r>
              <a:rPr lang="ru-RU" sz="1200" b="1" dirty="0" smtClean="0">
                <a:solidFill>
                  <a:srgbClr val="002060"/>
                </a:solidFill>
              </a:rPr>
              <a:t>Жилищное хозяйство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4009362" y="2098753"/>
            <a:ext cx="2919301" cy="296942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05 03 </a:t>
            </a:r>
            <a:r>
              <a:rPr lang="ru-RU" sz="1200" b="1" dirty="0" smtClean="0">
                <a:solidFill>
                  <a:srgbClr val="002060"/>
                </a:solidFill>
              </a:rPr>
              <a:t>Благоустройство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571472" y="4214818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0700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Образование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30" name="Группа 14"/>
          <p:cNvGrpSpPr/>
          <p:nvPr/>
        </p:nvGrpSpPr>
        <p:grpSpPr>
          <a:xfrm rot="16200000">
            <a:off x="2571341" y="4715279"/>
            <a:ext cx="2643206" cy="213524"/>
            <a:chOff x="2242952" y="2071677"/>
            <a:chExt cx="4973842" cy="214315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rot="10800000" flipH="1" flipV="1">
              <a:off x="2242952" y="2071677"/>
              <a:ext cx="497225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5400000">
              <a:off x="5898989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Скругленный прямоугольник 40"/>
          <p:cNvSpPr/>
          <p:nvPr/>
        </p:nvSpPr>
        <p:spPr>
          <a:xfrm>
            <a:off x="4000496" y="3929066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07 02 </a:t>
            </a:r>
            <a:r>
              <a:rPr lang="ru-RU" sz="1200" b="1" dirty="0" smtClean="0">
                <a:solidFill>
                  <a:srgbClr val="002060"/>
                </a:solidFill>
              </a:rPr>
              <a:t>Общее образование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42" name="Группа 29"/>
          <p:cNvGrpSpPr/>
          <p:nvPr/>
        </p:nvGrpSpPr>
        <p:grpSpPr>
          <a:xfrm>
            <a:off x="3214678" y="4643446"/>
            <a:ext cx="571504" cy="339903"/>
            <a:chOff x="1488406" y="1094161"/>
            <a:chExt cx="310105" cy="339903"/>
          </a:xfrm>
        </p:grpSpPr>
        <p:sp>
          <p:nvSpPr>
            <p:cNvPr id="46" name="Стрелка вправо 4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51" name="Прямая соединительная линия 50"/>
          <p:cNvCxnSpPr/>
          <p:nvPr/>
        </p:nvCxnSpPr>
        <p:spPr>
          <a:xfrm>
            <a:off x="3786182" y="478632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4000496" y="3357562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07 01 </a:t>
            </a:r>
            <a:r>
              <a:rPr lang="ru-RU" sz="1200" b="1" dirty="0" smtClean="0">
                <a:solidFill>
                  <a:srgbClr val="002060"/>
                </a:solidFill>
              </a:rPr>
              <a:t>Дошкольное образование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4000496" y="4429132"/>
            <a:ext cx="2928958" cy="71438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07 05 </a:t>
            </a:r>
            <a:r>
              <a:rPr lang="ru-RU" sz="1200" b="1" dirty="0" smtClean="0">
                <a:solidFill>
                  <a:srgbClr val="002060"/>
                </a:solidFill>
              </a:rPr>
              <a:t>Профессиональная подготовка, переподготовка и повышение квалификации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000496" y="5286388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07 07 </a:t>
            </a:r>
            <a:r>
              <a:rPr lang="ru-RU" sz="1200" b="1" dirty="0" smtClean="0">
                <a:solidFill>
                  <a:srgbClr val="002060"/>
                </a:solidFill>
              </a:rPr>
              <a:t>Молодежная политика и оздоровление детей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4000496" y="5929330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07 09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образования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3786182" y="5429264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3786182" y="6143644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61" name="Таблица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17994933"/>
              </p:ext>
            </p:extLst>
          </p:nvPr>
        </p:nvGraphicFramePr>
        <p:xfrm>
          <a:off x="7081150" y="1285860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2" name="Таблица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4767132"/>
              </p:ext>
            </p:extLst>
          </p:nvPr>
        </p:nvGraphicFramePr>
        <p:xfrm>
          <a:off x="7081150" y="1785926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6 279,9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2 411,0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5 417,0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/>
        </p:nvGraphicFramePr>
        <p:xfrm>
          <a:off x="7081150" y="5500702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2 551,8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2 556,8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2 571,8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/>
        </p:nvGraphicFramePr>
        <p:xfrm>
          <a:off x="7081150" y="6143644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29 636,8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29 138,8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29 173,8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41914640"/>
              </p:ext>
            </p:extLst>
          </p:nvPr>
        </p:nvGraphicFramePr>
        <p:xfrm>
          <a:off x="7081150" y="2706083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6 291,5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63,5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63,0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7" name="Таблица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1416032"/>
              </p:ext>
            </p:extLst>
          </p:nvPr>
        </p:nvGraphicFramePr>
        <p:xfrm>
          <a:off x="6929454" y="4071942"/>
          <a:ext cx="2214546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32003"/>
                <a:gridCol w="741155"/>
                <a:gridCol w="741388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466434,3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384605,1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150223,1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8" name="Таблица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1125847"/>
              </p:ext>
            </p:extLst>
          </p:nvPr>
        </p:nvGraphicFramePr>
        <p:xfrm>
          <a:off x="7081150" y="4714884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55,0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428736"/>
            <a:ext cx="67781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4143380"/>
            <a:ext cx="57933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7" name="Таблица 46"/>
          <p:cNvGraphicFramePr>
            <a:graphicFrameLocks noGrp="1"/>
          </p:cNvGraphicFramePr>
          <p:nvPr/>
        </p:nvGraphicFramePr>
        <p:xfrm>
          <a:off x="7000861" y="714356"/>
          <a:ext cx="214313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2018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2019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48" name="Таблица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622164"/>
              </p:ext>
            </p:extLst>
          </p:nvPr>
        </p:nvGraphicFramePr>
        <p:xfrm>
          <a:off x="6929454" y="3429000"/>
          <a:ext cx="2214546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32003"/>
                <a:gridCol w="741155"/>
                <a:gridCol w="741388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108946,5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100619,4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38089,9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9" name="Скругленный прямоугольник 48"/>
          <p:cNvSpPr/>
          <p:nvPr/>
        </p:nvSpPr>
        <p:spPr>
          <a:xfrm>
            <a:off x="3999705" y="2493879"/>
            <a:ext cx="2928958" cy="49721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05 05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жилищно-коммунального хозяйства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3777576" y="2742487"/>
            <a:ext cx="213523" cy="0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57" name="Таблица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25152862"/>
              </p:ext>
            </p:extLst>
          </p:nvPr>
        </p:nvGraphicFramePr>
        <p:xfrm>
          <a:off x="7083779" y="2240551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1 234,1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63,5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63,0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71538" y="357166"/>
            <a:ext cx="5500726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 по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31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71472" y="1357298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0800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Культура, кинематография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2" name="Группа 14"/>
          <p:cNvGrpSpPr/>
          <p:nvPr/>
        </p:nvGrpSpPr>
        <p:grpSpPr>
          <a:xfrm rot="16200000">
            <a:off x="3482967" y="1733534"/>
            <a:ext cx="821536" cy="211941"/>
            <a:chOff x="6005352" y="2071677"/>
            <a:chExt cx="1211442" cy="214315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0800000" flipH="1" flipV="1">
              <a:off x="6006940" y="2071677"/>
              <a:ext cx="1208265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5898989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4000496" y="2000240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08 04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культуры, кинематографии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214678" y="1643050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38" name="Скругленный прямоугольник 37"/>
          <p:cNvSpPr/>
          <p:nvPr/>
        </p:nvSpPr>
        <p:spPr>
          <a:xfrm>
            <a:off x="4000496" y="1357298"/>
            <a:ext cx="2928958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08 01 </a:t>
            </a:r>
            <a:r>
              <a:rPr lang="ru-RU" sz="1200" b="1" dirty="0" smtClean="0">
                <a:solidFill>
                  <a:srgbClr val="002060"/>
                </a:solidFill>
              </a:rPr>
              <a:t>Культура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571472" y="4643446"/>
            <a:ext cx="2571768" cy="78581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1000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Социальная политика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4" name="Группа 14"/>
          <p:cNvGrpSpPr/>
          <p:nvPr/>
        </p:nvGrpSpPr>
        <p:grpSpPr>
          <a:xfrm rot="16200000">
            <a:off x="2928531" y="4786717"/>
            <a:ext cx="1928826" cy="213524"/>
            <a:chOff x="3587234" y="2071677"/>
            <a:chExt cx="3629560" cy="214315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rot="10800000" flipH="1" flipV="1">
              <a:off x="3587234" y="2071677"/>
              <a:ext cx="3627972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5400000">
              <a:off x="5898989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Скругленный прямоугольник 40"/>
          <p:cNvSpPr/>
          <p:nvPr/>
        </p:nvSpPr>
        <p:spPr>
          <a:xfrm>
            <a:off x="4000496" y="4357694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10 03 </a:t>
            </a:r>
            <a:r>
              <a:rPr lang="ru-RU" sz="1200" b="1" dirty="0" smtClean="0">
                <a:solidFill>
                  <a:srgbClr val="002060"/>
                </a:solidFill>
              </a:rPr>
              <a:t>Социальное обеспечение населения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5" name="Группа 29"/>
          <p:cNvGrpSpPr/>
          <p:nvPr/>
        </p:nvGrpSpPr>
        <p:grpSpPr>
          <a:xfrm>
            <a:off x="3214678" y="4857760"/>
            <a:ext cx="571504" cy="339903"/>
            <a:chOff x="1488406" y="1094161"/>
            <a:chExt cx="310105" cy="339903"/>
          </a:xfrm>
        </p:grpSpPr>
        <p:sp>
          <p:nvSpPr>
            <p:cNvPr id="46" name="Стрелка вправо 4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51" name="Прямая соединительная линия 50"/>
          <p:cNvCxnSpPr/>
          <p:nvPr/>
        </p:nvCxnSpPr>
        <p:spPr>
          <a:xfrm>
            <a:off x="3786182" y="5214950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4000496" y="3786190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10 01 </a:t>
            </a:r>
            <a:r>
              <a:rPr lang="ru-RU" sz="1200" b="1" dirty="0" smtClean="0">
                <a:solidFill>
                  <a:srgbClr val="002060"/>
                </a:solidFill>
              </a:rPr>
              <a:t>Пенсионное обеспечение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4000496" y="5072074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10 04 </a:t>
            </a:r>
            <a:r>
              <a:rPr lang="ru-RU" sz="1200" b="1" dirty="0" smtClean="0">
                <a:solidFill>
                  <a:srgbClr val="002060"/>
                </a:solidFill>
              </a:rPr>
              <a:t>Охрана семьи и детства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000496" y="5715016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10 06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социальной политики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3786182" y="585789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Заголовок 1"/>
          <p:cNvSpPr txBox="1">
            <a:spLocks/>
          </p:cNvSpPr>
          <p:nvPr/>
        </p:nvSpPr>
        <p:spPr>
          <a:xfrm>
            <a:off x="571472" y="2857496"/>
            <a:ext cx="2571768" cy="50006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0900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Здравоохранение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42" name="Группа 29"/>
          <p:cNvGrpSpPr/>
          <p:nvPr/>
        </p:nvGrpSpPr>
        <p:grpSpPr>
          <a:xfrm>
            <a:off x="3214678" y="2928934"/>
            <a:ext cx="571504" cy="339903"/>
            <a:chOff x="1488406" y="1094161"/>
            <a:chExt cx="310105" cy="339903"/>
          </a:xfrm>
        </p:grpSpPr>
        <p:sp>
          <p:nvSpPr>
            <p:cNvPr id="43" name="Стрелка вправо 42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47" name="Скругленный прямоугольник 46"/>
          <p:cNvSpPr/>
          <p:nvPr/>
        </p:nvSpPr>
        <p:spPr>
          <a:xfrm>
            <a:off x="4000496" y="2786058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09 09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здравоохранения </a:t>
            </a:r>
            <a:endParaRPr 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3786182" y="3071810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60" name="Таблица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76669531"/>
              </p:ext>
            </p:extLst>
          </p:nvPr>
        </p:nvGraphicFramePr>
        <p:xfrm>
          <a:off x="7081150" y="1425279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46 931,0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38 039,0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38372,0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1" name="Таблица 60"/>
          <p:cNvGraphicFramePr>
            <a:graphicFrameLocks noGrp="1"/>
          </p:cNvGraphicFramePr>
          <p:nvPr/>
        </p:nvGraphicFramePr>
        <p:xfrm>
          <a:off x="7081150" y="2143116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12 849,3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12 888,3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12 934,3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2" name="Таблица 61"/>
          <p:cNvGraphicFramePr>
            <a:graphicFrameLocks noGrp="1"/>
          </p:cNvGraphicFramePr>
          <p:nvPr/>
        </p:nvGraphicFramePr>
        <p:xfrm>
          <a:off x="7081150" y="2928934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450,0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450,0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450,0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/>
        </p:nvGraphicFramePr>
        <p:xfrm>
          <a:off x="7081150" y="3857628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920,0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3 920,0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3 920,0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/>
        </p:nvGraphicFramePr>
        <p:xfrm>
          <a:off x="7081150" y="4500570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2 288,6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2 386,7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2 481,7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5831492"/>
              </p:ext>
            </p:extLst>
          </p:nvPr>
        </p:nvGraphicFramePr>
        <p:xfrm>
          <a:off x="7081150" y="5143512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63 209,2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61 582,0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61 812,0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/>
        </p:nvGraphicFramePr>
        <p:xfrm>
          <a:off x="7081150" y="5857892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1 121,0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1 151,0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1 164,0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70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214422"/>
            <a:ext cx="700093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2643182"/>
            <a:ext cx="500066" cy="433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4500570"/>
            <a:ext cx="55377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9" name="Таблица 48"/>
          <p:cNvGraphicFramePr>
            <a:graphicFrameLocks noGrp="1"/>
          </p:cNvGraphicFramePr>
          <p:nvPr/>
        </p:nvGraphicFramePr>
        <p:xfrm>
          <a:off x="7000861" y="714356"/>
          <a:ext cx="214313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2018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2019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71538" y="357166"/>
            <a:ext cx="5286412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 по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71472" y="1357298"/>
            <a:ext cx="2571768" cy="57150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1100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Физическая культура и спорт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000496" y="1357298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1101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культуры, кинематографии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214678" y="1428736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29" name="Заголовок 1"/>
          <p:cNvSpPr txBox="1">
            <a:spLocks/>
          </p:cNvSpPr>
          <p:nvPr/>
        </p:nvSpPr>
        <p:spPr>
          <a:xfrm>
            <a:off x="571472" y="3286124"/>
            <a:ext cx="2571768" cy="85725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1300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Обслуживание государственного и муниципального долга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4" name="Группа 14"/>
          <p:cNvGrpSpPr/>
          <p:nvPr/>
        </p:nvGrpSpPr>
        <p:grpSpPr>
          <a:xfrm rot="16200000">
            <a:off x="3357159" y="5215345"/>
            <a:ext cx="1357322" cy="213524"/>
            <a:chOff x="4662659" y="2071677"/>
            <a:chExt cx="2554135" cy="214315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rot="10800000" flipH="1" flipV="1">
              <a:off x="4662659" y="2071677"/>
              <a:ext cx="2552547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Скругленный прямоугольник 40"/>
          <p:cNvSpPr/>
          <p:nvPr/>
        </p:nvSpPr>
        <p:spPr>
          <a:xfrm>
            <a:off x="4143372" y="5500702"/>
            <a:ext cx="2928958" cy="71438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14 03 </a:t>
            </a:r>
            <a:r>
              <a:rPr lang="ru-RU" sz="1200" b="1" dirty="0" smtClean="0">
                <a:solidFill>
                  <a:srgbClr val="002060"/>
                </a:solidFill>
              </a:rPr>
              <a:t>Прочие межбюджетные трансферты бюджетам общего характера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5" name="Группа 29"/>
          <p:cNvGrpSpPr/>
          <p:nvPr/>
        </p:nvGrpSpPr>
        <p:grpSpPr>
          <a:xfrm>
            <a:off x="3286116" y="5286388"/>
            <a:ext cx="571504" cy="339903"/>
            <a:chOff x="1488406" y="1094161"/>
            <a:chExt cx="310105" cy="339903"/>
          </a:xfrm>
        </p:grpSpPr>
        <p:sp>
          <p:nvSpPr>
            <p:cNvPr id="46" name="Стрелка вправо 4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51" name="Прямая соединительная линия 50"/>
          <p:cNvCxnSpPr/>
          <p:nvPr/>
        </p:nvCxnSpPr>
        <p:spPr>
          <a:xfrm>
            <a:off x="3929058" y="6000768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4143372" y="4286256"/>
            <a:ext cx="2928958" cy="928694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14 01 </a:t>
            </a:r>
            <a:r>
              <a:rPr lang="ru-RU" sz="1200" b="1" dirty="0" smtClean="0">
                <a:solidFill>
                  <a:srgbClr val="002060"/>
                </a:solidFill>
              </a:rPr>
              <a:t>Дотации на выравнивание бюджетной обеспеченности субъектов Российской Федерации и муниципальных образований 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571472" y="2143116"/>
            <a:ext cx="2571768" cy="64294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1200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Средства массовой информации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9" name="Группа 29"/>
          <p:cNvGrpSpPr/>
          <p:nvPr/>
        </p:nvGrpSpPr>
        <p:grpSpPr>
          <a:xfrm>
            <a:off x="3214678" y="2357430"/>
            <a:ext cx="571504" cy="339903"/>
            <a:chOff x="1488406" y="1094161"/>
            <a:chExt cx="310105" cy="339903"/>
          </a:xfrm>
        </p:grpSpPr>
        <p:sp>
          <p:nvSpPr>
            <p:cNvPr id="43" name="Стрелка вправо 42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47" name="Скругленный прямоугольник 46"/>
          <p:cNvSpPr/>
          <p:nvPr/>
        </p:nvSpPr>
        <p:spPr>
          <a:xfrm>
            <a:off x="4000496" y="2285992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12 02 </a:t>
            </a:r>
            <a:r>
              <a:rPr lang="ru-RU" sz="1200" b="1" dirty="0" smtClean="0">
                <a:solidFill>
                  <a:srgbClr val="002060"/>
                </a:solidFill>
              </a:rPr>
              <a:t>Периодическая печать и издательства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3786182" y="2500306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3786182" y="157161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Скругленный прямоугольник 41"/>
          <p:cNvSpPr/>
          <p:nvPr/>
        </p:nvSpPr>
        <p:spPr>
          <a:xfrm>
            <a:off x="4071934" y="3429000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13 01 </a:t>
            </a:r>
            <a:r>
              <a:rPr lang="ru-RU" sz="1200" b="1" dirty="0" smtClean="0">
                <a:solidFill>
                  <a:srgbClr val="002060"/>
                </a:solidFill>
              </a:rPr>
              <a:t>Обслуживание государственного внутреннего и муниципального долга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3786182" y="3643314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5" name="Группа 29"/>
          <p:cNvGrpSpPr/>
          <p:nvPr/>
        </p:nvGrpSpPr>
        <p:grpSpPr>
          <a:xfrm>
            <a:off x="3214678" y="3500438"/>
            <a:ext cx="571504" cy="339903"/>
            <a:chOff x="1488406" y="1094161"/>
            <a:chExt cx="310105" cy="339903"/>
          </a:xfrm>
        </p:grpSpPr>
        <p:sp>
          <p:nvSpPr>
            <p:cNvPr id="56" name="Стрелка вправо 5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7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59" name="Заголовок 1"/>
          <p:cNvSpPr txBox="1">
            <a:spLocks/>
          </p:cNvSpPr>
          <p:nvPr/>
        </p:nvSpPr>
        <p:spPr>
          <a:xfrm>
            <a:off x="642910" y="4857760"/>
            <a:ext cx="2571768" cy="121444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1400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Межбюджетные трансферты общего характера бюджетам субъектов Российской Федерации и муниципальных образований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aphicFrame>
        <p:nvGraphicFramePr>
          <p:cNvPr id="62" name="Таблица 61"/>
          <p:cNvGraphicFramePr>
            <a:graphicFrameLocks noGrp="1"/>
          </p:cNvGraphicFramePr>
          <p:nvPr/>
        </p:nvGraphicFramePr>
        <p:xfrm>
          <a:off x="7081150" y="2428868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4 691,0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4 691,0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4 691,0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/>
        </p:nvGraphicFramePr>
        <p:xfrm>
          <a:off x="7081150" y="1500174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251,1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256,6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261,9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/>
        </p:nvGraphicFramePr>
        <p:xfrm>
          <a:off x="7081150" y="3571876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/>
        </p:nvGraphicFramePr>
        <p:xfrm>
          <a:off x="7081150" y="4857760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37 803,0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37 803,0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37 803,0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/>
        </p:nvGraphicFramePr>
        <p:xfrm>
          <a:off x="7081150" y="5857892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10 200,0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10 200,0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10 200,0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67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214422"/>
            <a:ext cx="500066" cy="469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2000240"/>
            <a:ext cx="428628" cy="387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3143248"/>
            <a:ext cx="533400" cy="442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00" y="4643446"/>
            <a:ext cx="571504" cy="433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" name="TextBox 70"/>
          <p:cNvSpPr txBox="1"/>
          <p:nvPr/>
        </p:nvSpPr>
        <p:spPr>
          <a:xfrm>
            <a:off x="6858016" y="6357958"/>
            <a:ext cx="928694" cy="276999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939 132,8</a:t>
            </a:r>
          </a:p>
        </p:txBody>
      </p:sp>
      <p:sp>
        <p:nvSpPr>
          <p:cNvPr id="72" name="Заголовок 1"/>
          <p:cNvSpPr txBox="1">
            <a:spLocks/>
          </p:cNvSpPr>
          <p:nvPr/>
        </p:nvSpPr>
        <p:spPr>
          <a:xfrm>
            <a:off x="4929190" y="6500809"/>
            <a:ext cx="2071702" cy="214339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kumimoji="0" lang="ru-RU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Calibri"/>
                <a:cs typeface="Calibri"/>
              </a:rPr>
              <a:t>Всего расходов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kumimoji="0" lang="ru-RU" sz="1600" b="1" i="0" u="none" strike="noStrike" kern="1200" cap="none" spc="0" normalizeH="0" baseline="0" noProof="0" dirty="0" smtClean="0">
              <a:ln w="6350">
                <a:noFill/>
              </a:ln>
              <a:solidFill>
                <a:srgbClr val="C0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643834" y="6357958"/>
            <a:ext cx="928694" cy="276999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781 585,6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429652" y="6357958"/>
            <a:ext cx="893007" cy="276999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489 134,8</a:t>
            </a:r>
          </a:p>
        </p:txBody>
      </p:sp>
      <p:graphicFrame>
        <p:nvGraphicFramePr>
          <p:cNvPr id="53" name="Таблица 52"/>
          <p:cNvGraphicFramePr>
            <a:graphicFrameLocks noGrp="1"/>
          </p:cNvGraphicFramePr>
          <p:nvPr/>
        </p:nvGraphicFramePr>
        <p:xfrm>
          <a:off x="7000861" y="714356"/>
          <a:ext cx="214313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2018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2019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192513" name="Содержимое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61726929"/>
              </p:ext>
            </p:extLst>
          </p:nvPr>
        </p:nvGraphicFramePr>
        <p:xfrm>
          <a:off x="1381125" y="2143125"/>
          <a:ext cx="6248400" cy="3819525"/>
        </p:xfrm>
        <a:graphic>
          <a:graphicData uri="http://schemas.openxmlformats.org/presentationml/2006/ole">
            <p:oleObj spid="_x0000_s192532" name="Лист" r:id="rId4" imgW="6248445" imgH="3819420" progId="Excel.Sheet.8">
              <p:embed/>
            </p:oleObj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357290" y="357166"/>
            <a:ext cx="7286676" cy="965207"/>
          </a:xfrm>
        </p:spPr>
        <p:txBody>
          <a:bodyPr>
            <a:norm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800" dirty="0" smtClean="0">
                <a:solidFill>
                  <a:srgbClr val="C00000"/>
                </a:solidFill>
              </a:rPr>
              <a:t>Структура расходов бюджета   муниципального образования </a:t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>Усть - Абаканский район в 2018 году </a:t>
            </a: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33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graphicFrame>
        <p:nvGraphicFramePr>
          <p:cNvPr id="17" name="Схема 16"/>
          <p:cNvGraphicFramePr/>
          <p:nvPr/>
        </p:nvGraphicFramePr>
        <p:xfrm>
          <a:off x="1142976" y="1142984"/>
          <a:ext cx="7286676" cy="965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graphicFrame>
        <p:nvGraphicFramePr>
          <p:cNvPr id="12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89985244"/>
              </p:ext>
            </p:extLst>
          </p:nvPr>
        </p:nvGraphicFramePr>
        <p:xfrm>
          <a:off x="142844" y="1357298"/>
          <a:ext cx="8900932" cy="5049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xmlns="" val="3937330289"/>
              </p:ext>
            </p:extLst>
          </p:nvPr>
        </p:nvGraphicFramePr>
        <p:xfrm>
          <a:off x="5647526" y="1500174"/>
          <a:ext cx="3496474" cy="4500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1428728" y="571480"/>
            <a:ext cx="65008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Проект бюджета муниципального района на 2018 и плановый период 2019 и 2020 годов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сформирован по программно-целевому принципу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34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00166" y="428604"/>
            <a:ext cx="7000924" cy="923330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softEdge rad="31750"/>
          </a:effectLst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Расходы районного бюджета муниципального образования Усть-Абаканский район по муниципальным программам на 2018 год </a:t>
            </a:r>
            <a:r>
              <a:rPr lang="ru-RU" sz="1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(тыс. рублей)</a:t>
            </a:r>
            <a:endParaRPr lang="ru-RU" sz="1400" b="1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Схема 18"/>
          <p:cNvGraphicFramePr/>
          <p:nvPr/>
        </p:nvGraphicFramePr>
        <p:xfrm>
          <a:off x="357158" y="1285860"/>
          <a:ext cx="8501122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500166" y="1714488"/>
            <a:ext cx="1143008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737 131,5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00166" y="3071810"/>
            <a:ext cx="1143008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85 830,9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00166" y="4429132"/>
            <a:ext cx="1071570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3 362,3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71604" y="5715016"/>
            <a:ext cx="1071570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75 016,4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1" name="Правая фигурная скобка 10"/>
          <p:cNvSpPr/>
          <p:nvPr/>
        </p:nvSpPr>
        <p:spPr>
          <a:xfrm>
            <a:off x="7358082" y="2000240"/>
            <a:ext cx="571504" cy="3929090"/>
          </a:xfrm>
          <a:prstGeom prst="rightBrac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929586" y="3790953"/>
            <a:ext cx="1285852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901 341,1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357950" y="2071678"/>
            <a:ext cx="1214446" cy="357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7 программ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57950" y="3429000"/>
            <a:ext cx="1214446" cy="357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6 программ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357950" y="4643446"/>
            <a:ext cx="1214446" cy="357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3 программы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357950" y="5500702"/>
            <a:ext cx="1214446" cy="357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4 программы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7" name="Рисунок 16" descr="Усть-АбаканскийМР-герб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25" name="Нижний колонтитул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35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3FDE4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1538" y="357166"/>
            <a:ext cx="7429552" cy="92333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Объем средств, запланированный в рамках </a:t>
            </a:r>
          </a:p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муниципальных программ </a:t>
            </a:r>
          </a:p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 2018 год  (тыс. рублей)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1" name="Прямоугольник 80"/>
          <p:cNvSpPr/>
          <p:nvPr/>
        </p:nvSpPr>
        <p:spPr>
          <a:xfrm flipH="1">
            <a:off x="2143108" y="6286520"/>
            <a:ext cx="2500330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Доступная среда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2143108" y="5429264"/>
            <a:ext cx="2500330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туризма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Овал 82"/>
          <p:cNvSpPr/>
          <p:nvPr/>
        </p:nvSpPr>
        <p:spPr>
          <a:xfrm>
            <a:off x="1285852" y="5286388"/>
            <a:ext cx="714380" cy="71438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4" name="Овал 83"/>
          <p:cNvSpPr/>
          <p:nvPr/>
        </p:nvSpPr>
        <p:spPr>
          <a:xfrm>
            <a:off x="1285852" y="1142984"/>
            <a:ext cx="714380" cy="71438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5" name="Овал 84"/>
          <p:cNvSpPr/>
          <p:nvPr/>
        </p:nvSpPr>
        <p:spPr>
          <a:xfrm>
            <a:off x="1285852" y="1928802"/>
            <a:ext cx="714380" cy="714380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7" name="Овал 86"/>
          <p:cNvSpPr/>
          <p:nvPr/>
        </p:nvSpPr>
        <p:spPr>
          <a:xfrm>
            <a:off x="1285852" y="6143620"/>
            <a:ext cx="714380" cy="714380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8" name="Овал 87"/>
          <p:cNvSpPr/>
          <p:nvPr/>
        </p:nvSpPr>
        <p:spPr>
          <a:xfrm>
            <a:off x="1285852" y="2714620"/>
            <a:ext cx="714380" cy="714380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Овал 36"/>
          <p:cNvSpPr/>
          <p:nvPr/>
        </p:nvSpPr>
        <p:spPr>
          <a:xfrm>
            <a:off x="1285852" y="3571876"/>
            <a:ext cx="714380" cy="714380"/>
          </a:xfrm>
          <a:prstGeom prst="ellipse">
            <a:avLst/>
          </a:prstGeom>
          <a:blipFill>
            <a:blip r:embed="rId8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8" name="Двойная стрелка влево/вправо 67"/>
          <p:cNvSpPr/>
          <p:nvPr/>
        </p:nvSpPr>
        <p:spPr>
          <a:xfrm rot="16200000">
            <a:off x="-2000296" y="3357562"/>
            <a:ext cx="5500726" cy="1071570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Социальной  направленности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143108" y="4500570"/>
            <a:ext cx="250033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Профилактика здорового образа  жизни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1285852" y="4357694"/>
            <a:ext cx="714380" cy="714380"/>
          </a:xfrm>
          <a:prstGeom prst="ellipse">
            <a:avLst/>
          </a:prstGeom>
          <a:blipFill>
            <a:blip r:embed="rId9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8" name="Рисунок 47" descr="Усть-АбаканскийМР-герб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Прямоугольник 51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2143108" y="1357298"/>
            <a:ext cx="2428892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143108" y="2714620"/>
            <a:ext cx="250033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Социальная поддержка граждан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143108" y="2071678"/>
            <a:ext cx="2428892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Культура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143108" y="3643314"/>
            <a:ext cx="2500330" cy="738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физической культуры </a:t>
            </a:r>
          </a:p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спорта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571868" y="1357298"/>
            <a:ext cx="100010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597 893,6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571868" y="2071678"/>
            <a:ext cx="1013740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57 731,8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643306" y="3000372"/>
            <a:ext cx="1019613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77 135,0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643306" y="3929066"/>
            <a:ext cx="100013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1 495,1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714744" y="4786322"/>
            <a:ext cx="928694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820,0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786182" y="5429264"/>
            <a:ext cx="857255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1 666,0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857620" y="6286520"/>
            <a:ext cx="857256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390,0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Двойная стрелка влево/вправо 64"/>
          <p:cNvSpPr/>
          <p:nvPr/>
        </p:nvSpPr>
        <p:spPr>
          <a:xfrm rot="16200000">
            <a:off x="2643174" y="3500438"/>
            <a:ext cx="5357850" cy="1071570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Обеспечение безопасных условий жизнедеятельности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5643570" y="3071810"/>
            <a:ext cx="1285884" cy="1214446"/>
          </a:xfrm>
          <a:prstGeom prst="ellipse">
            <a:avLst/>
          </a:prstGeom>
          <a:blipFill>
            <a:blip r:embed="rId1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9" name="Овал 68"/>
          <p:cNvSpPr/>
          <p:nvPr/>
        </p:nvSpPr>
        <p:spPr>
          <a:xfrm>
            <a:off x="5715008" y="4572008"/>
            <a:ext cx="1285884" cy="1214446"/>
          </a:xfrm>
          <a:prstGeom prst="ellipse">
            <a:avLst/>
          </a:prstGeom>
          <a:blipFill rotWithShape="0">
            <a:blip r:embed="rId1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0" name="Овал 69"/>
          <p:cNvSpPr/>
          <p:nvPr/>
        </p:nvSpPr>
        <p:spPr>
          <a:xfrm>
            <a:off x="5715008" y="1643050"/>
            <a:ext cx="1285884" cy="1285884"/>
          </a:xfrm>
          <a:prstGeom prst="ellipse">
            <a:avLst/>
          </a:prstGeom>
          <a:blipFill>
            <a:blip r:embed="rId1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1" name="TextBox 70"/>
          <p:cNvSpPr txBox="1"/>
          <p:nvPr/>
        </p:nvSpPr>
        <p:spPr>
          <a:xfrm>
            <a:off x="7072330" y="4714884"/>
            <a:ext cx="1857388" cy="138499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Защита населения и территорий от чрезвычайных ситуаций, обеспечение пожарной безопасности и безопасности людей на водных объектах</a:t>
            </a:r>
            <a:endParaRPr lang="ru-RU" sz="1200" b="1" i="1" dirty="0">
              <a:solidFill>
                <a:srgbClr val="7030A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000892" y="3214686"/>
            <a:ext cx="1928826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Обеспечение общественного порядка и противодействие преступности</a:t>
            </a:r>
            <a:endParaRPr lang="ru-RU" sz="1200" b="1" i="1" dirty="0">
              <a:solidFill>
                <a:srgbClr val="7030A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072330" y="1928802"/>
            <a:ext cx="1928826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Противодействие незаконному обороту наркотиков</a:t>
            </a:r>
            <a:endParaRPr lang="ru-RU" sz="1200" b="1" i="1" dirty="0">
              <a:solidFill>
                <a:srgbClr val="7030A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143869" y="2357430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21,0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286713" y="3857628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162,0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072462" y="6072206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3 179,3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Номер слайда 37"/>
          <p:cNvSpPr>
            <a:spLocks noGrp="1"/>
          </p:cNvSpPr>
          <p:nvPr>
            <p:ph type="sldNum" sz="quarter" idx="12"/>
          </p:nvPr>
        </p:nvSpPr>
        <p:spPr>
          <a:xfrm>
            <a:off x="6572264" y="6357958"/>
            <a:ext cx="2133600" cy="365125"/>
          </a:xfrm>
        </p:spPr>
        <p:txBody>
          <a:bodyPr/>
          <a:lstStyle/>
          <a:p>
            <a:pPr>
              <a:defRPr/>
            </a:pPr>
            <a:fld id="{10E3C695-72AC-492E-AF24-F0AD9C5F8DBA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36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9" name="Нижний колонтитул 38"/>
          <p:cNvSpPr>
            <a:spLocks noGrp="1"/>
          </p:cNvSpPr>
          <p:nvPr>
            <p:ph type="ftr" sz="quarter" idx="11"/>
          </p:nvPr>
        </p:nvSpPr>
        <p:spPr>
          <a:xfrm>
            <a:off x="4857752" y="6357958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3FDE4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1538" y="357166"/>
            <a:ext cx="7429552" cy="92333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Объем средств, запланированный в рамках </a:t>
            </a:r>
          </a:p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муниципальных программ </a:t>
            </a:r>
          </a:p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 2018 год  (тыс. рублей)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2091151" y="5643578"/>
            <a:ext cx="2500330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Комплексная программа модернизации и реформирования </a:t>
            </a:r>
          </a:p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ЖКХ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Двойная стрелка влево/вправо 67"/>
          <p:cNvSpPr/>
          <p:nvPr/>
        </p:nvSpPr>
        <p:spPr>
          <a:xfrm rot="16200000">
            <a:off x="-2000296" y="3357562"/>
            <a:ext cx="5500726" cy="1071570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Поддержка отраслей экономики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071670" y="4639364"/>
            <a:ext cx="2500330" cy="738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Энергосбережение и повышение энергетической эффективност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" name="Рисунок 4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Прямоугольник 51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2071670" y="1214422"/>
            <a:ext cx="2428892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агропромы-шленного комплекса и социальной </a:t>
            </a:r>
          </a:p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сферы на селе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071670" y="3000372"/>
            <a:ext cx="244250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транспортной системы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071670" y="2285992"/>
            <a:ext cx="2428892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Сохранение и развитие малых сел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071670" y="4000504"/>
            <a:ext cx="2442500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Жилище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507249" y="1855978"/>
            <a:ext cx="100010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8 018,1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500430" y="2571744"/>
            <a:ext cx="1013740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2 895,5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494557" y="3275111"/>
            <a:ext cx="1019613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63 216,2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523186" y="4017176"/>
            <a:ext cx="100013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284,6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662415" y="5103579"/>
            <a:ext cx="928694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733854" y="6275507"/>
            <a:ext cx="857255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11 406,5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Двойная стрелка влево/вправо 64"/>
          <p:cNvSpPr/>
          <p:nvPr/>
        </p:nvSpPr>
        <p:spPr>
          <a:xfrm rot="16200000">
            <a:off x="2643174" y="3500438"/>
            <a:ext cx="5357850" cy="1071570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Общего характера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072330" y="5214950"/>
            <a:ext cx="1857388" cy="738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муниципального</a:t>
            </a:r>
          </a:p>
          <a:p>
            <a:pPr lvl="0">
              <a:spcAft>
                <a:spcPts val="0"/>
              </a:spcAft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имущества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929454" y="2786058"/>
            <a:ext cx="1928826" cy="8679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субъектов малого и среднего </a:t>
            </a:r>
            <a:r>
              <a:rPr lang="ru-RU" sz="1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предпринима</a:t>
            </a: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тельства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929454" y="1428736"/>
            <a:ext cx="1928826" cy="116955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управления  муниципальными финансами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001024" y="2325872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63 821,6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001024" y="3429000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470,0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072446" y="5704003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10 526,9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1071538" y="928670"/>
            <a:ext cx="857256" cy="785818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1071538" y="1785926"/>
            <a:ext cx="857256" cy="857256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1071538" y="2786058"/>
            <a:ext cx="857256" cy="857256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1071538" y="3714752"/>
            <a:ext cx="857256" cy="857256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1071538" y="4714884"/>
            <a:ext cx="928694" cy="928694"/>
          </a:xfrm>
          <a:prstGeom prst="ellipse">
            <a:avLst/>
          </a:prstGeom>
          <a:blipFill rotWithShape="0">
            <a:blip r:embed="rId8" cstate="print"/>
            <a:stretch>
              <a:fillRect/>
            </a:stretch>
          </a:blipFill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3" name="Овал 42"/>
          <p:cNvSpPr/>
          <p:nvPr/>
        </p:nvSpPr>
        <p:spPr>
          <a:xfrm>
            <a:off x="1142976" y="5715016"/>
            <a:ext cx="857256" cy="857256"/>
          </a:xfrm>
          <a:prstGeom prst="ellipse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5643570" y="1357298"/>
            <a:ext cx="1214446" cy="1071570"/>
          </a:xfrm>
          <a:prstGeom prst="ellipse">
            <a:avLst/>
          </a:prstGeom>
          <a:blipFill rotWithShape="0">
            <a:blip r:embed="rId10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-3599420"/>
              <a:satOff val="-3114"/>
              <a:lumOff val="-416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5" name="Овал 44"/>
          <p:cNvSpPr/>
          <p:nvPr/>
        </p:nvSpPr>
        <p:spPr>
          <a:xfrm>
            <a:off x="5643570" y="2500306"/>
            <a:ext cx="1177457" cy="1186986"/>
          </a:xfrm>
          <a:prstGeom prst="ellipse">
            <a:avLst/>
          </a:prstGeom>
          <a:blipFill rotWithShape="0">
            <a:blip r:embed="rId11"/>
            <a:stretch>
              <a:fillRect/>
            </a:stretch>
          </a:blipFill>
          <a:ln w="19050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tint val="50000"/>
              <a:hueOff val="-3295736"/>
              <a:satOff val="-3920"/>
              <a:lumOff val="-64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46786" name="Picture 2" descr="http://promtorg.volganet.ru/upload/iblock/f7d/201505082259rljid12_1_.jpg"/>
          <p:cNvPicPr>
            <a:picLocks noChangeAspect="1" noChangeArrowheads="1"/>
          </p:cNvPicPr>
          <p:nvPr/>
        </p:nvPicPr>
        <p:blipFill>
          <a:blip r:embed="rId12"/>
          <a:srcRect t="35680" r="65667" b="31189"/>
          <a:stretch>
            <a:fillRect/>
          </a:stretch>
        </p:blipFill>
        <p:spPr bwMode="auto">
          <a:xfrm>
            <a:off x="5715008" y="3786190"/>
            <a:ext cx="1152506" cy="928694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46788" name="Picture 4" descr="http://mega-e.su/media/uploads/2015/08/26/seguros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572132" y="4857760"/>
            <a:ext cx="1428760" cy="1285885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9" name="TextBox 48"/>
          <p:cNvSpPr txBox="1"/>
          <p:nvPr/>
        </p:nvSpPr>
        <p:spPr>
          <a:xfrm>
            <a:off x="6929454" y="4071942"/>
            <a:ext cx="1928826" cy="4801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</a:p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торговли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001024" y="4214818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197,9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Номер слайда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37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7" name="Нижний колонтитул 46"/>
          <p:cNvSpPr>
            <a:spLocks noGrp="1"/>
          </p:cNvSpPr>
          <p:nvPr>
            <p:ph type="ftr" sz="quarter" idx="11"/>
          </p:nvPr>
        </p:nvSpPr>
        <p:spPr>
          <a:xfrm>
            <a:off x="4714876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14414" y="785794"/>
            <a:ext cx="6929486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Муниципальная программа "Развитие  образования  в  Усть-Абаканском районе (2014-2020 годы)"</a:t>
            </a:r>
            <a:endParaRPr lang="ru-RU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42910" y="3071810"/>
            <a:ext cx="2071702" cy="221457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Подпрограмма «Развитие дошкольного, начального, общего, основного общего, среднего общего образования»</a:t>
            </a:r>
          </a:p>
          <a:p>
            <a:pPr algn="ctr" fontAlgn="t"/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643306" y="3071810"/>
            <a:ext cx="2071702" cy="207170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Подпрограмма "Развитие системы дополнительного образования детей, выявление и поддержки одаренных детей и молодежи"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493930" y="3071810"/>
            <a:ext cx="1857388" cy="221457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Подпрограмма "Патриотическое воспитание граждан"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rot="11973797" flipV="1">
            <a:off x="2440312" y="2422462"/>
            <a:ext cx="48534" cy="503458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 rot="11973797" flipH="1" flipV="1">
            <a:off x="4658507" y="2441604"/>
            <a:ext cx="170206" cy="546035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Line 13"/>
          <p:cNvSpPr>
            <a:spLocks noChangeShapeType="1"/>
          </p:cNvSpPr>
          <p:nvPr/>
        </p:nvSpPr>
        <p:spPr bwMode="auto">
          <a:xfrm rot="11973797" flipH="1" flipV="1">
            <a:off x="6649793" y="2580168"/>
            <a:ext cx="498080" cy="122248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2643174" y="1571612"/>
            <a:ext cx="4071966" cy="785818"/>
            <a:chOff x="781857" y="214315"/>
            <a:chExt cx="2298040" cy="1356655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781857" y="214315"/>
              <a:ext cx="2298040" cy="135665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Прямоугольник 21"/>
            <p:cNvSpPr/>
            <p:nvPr/>
          </p:nvSpPr>
          <p:spPr>
            <a:xfrm>
              <a:off x="781857" y="214315"/>
              <a:ext cx="2298040" cy="13566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Всего расходов 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591 982,4 тыс. рублей</a:t>
              </a:r>
              <a:endParaRPr lang="ru-RU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642910" y="5000636"/>
            <a:ext cx="2062178" cy="5619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549 577,7                      тыс. рублей</a:t>
            </a:r>
            <a:endPara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643306" y="4981597"/>
            <a:ext cx="2062178" cy="5619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48 073,9                         тыс. рублей</a:t>
            </a:r>
            <a:endPara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500826" y="4981597"/>
            <a:ext cx="1857388" cy="5619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242,0                      тыс. рублей</a:t>
            </a:r>
            <a:endPara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1643050"/>
            <a:ext cx="1538371" cy="1248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Рисунок 3" descr=" дополнит образ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5643578"/>
            <a:ext cx="1446477" cy="1096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" descr="воспитатель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3" y="5643578"/>
            <a:ext cx="1376021" cy="109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4498" name="Picture 2" descr="http://sch1421uv.mskobr.ru/images/patriot_vos%281%2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8438" y="5697156"/>
            <a:ext cx="1357322" cy="1017992"/>
          </a:xfrm>
          <a:prstGeom prst="rect">
            <a:avLst/>
          </a:prstGeom>
          <a:noFill/>
        </p:spPr>
      </p:pic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38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Нижний колонтитул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1" name="Рисунок 4" descr="школа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14480" y="5658091"/>
            <a:ext cx="1285884" cy="1057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graphicFrame>
        <p:nvGraphicFramePr>
          <p:cNvPr id="46" name="Диаграмма 45"/>
          <p:cNvGraphicFramePr/>
          <p:nvPr>
            <p:extLst>
              <p:ext uri="{D42A27DB-BD31-4B8C-83A1-F6EECF244321}">
                <p14:modId xmlns:p14="http://schemas.microsoft.com/office/powerpoint/2010/main" xmlns="" val="250129322"/>
              </p:ext>
            </p:extLst>
          </p:nvPr>
        </p:nvGraphicFramePr>
        <p:xfrm>
          <a:off x="-285784" y="1357298"/>
          <a:ext cx="6429420" cy="442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1500166" y="642918"/>
            <a:ext cx="7143800" cy="646331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бюджета Усть-Абаканского района на образование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2018 год и плановый период 2019-2020 годов (тыс.рублей)</a:t>
            </a:r>
          </a:p>
        </p:txBody>
      </p:sp>
      <p:graphicFrame>
        <p:nvGraphicFramePr>
          <p:cNvPr id="49" name="Диаграмма 48"/>
          <p:cNvGraphicFramePr/>
          <p:nvPr>
            <p:extLst>
              <p:ext uri="{D42A27DB-BD31-4B8C-83A1-F6EECF244321}">
                <p14:modId xmlns:p14="http://schemas.microsoft.com/office/powerpoint/2010/main" xmlns="" val="1030846769"/>
              </p:ext>
            </p:extLst>
          </p:nvPr>
        </p:nvGraphicFramePr>
        <p:xfrm>
          <a:off x="0" y="571480"/>
          <a:ext cx="5857916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715008" y="1785926"/>
          <a:ext cx="3214710" cy="1643075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579704"/>
                <a:gridCol w="1635006"/>
              </a:tblGrid>
              <a:tr h="3316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rgbClr val="7030A0"/>
                          </a:solidFill>
                        </a:rPr>
                        <a:t>Учреждения - всего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solidFill>
                            <a:srgbClr val="7030A0"/>
                          </a:solidFill>
                        </a:rPr>
                        <a:t>32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316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>
                          <a:solidFill>
                            <a:srgbClr val="7030A0"/>
                          </a:solidFill>
                        </a:rPr>
                        <a:t>Классы - всего</a:t>
                      </a:r>
                      <a:endParaRPr lang="ru-RU" sz="1300" b="1" i="0" u="none" strike="noStrike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solidFill>
                            <a:srgbClr val="7030A0"/>
                          </a:solidFill>
                        </a:rPr>
                        <a:t>241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316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>
                          <a:solidFill>
                            <a:srgbClr val="7030A0"/>
                          </a:solidFill>
                        </a:rPr>
                        <a:t>Обучающиеся</a:t>
                      </a:r>
                      <a:endParaRPr lang="ru-RU" sz="1300" b="1" i="0" u="none" strike="noStrike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solidFill>
                            <a:srgbClr val="7030A0"/>
                          </a:solidFill>
                        </a:rPr>
                        <a:t>7 197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6481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rgbClr val="7030A0"/>
                          </a:solidFill>
                        </a:rPr>
                        <a:t>Штатные единицы - всего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solidFill>
                            <a:srgbClr val="7030A0"/>
                          </a:solidFill>
                        </a:rPr>
                        <a:t>1 594,7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39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>
              <a:solidFill>
                <a:schemeClr val="tx1"/>
              </a:solidFill>
            </a:endParaRPr>
          </a:p>
        </p:txBody>
      </p:sp>
      <p:pic>
        <p:nvPicPr>
          <p:cNvPr id="252930" name="Picture 2" descr="http://dopobraz-karelia.ru/images/news/kursy_povisheniy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3714752"/>
            <a:ext cx="2928958" cy="2928958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52"/>
            <a:ext cx="12287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071670" y="785794"/>
            <a:ext cx="678661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для граждан – это документ (аналитический материал), разрабатываемый и публикуемый в открытом доступе в целях предоставления гражданам актуальной информации о бюджете и отчете о его исполнении в объективной, заслуживающей доверия, доступной и простой для понимания форме.</a:t>
            </a:r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500438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 descr="C:\Users\ПИНЯСОВАОА\Desktop\Бюджет для граждан\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714488"/>
            <a:ext cx="1928826" cy="1444939"/>
          </a:xfrm>
          <a:prstGeom prst="rect">
            <a:avLst/>
          </a:prstGeom>
          <a:noFill/>
        </p:spPr>
      </p:pic>
      <p:pic>
        <p:nvPicPr>
          <p:cNvPr id="6" name="Рисунок 36" descr="x_37ac4ade.jpg"/>
          <p:cNvPicPr>
            <a:picLocks noChangeAspect="1"/>
          </p:cNvPicPr>
          <p:nvPr/>
        </p:nvPicPr>
        <p:blipFill>
          <a:blip r:embed="rId6" cstate="print"/>
          <a:srcRect l="5672" r="66949"/>
          <a:stretch>
            <a:fillRect/>
          </a:stretch>
        </p:blipFill>
        <p:spPr bwMode="auto">
          <a:xfrm>
            <a:off x="7500958" y="214290"/>
            <a:ext cx="928694" cy="126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Группа 78"/>
          <p:cNvGrpSpPr/>
          <p:nvPr/>
        </p:nvGrpSpPr>
        <p:grpSpPr>
          <a:xfrm>
            <a:off x="7358082" y="1142984"/>
            <a:ext cx="1500198" cy="785818"/>
            <a:chOff x="0" y="734876"/>
            <a:chExt cx="1438783" cy="728219"/>
          </a:xfrm>
        </p:grpSpPr>
        <p:sp>
          <p:nvSpPr>
            <p:cNvPr id="80" name="Скругленный прямоугольник 79"/>
            <p:cNvSpPr/>
            <p:nvPr/>
          </p:nvSpPr>
          <p:spPr>
            <a:xfrm>
              <a:off x="0" y="734876"/>
              <a:ext cx="1438783" cy="728219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1" name="Скругленный прямоугольник 4"/>
            <p:cNvSpPr/>
            <p:nvPr/>
          </p:nvSpPr>
          <p:spPr>
            <a:xfrm>
              <a:off x="35549" y="770425"/>
              <a:ext cx="1367685" cy="6571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000" u="sng" kern="1200" dirty="0" smtClean="0">
                  <a:solidFill>
                    <a:schemeClr val="bg1"/>
                  </a:solidFill>
                </a:rPr>
                <a:t>Централизованная библиотечная система</a:t>
              </a:r>
            </a:p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endParaRPr lang="ru-RU" sz="1000" kern="1200" dirty="0" smtClean="0"/>
            </a:p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000" kern="1200" dirty="0" smtClean="0"/>
                <a:t>(1 учреждение)</a:t>
              </a:r>
              <a:endParaRPr lang="ru-RU" sz="1000" kern="1200" dirty="0"/>
            </a:p>
          </p:txBody>
        </p:sp>
      </p:grpSp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>
            <a:off x="1357290" y="500042"/>
            <a:ext cx="71438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«Культура Усть-Абаканского района (2014-2020 годы)» (тыс.рублей)</a:t>
            </a:r>
          </a:p>
        </p:txBody>
      </p:sp>
      <p:pic>
        <p:nvPicPr>
          <p:cNvPr id="41" name="Picture 141" descr="https://im3-tub-ru.yandex.net/i?id=f4676d7ee258797ea39f8a2cfb59284d&amp;n=33&amp;h=190&amp;w=2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214422"/>
            <a:ext cx="1714512" cy="1282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147" descr="http://culture19.ru/files/news_2/u-a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5429264"/>
            <a:ext cx="1785950" cy="1228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Скругленный прямоугольник 66"/>
          <p:cNvSpPr/>
          <p:nvPr/>
        </p:nvSpPr>
        <p:spPr>
          <a:xfrm>
            <a:off x="2214546" y="1357298"/>
            <a:ext cx="1714512" cy="100013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050" b="1" i="1" dirty="0" smtClean="0"/>
              <a:t>Подпрограмма «Развитие культурного потенциала Усть-Абаканского района»</a:t>
            </a:r>
          </a:p>
          <a:p>
            <a:pPr algn="ctr" fontAlgn="t"/>
            <a:endParaRPr lang="ru-RU" sz="1050" b="1" i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5572132" y="1214422"/>
            <a:ext cx="1714512" cy="9286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050" b="1" i="1" dirty="0" smtClean="0"/>
              <a:t>Подпрограмма "Наследие Усть-Абаканского района"</a:t>
            </a:r>
            <a:endParaRPr lang="ru-RU" sz="1050" b="1" i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2214546" y="2714620"/>
            <a:ext cx="1714512" cy="9286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050" b="1" i="1" dirty="0" smtClean="0"/>
              <a:t>Подпрограмма «Искусство Усть-Абаканского района»</a:t>
            </a:r>
            <a:endParaRPr lang="ru-RU" sz="1050" b="1" i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5429256" y="2786058"/>
            <a:ext cx="1714512" cy="9286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050" b="1" i="1" dirty="0" smtClean="0"/>
              <a:t>Подпрограмма «Молодежь Усть-Абаканского района»</a:t>
            </a:r>
            <a:endParaRPr lang="ru-RU" sz="1050" b="1" i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3714744" y="2071678"/>
            <a:ext cx="1143008" cy="42862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20 716,3               тыс. рублей</a:t>
            </a:r>
            <a:endParaRPr lang="ru-RU" sz="105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6715140" y="2000240"/>
            <a:ext cx="1143008" cy="42862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21 474,0                 тыс. рублей</a:t>
            </a:r>
            <a:endParaRPr lang="ru-RU" sz="105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3571868" y="3571876"/>
            <a:ext cx="1143008" cy="42862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927,2                     тыс. рублей</a:t>
            </a:r>
            <a:endParaRPr lang="ru-RU" sz="105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6572264" y="3643314"/>
            <a:ext cx="1192704" cy="42862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1 911,0                      тыс. рублей</a:t>
            </a:r>
            <a:endParaRPr lang="ru-RU" sz="105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6" name="Группа 75"/>
          <p:cNvGrpSpPr/>
          <p:nvPr/>
        </p:nvGrpSpPr>
        <p:grpSpPr>
          <a:xfrm>
            <a:off x="8133813" y="1785926"/>
            <a:ext cx="1010187" cy="571504"/>
            <a:chOff x="1953" y="0"/>
            <a:chExt cx="1438783" cy="718867"/>
          </a:xfrm>
        </p:grpSpPr>
        <p:sp>
          <p:nvSpPr>
            <p:cNvPr id="77" name="Скругленный прямоугольник 76"/>
            <p:cNvSpPr/>
            <p:nvPr/>
          </p:nvSpPr>
          <p:spPr>
            <a:xfrm>
              <a:off x="1953" y="0"/>
              <a:ext cx="1438783" cy="718867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8" name="Скругленный прямоугольник 4"/>
            <p:cNvSpPr/>
            <p:nvPr/>
          </p:nvSpPr>
          <p:spPr>
            <a:xfrm>
              <a:off x="37045" y="35092"/>
              <a:ext cx="1368599" cy="6486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000" u="sng" kern="1200" dirty="0" smtClean="0">
                  <a:solidFill>
                    <a:schemeClr val="bg1"/>
                  </a:solidFill>
                </a:rPr>
                <a:t>Музеи</a:t>
              </a:r>
            </a:p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endParaRPr lang="ru-RU" sz="1000" kern="1200" dirty="0" smtClean="0"/>
            </a:p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000" kern="1200" dirty="0" smtClean="0"/>
                <a:t>(2учреждения)</a:t>
              </a:r>
              <a:endParaRPr lang="ru-RU" sz="1000" kern="1200" dirty="0"/>
            </a:p>
          </p:txBody>
        </p:sp>
      </p:grpSp>
      <p:grpSp>
        <p:nvGrpSpPr>
          <p:cNvPr id="82" name="Группа 81"/>
          <p:cNvGrpSpPr/>
          <p:nvPr/>
        </p:nvGrpSpPr>
        <p:grpSpPr>
          <a:xfrm>
            <a:off x="4000496" y="1285860"/>
            <a:ext cx="1285884" cy="571504"/>
            <a:chOff x="0" y="2602970"/>
            <a:chExt cx="1438783" cy="856130"/>
          </a:xfrm>
        </p:grpSpPr>
        <p:sp>
          <p:nvSpPr>
            <p:cNvPr id="83" name="Скругленный прямоугольник 82"/>
            <p:cNvSpPr/>
            <p:nvPr/>
          </p:nvSpPr>
          <p:spPr>
            <a:xfrm>
              <a:off x="0" y="2602970"/>
              <a:ext cx="1438783" cy="85613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4" name="Скругленный прямоугольник 4"/>
            <p:cNvSpPr/>
            <p:nvPr/>
          </p:nvSpPr>
          <p:spPr>
            <a:xfrm>
              <a:off x="41793" y="2644764"/>
              <a:ext cx="1355198" cy="6011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22860" rIns="45720" bIns="2286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u="sng" kern="1200" dirty="0" smtClean="0">
                  <a:solidFill>
                    <a:schemeClr val="bg1"/>
                  </a:solidFill>
                </a:rPr>
                <a:t>Дома культуры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/>
                <a:t>(2 учреждения)</a:t>
              </a:r>
              <a:endParaRPr lang="ru-RU" sz="1000" kern="1200" dirty="0"/>
            </a:p>
          </p:txBody>
        </p:sp>
      </p:grpSp>
      <p:grpSp>
        <p:nvGrpSpPr>
          <p:cNvPr id="85" name="Группа 84"/>
          <p:cNvGrpSpPr/>
          <p:nvPr/>
        </p:nvGrpSpPr>
        <p:grpSpPr>
          <a:xfrm>
            <a:off x="7286644" y="2857496"/>
            <a:ext cx="1285884" cy="785818"/>
            <a:chOff x="0" y="3459613"/>
            <a:chExt cx="1438783" cy="897450"/>
          </a:xfrm>
        </p:grpSpPr>
        <p:sp>
          <p:nvSpPr>
            <p:cNvPr id="86" name="Скругленный прямоугольник 85"/>
            <p:cNvSpPr/>
            <p:nvPr/>
          </p:nvSpPr>
          <p:spPr>
            <a:xfrm>
              <a:off x="0" y="3459613"/>
              <a:ext cx="1438783" cy="897450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7" name="Скругленный прямоугольник 4"/>
            <p:cNvSpPr/>
            <p:nvPr/>
          </p:nvSpPr>
          <p:spPr>
            <a:xfrm>
              <a:off x="43810" y="3503423"/>
              <a:ext cx="1351163" cy="8098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22860" rIns="45720" bIns="2286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u="sng" kern="1200" dirty="0" smtClean="0">
                  <a:solidFill>
                    <a:schemeClr val="bg1"/>
                  </a:solidFill>
                </a:rPr>
                <a:t>Молодежный ресурсный центр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/>
                <a:t>(1  учреждение)</a:t>
              </a:r>
              <a:endParaRPr lang="ru-RU" sz="1000" kern="1200" dirty="0"/>
            </a:p>
          </p:txBody>
        </p:sp>
      </p:grpSp>
      <p:pic>
        <p:nvPicPr>
          <p:cNvPr id="88" name="Picture 143" descr="https://im1-tub-ru.yandex.net/i?id=4df79c926df1add3b5d54d85f99d26fa&amp;n=33&amp;h=190&amp;w=25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4000504"/>
            <a:ext cx="1784299" cy="133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2571744"/>
            <a:ext cx="1740488" cy="1307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40</a:t>
            </a:fld>
            <a:endParaRPr lang="ru-RU" dirty="0"/>
          </a:p>
        </p:txBody>
      </p:sp>
      <p:sp>
        <p:nvSpPr>
          <p:cNvPr id="31" name="Нижний колонтитул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graphicFrame>
        <p:nvGraphicFramePr>
          <p:cNvPr id="32" name="Таблица 31"/>
          <p:cNvGraphicFramePr>
            <a:graphicFrameLocks noGrp="1"/>
          </p:cNvGraphicFramePr>
          <p:nvPr/>
        </p:nvGraphicFramePr>
        <p:xfrm>
          <a:off x="2357422" y="4143380"/>
          <a:ext cx="6095999" cy="2689479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3382364"/>
                <a:gridCol w="676712"/>
                <a:gridCol w="601655"/>
                <a:gridCol w="756560"/>
                <a:gridCol w="678708"/>
              </a:tblGrid>
              <a:tr h="530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i="1" dirty="0"/>
                        <a:t>Наименование показателя</a:t>
                      </a:r>
                      <a:endParaRPr lang="ru-RU" sz="900" b="1" i="1" dirty="0">
                        <a:latin typeface="Calibri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i="1"/>
                        <a:t>2016г.</a:t>
                      </a:r>
                      <a:endParaRPr lang="ru-RU" sz="900" b="1" i="1">
                        <a:latin typeface="Calibri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i="1"/>
                        <a:t>2017г.</a:t>
                      </a:r>
                      <a:endParaRPr lang="ru-RU" sz="900" b="1" i="1">
                        <a:latin typeface="Calibri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i="1"/>
                        <a:t>2018г.</a:t>
                      </a:r>
                      <a:endParaRPr lang="ru-RU" sz="900" b="1" i="1">
                        <a:latin typeface="Calibri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i="1"/>
                        <a:t>2019г.</a:t>
                      </a:r>
                      <a:endParaRPr lang="ru-RU" sz="900" b="1" i="1">
                        <a:latin typeface="Calibri"/>
                        <a:cs typeface="Times New Roman"/>
                      </a:endParaRPr>
                    </a:p>
                  </a:txBody>
                  <a:tcPr marL="43101" marR="43101" marT="0" marB="0"/>
                </a:tc>
              </a:tr>
              <a:tr h="124514">
                <a:tc gridSpan="5">
                  <a:txBody>
                    <a:bodyPr/>
                    <a:lstStyle/>
                    <a:p>
                      <a:pPr algn="ctr"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ru-RU" sz="1050" b="1" i="1" kern="0" dirty="0"/>
                        <a:t>«Культура Усть-Абаканского района  (2014 – 2020г.)»</a:t>
                      </a:r>
                      <a:endParaRPr lang="ru-RU" sz="1050" b="1" i="1" kern="0" dirty="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95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/>
                        <a:t>Увеличение количества участников (зрителей)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/>
                        <a:t>культурно-массовых мероприятий на бесплатной и платной основе в учреждениях культуры, чел.</a:t>
                      </a:r>
                      <a:endParaRPr lang="ru-RU" sz="90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211390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213927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216708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/>
                        <a:t>218875</a:t>
                      </a:r>
                      <a:endParaRPr lang="ru-RU" sz="105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</a:tr>
              <a:tr h="1431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/>
                        <a:t>Увеличение количества выставок народно-прикладного творчества, ед</a:t>
                      </a:r>
                      <a:endParaRPr lang="ru-RU" sz="90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21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22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23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/>
                        <a:t>24</a:t>
                      </a:r>
                      <a:endParaRPr lang="ru-RU" sz="105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</a:tr>
              <a:tr h="1431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/>
                        <a:t>Увеличение количества посещений библиотек района, тыс. чел.</a:t>
                      </a:r>
                      <a:endParaRPr lang="ru-RU" sz="90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/>
                        <a:t>143,6</a:t>
                      </a:r>
                      <a:endParaRPr lang="ru-RU" sz="105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143,8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144,0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/>
                        <a:t>144,2</a:t>
                      </a:r>
                      <a:endParaRPr lang="ru-RU" sz="105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</a:tr>
              <a:tr h="1431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900" b="1" i="1"/>
                        <a:t>Количество посетителей, посетивших музеи, тыс. чел</a:t>
                      </a:r>
                      <a:endParaRPr lang="ru-RU" sz="90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/>
                        <a:t>18,9</a:t>
                      </a:r>
                      <a:endParaRPr lang="ru-RU" sz="105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19,1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/>
                        <a:t>19,3</a:t>
                      </a:r>
                      <a:endParaRPr lang="ru-RU" sz="105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/>
                        <a:t>19,5</a:t>
                      </a:r>
                      <a:endParaRPr lang="ru-RU" sz="105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</a:tr>
              <a:tr h="2863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/>
                        <a:t>Число единиц хранения фондов  музея под открытым небом «Древние курганы Салбыкской степи», ед.</a:t>
                      </a:r>
                      <a:endParaRPr lang="ru-RU" sz="90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/>
                        <a:t>18</a:t>
                      </a:r>
                      <a:endParaRPr lang="ru-RU" sz="105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19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20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/>
                        <a:t>21</a:t>
                      </a:r>
                      <a:endParaRPr lang="ru-RU" sz="105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</a:tr>
              <a:tr h="2863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/>
                        <a:t>Количество проведенных экскурсий на объектах культурного наследия, ед.</a:t>
                      </a:r>
                      <a:endParaRPr lang="ru-RU" sz="90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/>
                        <a:t>160</a:t>
                      </a:r>
                      <a:endParaRPr lang="ru-RU" sz="105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165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170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175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</a:tr>
              <a:tr h="2863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/>
                        <a:t>Увеличение численности молодых людей, участвующих в мероприятиях районного, республиканского и российского уровней</a:t>
                      </a:r>
                      <a:endParaRPr lang="ru-RU" sz="90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/>
                        <a:t>15</a:t>
                      </a:r>
                      <a:endParaRPr lang="ru-RU" sz="105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/>
                        <a:t>20</a:t>
                      </a:r>
                      <a:endParaRPr lang="ru-RU" sz="105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25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30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</a:tr>
            </a:tbl>
          </a:graphicData>
        </a:graphic>
      </p:graphicFrame>
      <p:grpSp>
        <p:nvGrpSpPr>
          <p:cNvPr id="35" name="Группа 14"/>
          <p:cNvGrpSpPr/>
          <p:nvPr/>
        </p:nvGrpSpPr>
        <p:grpSpPr>
          <a:xfrm rot="16200000">
            <a:off x="1285457" y="2500701"/>
            <a:ext cx="1643074" cy="213524"/>
            <a:chOff x="4124946" y="2071677"/>
            <a:chExt cx="3091848" cy="214315"/>
          </a:xfrm>
        </p:grpSpPr>
        <p:cxnSp>
          <p:nvCxnSpPr>
            <p:cNvPr id="36" name="Прямая соединительная линия 35"/>
            <p:cNvCxnSpPr/>
            <p:nvPr/>
          </p:nvCxnSpPr>
          <p:spPr>
            <a:xfrm rot="10800000" flipH="1" flipV="1">
              <a:off x="4124946" y="2071677"/>
              <a:ext cx="3090259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8" name="Прямая соединительная линия 37"/>
          <p:cNvCxnSpPr/>
          <p:nvPr/>
        </p:nvCxnSpPr>
        <p:spPr>
          <a:xfrm>
            <a:off x="2000232" y="3429000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3929058" y="3357562"/>
            <a:ext cx="1500198" cy="1588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stCxn id="70" idx="0"/>
          </p:cNvCxnSpPr>
          <p:nvPr/>
        </p:nvCxnSpPr>
        <p:spPr>
          <a:xfrm rot="5400000" flipH="1" flipV="1">
            <a:off x="5965041" y="2464587"/>
            <a:ext cx="642942" cy="1588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5400000" flipH="1" flipV="1">
            <a:off x="2965439" y="1249347"/>
            <a:ext cx="213520" cy="79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rot="5400000" flipH="1" flipV="1">
            <a:off x="6215471" y="1142587"/>
            <a:ext cx="142876" cy="79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31" name="Заголовок 6"/>
          <p:cNvSpPr txBox="1">
            <a:spLocks/>
          </p:cNvSpPr>
          <p:nvPr/>
        </p:nvSpPr>
        <p:spPr bwMode="auto">
          <a:xfrm>
            <a:off x="1357290" y="1357298"/>
            <a:ext cx="4104456" cy="1155882"/>
          </a:xfrm>
          <a:prstGeom prst="roundRect">
            <a:avLst/>
          </a:prstGeom>
          <a:solidFill>
            <a:srgbClr val="92D050"/>
          </a:solidFill>
          <a:ln w="254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1800" b="1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районного дорожного фонда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2018 год – 12 607,2 тыс.руб.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 год – 13 596,6 тыс.руб.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 год –  14 182,5 тыс.руб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357290" y="571480"/>
            <a:ext cx="4000528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Дорожный фонд Усть-Абаканского района</a:t>
            </a:r>
          </a:p>
        </p:txBody>
      </p:sp>
      <p:pic>
        <p:nvPicPr>
          <p:cNvPr id="39" name="Рисунок 85" descr="http://im4-tub-ru.yandex.net/i?id=93901400-70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1428736"/>
            <a:ext cx="1873250" cy="11525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41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Нижний колонтитул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500034" y="2714620"/>
          <a:ext cx="8424936" cy="29260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08112"/>
                <a:gridCol w="3204356"/>
                <a:gridCol w="756084"/>
                <a:gridCol w="3456384"/>
              </a:tblGrid>
              <a:tr h="954671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Основные источники формирования</a:t>
                      </a:r>
                      <a:r>
                        <a:rPr lang="ru-RU" sz="1200" baseline="0" dirty="0" smtClean="0"/>
                        <a:t> доходов дорожного фонда  </a:t>
                      </a:r>
                      <a:r>
                        <a:rPr lang="ru-RU" sz="1200" baseline="0" dirty="0" err="1" smtClean="0"/>
                        <a:t>Усть</a:t>
                      </a:r>
                      <a:r>
                        <a:rPr lang="ru-RU" sz="1200" baseline="0" dirty="0" smtClean="0"/>
                        <a:t> -Абаканского района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Акцизы на автомобильный бензин, прямогонный бензин, дизельное топливо, моторные масла для дизельных и карбюраторных (инжекторных) двигателей, зачисляемые в районный бюджет 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Направления расходов дорожного фонда  Усть-Абаканского</a:t>
                      </a:r>
                      <a:r>
                        <a:rPr lang="ru-RU" sz="1200" b="1" baseline="0" dirty="0" smtClean="0"/>
                        <a:t> района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Обеспечение дорожной деятельности в отношении автомобильных дорог общего пользования межмуниципального значения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154565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 dirty="0" smtClean="0"/>
                        <a:t>Субсидии на обеспечение дорожной деятельности в отношении автомобильных дорог общего пользования местного значения, а также капитального ремонта и ремонта дворовых территорий многоквартирных домов, проездов к дворовым территориям многоквартирных домов населенных пунктов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Обеспечение сохранности существующей сети автомобильных дорог общего пользования местного значения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00034" y="5643578"/>
          <a:ext cx="6286544" cy="714380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3488088"/>
                <a:gridCol w="697864"/>
                <a:gridCol w="620461"/>
                <a:gridCol w="780208"/>
                <a:gridCol w="699923"/>
              </a:tblGrid>
              <a:tr h="2164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Наименование показателя</a:t>
                      </a:r>
                      <a:endParaRPr lang="ru-RU" sz="105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2016г.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2017г.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2018г.</a:t>
                      </a:r>
                      <a:endParaRPr lang="ru-RU" sz="1200" b="1" i="1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2019г.</a:t>
                      </a:r>
                      <a:endParaRPr lang="ru-RU" sz="1200" b="1" i="1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79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Соответствие нормативным требованиям всех дорог общего пользования местного значения</a:t>
                      </a:r>
                      <a:r>
                        <a:rPr lang="ru-RU" sz="1200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, %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52,5</a:t>
                      </a:r>
                      <a:endParaRPr lang="ru-RU" sz="1200" b="1" i="1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55,0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57,5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60,0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250882" name="Picture 2" descr="http://urbanus.ru/upload/c_item_news/original/20488/20488-146053691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571480"/>
            <a:ext cx="2186053" cy="1182655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28596" y="1357298"/>
            <a:ext cx="2396606" cy="64807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жилищного </a:t>
            </a: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хозяйства-259,6 </a:t>
            </a: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28596" y="2071678"/>
            <a:ext cx="2396605" cy="7920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Обеспечение инженерной инфраструктурой земельных участков под малоэтажное жилищное строительство(софинансирование)– </a:t>
            </a:r>
            <a:r>
              <a:rPr lang="ru-RU" sz="1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  </a:t>
            </a:r>
            <a:r>
              <a:rPr lang="ru-RU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sp>
        <p:nvSpPr>
          <p:cNvPr id="17" name="TextBox 13"/>
          <p:cNvSpPr txBox="1">
            <a:spLocks noChangeArrowheads="1"/>
          </p:cNvSpPr>
          <p:nvPr/>
        </p:nvSpPr>
        <p:spPr bwMode="auto">
          <a:xfrm>
            <a:off x="1142976" y="714356"/>
            <a:ext cx="7715304" cy="3385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/>
              <a:t>ПЛАНИРУЕМЫЕ РАСХОДЫ НА ЖИЛИЩНО-КОММУНАЛЬНОЕ </a:t>
            </a:r>
            <a:r>
              <a:rPr lang="ru-RU" sz="1600" b="1" dirty="0" smtClean="0"/>
              <a:t>ХОЗЯЙСТВО на 2018 год</a:t>
            </a:r>
            <a:endParaRPr lang="ru-RU" sz="16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071802" y="1357298"/>
            <a:ext cx="2736304" cy="63400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Модернизация коммунального хозяйства-  </a:t>
            </a: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6 279,9 </a:t>
            </a:r>
            <a:r>
              <a:rPr lang="ru-RU" sz="11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000760" y="1357298"/>
            <a:ext cx="2592288" cy="6340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Благоустройство- </a:t>
            </a: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2 915,5 тыс.руб</a:t>
            </a: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072198" y="2214554"/>
            <a:ext cx="2588071" cy="55309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Благоустройство территорий  малых сёл</a:t>
            </a:r>
            <a:r>
              <a:rPr lang="ru-RU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2 895,5  </a:t>
            </a:r>
            <a:r>
              <a:rPr lang="ru-RU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071802" y="2143116"/>
            <a:ext cx="2725499" cy="5700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Энергосбережение и повышение энергетической эффективности (</a:t>
            </a:r>
            <a:r>
              <a:rPr lang="ru-RU" sz="11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софинансирование</a:t>
            </a: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10 </a:t>
            </a:r>
            <a:r>
              <a:rPr lang="ru-RU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071802" y="2928934"/>
            <a:ext cx="2736304" cy="7880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Строительство и реконструкция, капитальный ремонт </a:t>
            </a:r>
            <a:r>
              <a:rPr lang="ru-RU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объектов коммунальной инфраструктуры, в т.ч. разработка проектно-сметной документации – </a:t>
            </a:r>
            <a:r>
              <a:rPr lang="ru-RU" sz="1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6 269,9тыс.руб</a:t>
            </a:r>
            <a:r>
              <a:rPr lang="ru-RU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072198" y="3000372"/>
            <a:ext cx="2588071" cy="55309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Трудоустройство в летний период несовершеннолетних, состоящих на учёте в КДН– </a:t>
            </a:r>
            <a:r>
              <a:rPr lang="ru-RU" sz="1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20,0  </a:t>
            </a:r>
            <a:r>
              <a:rPr lang="ru-RU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25" name="Picture 40" descr="https://im2-tub-ru.yandex.net/i?id=beed0aec6d99cb7f2dfe82ae26008188&amp;n=33&amp;h=190&amp;w=2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857628"/>
            <a:ext cx="2676765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Прямоугольник 27"/>
          <p:cNvSpPr/>
          <p:nvPr/>
        </p:nvSpPr>
        <p:spPr>
          <a:xfrm>
            <a:off x="428596" y="3000372"/>
            <a:ext cx="2396605" cy="57777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1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жильем молодых семей (софинансирование</a:t>
            </a:r>
            <a:r>
              <a:rPr lang="ru-RU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)– </a:t>
            </a:r>
            <a:r>
              <a:rPr lang="ru-RU" sz="1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249,6  </a:t>
            </a:r>
            <a:r>
              <a:rPr lang="ru-RU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29" name="Рисунок 26" descr="http://im6-tub-ru.yandex.net/i?id=421129031-03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3857628"/>
            <a:ext cx="2387167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5698" name="Picture 2" descr="https://im0-tub-ru.yandex.net/i?id=2263cbf43226c1a010c42b00098401bb&amp;n=33&amp;h=215&amp;w=33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3857628"/>
            <a:ext cx="2714644" cy="2143140"/>
          </a:xfrm>
          <a:prstGeom prst="rect">
            <a:avLst/>
          </a:prstGeom>
          <a:noFill/>
        </p:spPr>
      </p:pic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42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Нижний колонтитул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1643042" y="714356"/>
            <a:ext cx="5786478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Муниципальные программы общего характера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1357298"/>
            <a:ext cx="1428759" cy="979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785918" y="1357298"/>
            <a:ext cx="3143272" cy="8572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«Развитие субъектов малого и среднего предпринимательства в Усть-Абаканском районе»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5500694" y="1357298"/>
          <a:ext cx="3429024" cy="954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Стрелка вправо 13"/>
          <p:cNvSpPr/>
          <p:nvPr/>
        </p:nvSpPr>
        <p:spPr>
          <a:xfrm>
            <a:off x="5000628" y="150017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785918" y="2643182"/>
            <a:ext cx="3143272" cy="7858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+mj-lt"/>
              </a:rPr>
              <a:t>«</a:t>
            </a:r>
            <a:r>
              <a:rPr lang="ru-RU" sz="14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Развитие торговли в Усть-Абаканском районе»</a:t>
            </a:r>
            <a:endParaRPr lang="ru-RU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857356" y="5357826"/>
            <a:ext cx="3143272" cy="8572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"Повышение эффективности управления муниципальными финансами Усть-Абаканского района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785918" y="3857628"/>
            <a:ext cx="3143272" cy="8572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«Развитие муниципального имущества в Усть-Абаканском районе»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5214950"/>
            <a:ext cx="1512183" cy="107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6" name="Схема 25"/>
          <p:cNvGraphicFramePr/>
          <p:nvPr/>
        </p:nvGraphicFramePr>
        <p:xfrm>
          <a:off x="5572132" y="2571744"/>
          <a:ext cx="3357586" cy="954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7" name="Стрелка вправо 26"/>
          <p:cNvSpPr/>
          <p:nvPr/>
        </p:nvSpPr>
        <p:spPr>
          <a:xfrm>
            <a:off x="5000628" y="271462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21186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14282" y="3714752"/>
            <a:ext cx="1428760" cy="1147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1188" name="Picture 4" descr="https://im2-tub-ru.yandex.net/i?id=6518027b53cfaee80ff74f8f41fe2722&amp;n=33&amp;h=215&amp;w=32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14282" y="2500306"/>
            <a:ext cx="1428760" cy="951033"/>
          </a:xfrm>
          <a:prstGeom prst="rect">
            <a:avLst/>
          </a:prstGeom>
          <a:noFill/>
        </p:spPr>
      </p:pic>
      <p:graphicFrame>
        <p:nvGraphicFramePr>
          <p:cNvPr id="28" name="Схема 27"/>
          <p:cNvGraphicFramePr/>
          <p:nvPr/>
        </p:nvGraphicFramePr>
        <p:xfrm>
          <a:off x="5500694" y="3714752"/>
          <a:ext cx="3429024" cy="1285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sp>
        <p:nvSpPr>
          <p:cNvPr id="29" name="Стрелка вправо 28"/>
          <p:cNvSpPr/>
          <p:nvPr/>
        </p:nvSpPr>
        <p:spPr>
          <a:xfrm>
            <a:off x="5000628" y="3929066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31" name="Схема 30"/>
          <p:cNvGraphicFramePr/>
          <p:nvPr/>
        </p:nvGraphicFramePr>
        <p:xfrm>
          <a:off x="5500694" y="5000636"/>
          <a:ext cx="3429024" cy="1143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grpSp>
        <p:nvGrpSpPr>
          <p:cNvPr id="32" name="Группа 31"/>
          <p:cNvGrpSpPr/>
          <p:nvPr/>
        </p:nvGrpSpPr>
        <p:grpSpPr>
          <a:xfrm>
            <a:off x="5500694" y="5857892"/>
            <a:ext cx="3429023" cy="500066"/>
            <a:chOff x="0" y="189755"/>
            <a:chExt cx="3429023" cy="34489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0" y="189755"/>
              <a:ext cx="3429023" cy="344895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Скругленный прямоугольник 4"/>
            <p:cNvSpPr/>
            <p:nvPr/>
          </p:nvSpPr>
          <p:spPr>
            <a:xfrm>
              <a:off x="16836" y="206591"/>
              <a:ext cx="3395351" cy="3112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100" b="1" dirty="0" smtClean="0">
                  <a:solidFill>
                    <a:srgbClr val="C00000"/>
                  </a:solidFill>
                </a:rPr>
                <a:t>Выравнивание бюджетной обеспеченности и обеспечение сбалансированности бюджетов поселений</a:t>
              </a:r>
              <a:endParaRPr lang="ru-RU" sz="1100" b="1" kern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35" name="Стрелка вправо 34"/>
          <p:cNvSpPr/>
          <p:nvPr/>
        </p:nvSpPr>
        <p:spPr>
          <a:xfrm rot="19648316">
            <a:off x="4947586" y="518971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7" name="Группа 36"/>
          <p:cNvGrpSpPr/>
          <p:nvPr/>
        </p:nvGrpSpPr>
        <p:grpSpPr>
          <a:xfrm>
            <a:off x="5500694" y="6357934"/>
            <a:ext cx="3429023" cy="500066"/>
            <a:chOff x="0" y="189755"/>
            <a:chExt cx="3429023" cy="34489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0" y="189755"/>
              <a:ext cx="3429023" cy="344895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Скругленный прямоугольник 4"/>
            <p:cNvSpPr/>
            <p:nvPr/>
          </p:nvSpPr>
          <p:spPr>
            <a:xfrm>
              <a:off x="16836" y="206591"/>
              <a:ext cx="3395351" cy="3112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100" b="1" dirty="0" smtClean="0">
                  <a:solidFill>
                    <a:srgbClr val="C00000"/>
                  </a:solidFill>
                </a:rPr>
                <a:t>Реализация государственной политики в сфере государственных закупок, обслуживание мун.долга</a:t>
              </a:r>
              <a:endParaRPr lang="ru-RU" sz="1100" b="1" kern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40" name="Стрелка вправо 39"/>
          <p:cNvSpPr/>
          <p:nvPr/>
        </p:nvSpPr>
        <p:spPr>
          <a:xfrm>
            <a:off x="5000628" y="4429132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Стрелка вправо 40"/>
          <p:cNvSpPr/>
          <p:nvPr/>
        </p:nvSpPr>
        <p:spPr>
          <a:xfrm>
            <a:off x="5000628" y="1928802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Стрелка вправо 41"/>
          <p:cNvSpPr/>
          <p:nvPr/>
        </p:nvSpPr>
        <p:spPr>
          <a:xfrm>
            <a:off x="5000628" y="3143248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Стрелка вправо 42"/>
          <p:cNvSpPr/>
          <p:nvPr/>
        </p:nvSpPr>
        <p:spPr>
          <a:xfrm>
            <a:off x="5000628" y="592933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Стрелка вправо 43"/>
          <p:cNvSpPr/>
          <p:nvPr/>
        </p:nvSpPr>
        <p:spPr>
          <a:xfrm rot="2068122">
            <a:off x="4945938" y="6266338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трелка вправо 44"/>
          <p:cNvSpPr/>
          <p:nvPr/>
        </p:nvSpPr>
        <p:spPr>
          <a:xfrm>
            <a:off x="5000628" y="557214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Номер слайда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43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6" name="Нижний колонтитул 4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1643042" y="642918"/>
            <a:ext cx="5786478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Муниципальные программы, направленные на </a:t>
            </a:r>
          </a:p>
          <a:p>
            <a:pPr algn="ctr"/>
            <a:r>
              <a:rPr lang="ru-RU" sz="1600" b="1" spc="50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Обеспечение безопасных условий жизнедеятельности</a:t>
            </a:r>
            <a:endParaRPr lang="ru-RU" sz="1600" b="1" spc="50" dirty="0">
              <a:ln w="11430"/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43042" y="1500174"/>
            <a:ext cx="3143272" cy="150019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fontAlgn="t"/>
            <a:r>
              <a:rPr lang="ru-RU" sz="1400" b="1" dirty="0" smtClean="0"/>
              <a:t>«Защита населения и территорий Усть-Абаканского района от чрезвычайных ситуаций, обеспечение пожарной безопасности и безопасности людей на водных объектах»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5500694" y="1285860"/>
          <a:ext cx="3429024" cy="1500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Стрелка вправо 13"/>
          <p:cNvSpPr/>
          <p:nvPr/>
        </p:nvSpPr>
        <p:spPr>
          <a:xfrm>
            <a:off x="4929190" y="164305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643042" y="3429000"/>
            <a:ext cx="3143272" cy="121444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+mj-lt"/>
              </a:rPr>
              <a:t>«Противодействие незаконному обороту наркотиков, снижение масштабов наркотизации   населения в Усть-Абаканском районе»</a:t>
            </a:r>
            <a:endParaRPr lang="ru-RU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643042" y="5143512"/>
            <a:ext cx="3143272" cy="11430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«Обеспечение общественного порядка и противодействие преступности в Усть-Абаканском районе»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28" name="Схема 27"/>
          <p:cNvGraphicFramePr/>
          <p:nvPr/>
        </p:nvGraphicFramePr>
        <p:xfrm>
          <a:off x="5500694" y="3286124"/>
          <a:ext cx="3357586" cy="100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31" name="Схема 30"/>
          <p:cNvGraphicFramePr/>
          <p:nvPr/>
        </p:nvGraphicFramePr>
        <p:xfrm>
          <a:off x="5500694" y="4786322"/>
          <a:ext cx="3429024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pSp>
        <p:nvGrpSpPr>
          <p:cNvPr id="2" name="Группа 31"/>
          <p:cNvGrpSpPr/>
          <p:nvPr/>
        </p:nvGrpSpPr>
        <p:grpSpPr>
          <a:xfrm>
            <a:off x="5572133" y="6000768"/>
            <a:ext cx="3357586" cy="500066"/>
            <a:chOff x="0" y="189755"/>
            <a:chExt cx="3429023" cy="34489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0" y="189755"/>
              <a:ext cx="3429023" cy="344895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Скругленный прямоугольник 4"/>
            <p:cNvSpPr/>
            <p:nvPr/>
          </p:nvSpPr>
          <p:spPr>
            <a:xfrm>
              <a:off x="16836" y="206591"/>
              <a:ext cx="3395351" cy="3112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100" b="1" dirty="0" smtClean="0">
                  <a:solidFill>
                    <a:srgbClr val="C00000"/>
                  </a:solidFill>
                </a:rPr>
                <a:t>Профилактика правонарушений несовершеннолетних</a:t>
              </a:r>
              <a:endParaRPr lang="ru-RU" sz="1100" b="1" kern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35" name="Стрелка вправо 34"/>
          <p:cNvSpPr/>
          <p:nvPr/>
        </p:nvSpPr>
        <p:spPr>
          <a:xfrm rot="19648316">
            <a:off x="4876148" y="504683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Стрелка вправо 39"/>
          <p:cNvSpPr/>
          <p:nvPr/>
        </p:nvSpPr>
        <p:spPr>
          <a:xfrm>
            <a:off x="4929190" y="378619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Стрелка вправо 40"/>
          <p:cNvSpPr/>
          <p:nvPr/>
        </p:nvSpPr>
        <p:spPr>
          <a:xfrm>
            <a:off x="4929190" y="2357430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Стрелка вправо 42"/>
          <p:cNvSpPr/>
          <p:nvPr/>
        </p:nvSpPr>
        <p:spPr>
          <a:xfrm rot="864900">
            <a:off x="4951115" y="6086295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трелка вправо 44"/>
          <p:cNvSpPr/>
          <p:nvPr/>
        </p:nvSpPr>
        <p:spPr>
          <a:xfrm>
            <a:off x="4929190" y="557214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2976" y="6000768"/>
            <a:ext cx="1041909" cy="642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Рисунок 42" descr="http://im5-tub-ru.yandex.net/i?id=105008182-51-72&amp;n=21">
            <a:hlinkClick r:id="rId17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85720" y="2357430"/>
            <a:ext cx="1244159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8354" name="Picture 2" descr="http://www.dribin.by/wp-content/uploads/2016/07/8a38ab384b2a1e8d9b016b298d8a2799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42844" y="3571876"/>
            <a:ext cx="1394165" cy="928694"/>
          </a:xfrm>
          <a:prstGeom prst="rect">
            <a:avLst/>
          </a:prstGeom>
          <a:noFill/>
        </p:spPr>
      </p:pic>
      <p:pic>
        <p:nvPicPr>
          <p:cNvPr id="228356" name="Picture 4" descr="http://auto-mir.com/tpl/images/post/415_b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85720" y="1214422"/>
            <a:ext cx="1214446" cy="1028231"/>
          </a:xfrm>
          <a:prstGeom prst="rect">
            <a:avLst/>
          </a:prstGeom>
          <a:noFill/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5572140"/>
            <a:ext cx="953139" cy="78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8358" name="Picture 6" descr="http://www.giport.ru/img/news/2012/03/21/154846_9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42910" y="4786322"/>
            <a:ext cx="928694" cy="687897"/>
          </a:xfrm>
          <a:prstGeom prst="rect">
            <a:avLst/>
          </a:prstGeom>
          <a:noFill/>
        </p:spPr>
      </p:pic>
      <p:sp>
        <p:nvSpPr>
          <p:cNvPr id="46" name="Номер слайда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44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7" name="Нижний колонтитул 4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1643042" y="642918"/>
            <a:ext cx="5786478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Муниципальные программы социальной направленности</a:t>
            </a:r>
            <a:endParaRPr lang="ru-RU" sz="1600" b="1" spc="50" dirty="0">
              <a:ln w="11430"/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43042" y="1500174"/>
            <a:ext cx="3143272" cy="6429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fontAlgn="t"/>
            <a:r>
              <a:rPr lang="ru-RU" sz="1400" b="1" i="1" dirty="0" smtClean="0">
                <a:solidFill>
                  <a:srgbClr val="000000"/>
                </a:solidFill>
              </a:rPr>
              <a:t>"Развитие физической культуры и спорта в Усть-Абаканском районе»</a:t>
            </a:r>
            <a:endParaRPr lang="ru-RU" sz="1400" b="1" i="1" dirty="0">
              <a:solidFill>
                <a:srgbClr val="000000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20096824">
            <a:off x="4933891" y="128611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785918" y="2857496"/>
            <a:ext cx="3143272" cy="121444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chemeClr val="tx1"/>
                </a:solidFill>
                <a:latin typeface="+mj-lt"/>
              </a:rPr>
              <a:t>"Профилактика заболеваний и формирование здорового образа жизни»</a:t>
            </a:r>
            <a:endParaRPr lang="ru-RU" sz="1400" b="1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643042" y="4857760"/>
            <a:ext cx="3143272" cy="11430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i="1" dirty="0" smtClean="0">
                <a:solidFill>
                  <a:srgbClr val="000000"/>
                </a:solidFill>
              </a:rPr>
              <a:t>«Развитие туризма в Усть-Абаканском районе»</a:t>
            </a:r>
            <a:endParaRPr lang="ru-RU" sz="1400" b="1" i="1" dirty="0">
              <a:solidFill>
                <a:srgbClr val="000000"/>
              </a:solidFill>
            </a:endParaRPr>
          </a:p>
        </p:txBody>
      </p:sp>
      <p:graphicFrame>
        <p:nvGraphicFramePr>
          <p:cNvPr id="28" name="Схема 27"/>
          <p:cNvGraphicFramePr/>
          <p:nvPr/>
        </p:nvGraphicFramePr>
        <p:xfrm>
          <a:off x="5572132" y="2714620"/>
          <a:ext cx="3357586" cy="100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1" name="Схема 30"/>
          <p:cNvGraphicFramePr/>
          <p:nvPr/>
        </p:nvGraphicFramePr>
        <p:xfrm>
          <a:off x="5500694" y="4786322"/>
          <a:ext cx="3429024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5" name="Стрелка вправо 34"/>
          <p:cNvSpPr/>
          <p:nvPr/>
        </p:nvSpPr>
        <p:spPr>
          <a:xfrm>
            <a:off x="4929190" y="507207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Стрелка вправо 39"/>
          <p:cNvSpPr/>
          <p:nvPr/>
        </p:nvSpPr>
        <p:spPr>
          <a:xfrm>
            <a:off x="5000628" y="292893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Стрелка вправо 40"/>
          <p:cNvSpPr/>
          <p:nvPr/>
        </p:nvSpPr>
        <p:spPr>
          <a:xfrm>
            <a:off x="4929190" y="1643050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трелка вправо 44"/>
          <p:cNvSpPr/>
          <p:nvPr/>
        </p:nvSpPr>
        <p:spPr>
          <a:xfrm>
            <a:off x="4929190" y="5643578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5" y="1357298"/>
            <a:ext cx="1450560" cy="1000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62" name="Picture 2" descr="http://rcmp17.ru/wp-content/uploads/2016/06/66.970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4282" y="2857496"/>
            <a:ext cx="1285884" cy="1273153"/>
          </a:xfrm>
          <a:prstGeom prst="rect">
            <a:avLst/>
          </a:prstGeom>
          <a:noFill/>
        </p:spPr>
      </p:pic>
      <p:pic>
        <p:nvPicPr>
          <p:cNvPr id="245764" name="Picture 4" descr="http://www.flydex.ru/blog/wp-content/uploads/2014/01/7327c451ebb18b4146f2501f396b4c8f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42844" y="4429132"/>
            <a:ext cx="1371609" cy="857256"/>
          </a:xfrm>
          <a:prstGeom prst="rect">
            <a:avLst/>
          </a:prstGeom>
          <a:noFill/>
        </p:spPr>
      </p:pic>
      <p:pic>
        <p:nvPicPr>
          <p:cNvPr id="42" name="Picture 1" descr="C:\Users\ПИНЯСОВАОА\Desktop\Бюджет для граждан\72566472.jpg"/>
          <p:cNvPicPr>
            <a:picLocks noChangeAspect="1" noChangeArrowheads="1"/>
          </p:cNvPicPr>
          <p:nvPr/>
        </p:nvPicPr>
        <p:blipFill>
          <a:blip r:embed="rId15" cstate="print"/>
          <a:srcRect t="36072"/>
          <a:stretch>
            <a:fillRect/>
          </a:stretch>
        </p:blipFill>
        <p:spPr bwMode="auto">
          <a:xfrm>
            <a:off x="142844" y="5572140"/>
            <a:ext cx="1340975" cy="785818"/>
          </a:xfrm>
          <a:prstGeom prst="rect">
            <a:avLst/>
          </a:prstGeom>
          <a:noFill/>
        </p:spPr>
      </p:pic>
      <p:graphicFrame>
        <p:nvGraphicFramePr>
          <p:cNvPr id="49" name="Схема 48"/>
          <p:cNvGraphicFramePr/>
          <p:nvPr/>
        </p:nvGraphicFramePr>
        <p:xfrm>
          <a:off x="5572132" y="3643314"/>
          <a:ext cx="3357586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sp>
        <p:nvSpPr>
          <p:cNvPr id="50" name="Стрелка вправо 49"/>
          <p:cNvSpPr/>
          <p:nvPr/>
        </p:nvSpPr>
        <p:spPr>
          <a:xfrm>
            <a:off x="5000628" y="3500438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Номер слайда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45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2" name="Нижний колонтитул 5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25" name="Схема 24"/>
          <p:cNvGraphicFramePr/>
          <p:nvPr/>
        </p:nvGraphicFramePr>
        <p:xfrm>
          <a:off x="5500694" y="928670"/>
          <a:ext cx="3429024" cy="1714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sp>
        <p:nvSpPr>
          <p:cNvPr id="26" name="Стрелка вправо 25"/>
          <p:cNvSpPr/>
          <p:nvPr/>
        </p:nvSpPr>
        <p:spPr>
          <a:xfrm rot="793397">
            <a:off x="4877813" y="2054341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1643042" y="642918"/>
            <a:ext cx="5786478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Муниципальные программы социальной направленности</a:t>
            </a:r>
            <a:endParaRPr lang="ru-RU" sz="1600" b="1" spc="50" dirty="0">
              <a:ln w="11430"/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14480" y="1500174"/>
            <a:ext cx="3143272" cy="257176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fontAlgn="t"/>
            <a:r>
              <a:rPr lang="ru-RU" sz="1400" b="1" i="1" dirty="0" smtClean="0">
                <a:solidFill>
                  <a:srgbClr val="000000"/>
                </a:solidFill>
              </a:rPr>
              <a:t>«Социальная поддержка граждан (2014-2020 годы)»</a:t>
            </a:r>
            <a:endParaRPr lang="ru-RU" sz="1400" b="1" i="1" dirty="0">
              <a:solidFill>
                <a:srgbClr val="000000"/>
              </a:solidFill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5500694" y="1142984"/>
          <a:ext cx="3429024" cy="1428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Стрелка вправо 13"/>
          <p:cNvSpPr/>
          <p:nvPr/>
        </p:nvSpPr>
        <p:spPr>
          <a:xfrm>
            <a:off x="4929190" y="150017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643042" y="4572008"/>
            <a:ext cx="3143272" cy="150019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chemeClr val="tx1"/>
                </a:solidFill>
                <a:latin typeface="+mj-lt"/>
              </a:rPr>
              <a:t>«Доступная среда »</a:t>
            </a:r>
            <a:endParaRPr lang="ru-RU" sz="1400" b="1" i="1" dirty="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28" name="Схема 27"/>
          <p:cNvGraphicFramePr/>
          <p:nvPr/>
        </p:nvGraphicFramePr>
        <p:xfrm>
          <a:off x="5572132" y="2714620"/>
          <a:ext cx="3357586" cy="714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31" name="Схема 30"/>
          <p:cNvGraphicFramePr/>
          <p:nvPr/>
        </p:nvGraphicFramePr>
        <p:xfrm>
          <a:off x="5500694" y="4786322"/>
          <a:ext cx="3429024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35" name="Стрелка вправо 34"/>
          <p:cNvSpPr/>
          <p:nvPr/>
        </p:nvSpPr>
        <p:spPr>
          <a:xfrm>
            <a:off x="4876148" y="504683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Стрелка вправо 40"/>
          <p:cNvSpPr/>
          <p:nvPr/>
        </p:nvSpPr>
        <p:spPr>
          <a:xfrm>
            <a:off x="4929190" y="2071678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трелка вправо 44"/>
          <p:cNvSpPr/>
          <p:nvPr/>
        </p:nvSpPr>
        <p:spPr>
          <a:xfrm>
            <a:off x="4929190" y="5643578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49" name="Схема 48"/>
          <p:cNvGraphicFramePr/>
          <p:nvPr/>
        </p:nvGraphicFramePr>
        <p:xfrm>
          <a:off x="5572132" y="3429000"/>
          <a:ext cx="3357586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4714884"/>
            <a:ext cx="1773906" cy="711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8834" name="Picture 2" descr="http://suvorov-cso.ru/assets/gallery/41/538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57158" y="5572140"/>
            <a:ext cx="1519093" cy="1071570"/>
          </a:xfrm>
          <a:prstGeom prst="rect">
            <a:avLst/>
          </a:prstGeom>
          <a:noFill/>
        </p:spPr>
      </p:pic>
      <p:sp>
        <p:nvSpPr>
          <p:cNvPr id="27" name="Стрелка вправо 26"/>
          <p:cNvSpPr/>
          <p:nvPr/>
        </p:nvSpPr>
        <p:spPr>
          <a:xfrm>
            <a:off x="5000628" y="292893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Стрелка вправо 28"/>
          <p:cNvSpPr/>
          <p:nvPr/>
        </p:nvSpPr>
        <p:spPr>
          <a:xfrm>
            <a:off x="5000628" y="3571876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48836" name="Picture 4" descr="http://www.er-himki.ru/sites/default/files/685d1314e95c7aa68eb126d0175be55c.jpeg?1413447395"/>
          <p:cNvPicPr>
            <a:picLocks noChangeAspect="1" noChangeArrowheads="1"/>
          </p:cNvPicPr>
          <p:nvPr/>
        </p:nvPicPr>
        <p:blipFill>
          <a:blip r:embed="rId22"/>
          <a:srcRect b="13333"/>
          <a:stretch>
            <a:fillRect/>
          </a:stretch>
        </p:blipFill>
        <p:spPr bwMode="auto">
          <a:xfrm>
            <a:off x="214282" y="1285860"/>
            <a:ext cx="1288225" cy="928694"/>
          </a:xfrm>
          <a:prstGeom prst="rect">
            <a:avLst/>
          </a:prstGeom>
          <a:noFill/>
        </p:spPr>
      </p:pic>
      <p:pic>
        <p:nvPicPr>
          <p:cNvPr id="248838" name="Picture 6" descr="http://semya-nt.ru/uploads/thumbs/siroti-377493907a-76c159299ad9008684e850ca2b417d91.jpg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214282" y="2285992"/>
            <a:ext cx="1357322" cy="933937"/>
          </a:xfrm>
          <a:prstGeom prst="rect">
            <a:avLst/>
          </a:prstGeom>
          <a:noFill/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3429000"/>
            <a:ext cx="1548432" cy="857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8840" name="Picture 8" descr="http://img22.static.darudar.org/s600/00/00/28/18/28188d9ce3a717fafe136cb1fa0b7f3c0ae13927.jpe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1785918" y="3500438"/>
            <a:ext cx="1285884" cy="857256"/>
          </a:xfrm>
          <a:prstGeom prst="rect">
            <a:avLst/>
          </a:prstGeom>
          <a:noFill/>
        </p:spPr>
      </p:pic>
      <p:sp>
        <p:nvSpPr>
          <p:cNvPr id="33" name="Номер слайда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46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4" name="Нижний колонтитул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071538" y="500042"/>
            <a:ext cx="7715304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расходы муниципального образования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Усть-Абаканский район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57950" y="928670"/>
            <a:ext cx="2534034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37 791,7 тыс. рублей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15346" y="1620615"/>
            <a:ext cx="2644815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представительного органа муниципального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5747" y="2420833"/>
            <a:ext cx="178250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3 875,7 тыс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343" y="1573262"/>
            <a:ext cx="729813" cy="527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3929058" y="1785926"/>
            <a:ext cx="1893185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</a:t>
            </a:r>
          </a:p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 Главы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28992" y="2357430"/>
            <a:ext cx="172072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1 535,6 тыс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928926" y="3071810"/>
            <a:ext cx="2286000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Контрольно-счетной палаты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161610" y="3846615"/>
            <a:ext cx="1765612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1 136,6 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57158" y="3357562"/>
            <a:ext cx="216200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прочих обязательств государства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14282" y="3929066"/>
            <a:ext cx="1630959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240,0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06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1500174"/>
            <a:ext cx="785818" cy="54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Прямоугольник 36"/>
          <p:cNvSpPr/>
          <p:nvPr/>
        </p:nvSpPr>
        <p:spPr>
          <a:xfrm>
            <a:off x="6143636" y="1500174"/>
            <a:ext cx="2644815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муниципального образования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0643" name="Picture 3"/>
          <p:cNvPicPr>
            <a:picLocks noChangeAspect="1" noChangeArrowheads="1"/>
          </p:cNvPicPr>
          <p:nvPr/>
        </p:nvPicPr>
        <p:blipFill>
          <a:blip r:embed="rId5"/>
          <a:srcRect l="12569" t="8333" r="66636" b="8333"/>
          <a:stretch>
            <a:fillRect/>
          </a:stretch>
        </p:blipFill>
        <p:spPr bwMode="auto">
          <a:xfrm>
            <a:off x="5929322" y="1285860"/>
            <a:ext cx="61232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TextBox 37"/>
          <p:cNvSpPr txBox="1"/>
          <p:nvPr/>
        </p:nvSpPr>
        <p:spPr>
          <a:xfrm>
            <a:off x="6500826" y="2357430"/>
            <a:ext cx="1810496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22 797,8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578997" y="2907423"/>
            <a:ext cx="3437681" cy="1169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отдельных государственных полномочий по организации проведения мероприятий по отлову и содержанию безнадзорных животных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578997" y="2807720"/>
            <a:ext cx="785818" cy="571504"/>
          </a:xfrm>
          <a:prstGeom prst="roundRect">
            <a:avLst>
              <a:gd name="adj" fmla="val 10000"/>
            </a:avLst>
          </a:prstGeom>
          <a:blipFill rotWithShape="1">
            <a:blip r:embed="rId6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40647" name="Picture 7" descr="http://www.admin.ksp-vrn.ru/uploads/520dbf4345416ef70caed72d2ddf63c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00364" y="3357562"/>
            <a:ext cx="447479" cy="450808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5929322" y="4071942"/>
            <a:ext cx="1630959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245,0 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643306" y="4857760"/>
            <a:ext cx="2162002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"Редакция газеты "Усть-Абаканские известия"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357686" y="5857892"/>
            <a:ext cx="1765612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4 691,0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0649" name="Picture 9" descr="http://vs19.ru:8181/media/2014/01/logo-u-abakanskie-izvestiya%5b14%5d.jpg"/>
          <p:cNvPicPr>
            <a:picLocks noChangeAspect="1" noChangeArrowheads="1"/>
          </p:cNvPicPr>
          <p:nvPr/>
        </p:nvPicPr>
        <p:blipFill>
          <a:blip r:embed="rId8"/>
          <a:srcRect r="9999"/>
          <a:stretch>
            <a:fillRect/>
          </a:stretch>
        </p:blipFill>
        <p:spPr bwMode="auto">
          <a:xfrm>
            <a:off x="2928926" y="4643446"/>
            <a:ext cx="1714512" cy="419101"/>
          </a:xfrm>
          <a:prstGeom prst="rect">
            <a:avLst/>
          </a:prstGeom>
          <a:noFill/>
        </p:spPr>
      </p:pic>
      <p:pic>
        <p:nvPicPr>
          <p:cNvPr id="240651" name="Picture 11" descr="http://utmagazine.ru/uploads/content/1f5c4ac69b7e8be7d7153326934b258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282" y="3071810"/>
            <a:ext cx="642942" cy="514354"/>
          </a:xfrm>
          <a:prstGeom prst="rect">
            <a:avLst/>
          </a:prstGeom>
          <a:noFill/>
        </p:spPr>
      </p:pic>
      <p:sp>
        <p:nvSpPr>
          <p:cNvPr id="32" name="Номер слайда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47</a:t>
            </a:fld>
            <a:endParaRPr lang="ru-RU" dirty="0"/>
          </a:p>
        </p:txBody>
      </p:sp>
      <p:sp>
        <p:nvSpPr>
          <p:cNvPr id="36" name="Нижний колонтитул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6786578" y="4786322"/>
            <a:ext cx="2162002" cy="1169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первичного воинского учета на территориях, где отсутствуют военные комиссариаты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143768" y="6000768"/>
            <a:ext cx="1765612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1 770,0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" name="Рисунок 44" descr="http://briz-zapad.ru/wp-content/uploads/2016/03/-%D1%83%D1%87%D0%B5%D1%82-e1456824604660.jpg"/>
          <p:cNvPicPr/>
          <p:nvPr/>
        </p:nvPicPr>
        <p:blipFill>
          <a:blip r:embed="rId10"/>
          <a:srcRect b="36199"/>
          <a:stretch>
            <a:fillRect/>
          </a:stretch>
        </p:blipFill>
        <p:spPr bwMode="auto">
          <a:xfrm>
            <a:off x="6786578" y="4500570"/>
            <a:ext cx="85725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Прямоугольник 45"/>
          <p:cNvSpPr/>
          <p:nvPr/>
        </p:nvSpPr>
        <p:spPr>
          <a:xfrm>
            <a:off x="571472" y="4857760"/>
            <a:ext cx="2162002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субсидий юридическим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лицам (МУП «Елочка»</a:t>
            </a:r>
          </a:p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из бюджета 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14282" y="5857892"/>
            <a:ext cx="172072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1 500,0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4018" name="Picture 2" descr="http://ezinesgo.com/wp-content/uploads/images/foto_dengi_v_kredit_onlajn_zayavka_home_credit_1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8596" y="4643446"/>
            <a:ext cx="755133" cy="500066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214290"/>
            <a:ext cx="4214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 Муниципальный долг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43042" y="1000108"/>
            <a:ext cx="6929486" cy="12003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Муниципальный долг- объём основного долга по бюджетным кредитам, привлеченным в местный бюджет, долга по кредитам, полученным муниципальным образованием от кредитных организаций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57356" y="3786190"/>
            <a:ext cx="6786610" cy="64294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Структура муниципального долга выглядит следующим образом:</a:t>
            </a:r>
            <a:endParaRPr lang="ru-RU" b="1" dirty="0">
              <a:solidFill>
                <a:srgbClr val="C00000"/>
              </a:solidFill>
            </a:endParaRPr>
          </a:p>
        </p:txBody>
      </p:sp>
      <p:grpSp>
        <p:nvGrpSpPr>
          <p:cNvPr id="2" name="Группа 10"/>
          <p:cNvGrpSpPr/>
          <p:nvPr/>
        </p:nvGrpSpPr>
        <p:grpSpPr>
          <a:xfrm>
            <a:off x="2643174" y="4679163"/>
            <a:ext cx="4286280" cy="1821670"/>
            <a:chOff x="1928794" y="3571876"/>
            <a:chExt cx="2714644" cy="121444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2571736" y="3571876"/>
              <a:ext cx="2071702" cy="571504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 smtClean="0"/>
            </a:p>
            <a:p>
              <a:pPr algn="ctr"/>
              <a:r>
                <a:rPr lang="ru-RU" dirty="0" smtClean="0"/>
                <a:t>Привлечение</a:t>
              </a:r>
              <a:r>
                <a:rPr lang="ru-RU" sz="1600" dirty="0" smtClean="0"/>
                <a:t> </a:t>
              </a:r>
              <a:r>
                <a:rPr lang="ru-RU" dirty="0" smtClean="0"/>
                <a:t>бюджетных кредитов</a:t>
              </a:r>
            </a:p>
            <a:p>
              <a:pPr algn="ctr"/>
              <a:endParaRPr lang="ru-RU" sz="1600" dirty="0" smtClean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571736" y="4214818"/>
              <a:ext cx="2071702" cy="571504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dirty="0" smtClean="0"/>
            </a:p>
            <a:p>
              <a:pPr algn="ctr"/>
              <a:r>
                <a:rPr lang="ru-RU" sz="1900" dirty="0" smtClean="0"/>
                <a:t>Привлечение банковских кредитов</a:t>
              </a:r>
            </a:p>
            <a:p>
              <a:pPr algn="ctr"/>
              <a:endParaRPr lang="ru-RU" dirty="0" smtClean="0"/>
            </a:p>
          </p:txBody>
        </p:sp>
        <p:grpSp>
          <p:nvGrpSpPr>
            <p:cNvPr id="3" name="Группа 114"/>
            <p:cNvGrpSpPr/>
            <p:nvPr/>
          </p:nvGrpSpPr>
          <p:grpSpPr>
            <a:xfrm rot="16200000">
              <a:off x="1823264" y="3939350"/>
              <a:ext cx="711138" cy="500072"/>
              <a:chOff x="3825794" y="2071673"/>
              <a:chExt cx="1561242" cy="500072"/>
            </a:xfrm>
          </p:grpSpPr>
          <p:cxnSp>
            <p:nvCxnSpPr>
              <p:cNvPr id="18" name="Прямая соединительная линия 17"/>
              <p:cNvCxnSpPr/>
              <p:nvPr/>
            </p:nvCxnSpPr>
            <p:spPr>
              <a:xfrm flipV="1">
                <a:off x="3858890" y="2071673"/>
                <a:ext cx="1528146" cy="6"/>
              </a:xfrm>
              <a:prstGeom prst="line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 rot="5400000">
                <a:off x="3577330" y="2320144"/>
                <a:ext cx="500065" cy="3137"/>
              </a:xfrm>
              <a:prstGeom prst="line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" name="Прямая соединительная линия 16"/>
            <p:cNvCxnSpPr/>
            <p:nvPr/>
          </p:nvCxnSpPr>
          <p:spPr>
            <a:xfrm>
              <a:off x="1928794" y="3833817"/>
              <a:ext cx="500065" cy="1429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928802"/>
            <a:ext cx="1280169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3">
                <a:lumMod val="75000"/>
                <a:alpha val="60000"/>
              </a:schemeClr>
            </a:glow>
          </a:effectLst>
        </p:spPr>
      </p:pic>
      <p:sp>
        <p:nvSpPr>
          <p:cNvPr id="22" name="TextBox 21"/>
          <p:cNvSpPr txBox="1"/>
          <p:nvPr/>
        </p:nvSpPr>
        <p:spPr>
          <a:xfrm>
            <a:off x="1714480" y="2428868"/>
            <a:ext cx="6786610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7030A0"/>
                </a:solidFill>
              </a:rPr>
              <a:t>Поскольку бюджет Усть-Абаканского района формируется с дефицитом, то для финансирования расходов, не обеспеченных доходами, привлекаются банковские кредиты, кредиты из республиканского бюджета.</a:t>
            </a:r>
            <a:endParaRPr lang="ru-RU" sz="1600" b="1" dirty="0">
              <a:solidFill>
                <a:srgbClr val="7030A0"/>
              </a:solidFill>
            </a:endParaRP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48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214290"/>
            <a:ext cx="4214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 Муниципальный долг</a:t>
            </a:r>
          </a:p>
        </p:txBody>
      </p:sp>
      <p:grpSp>
        <p:nvGrpSpPr>
          <p:cNvPr id="20" name="Group 10"/>
          <p:cNvGrpSpPr>
            <a:grpSpLocks/>
          </p:cNvGrpSpPr>
          <p:nvPr/>
        </p:nvGrpSpPr>
        <p:grpSpPr bwMode="auto">
          <a:xfrm>
            <a:off x="214282" y="1142984"/>
            <a:ext cx="4316219" cy="647700"/>
            <a:chOff x="175" y="188"/>
            <a:chExt cx="2612" cy="426"/>
          </a:xfrm>
        </p:grpSpPr>
        <p:pic>
          <p:nvPicPr>
            <p:cNvPr id="23" name="Скругленный прямоугольник 9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5" y="188"/>
              <a:ext cx="2404" cy="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Text Box 12"/>
            <p:cNvSpPr txBox="1">
              <a:spLocks noChangeArrowheads="1"/>
            </p:cNvSpPr>
            <p:nvPr/>
          </p:nvSpPr>
          <p:spPr bwMode="auto">
            <a:xfrm>
              <a:off x="218" y="188"/>
              <a:ext cx="2569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r>
                <a:rPr lang="ru-RU" altLang="ru-RU" sz="1600" b="1" dirty="0">
                  <a:latin typeface="Constantia" pitchFamily="18" charset="0"/>
                </a:rPr>
                <a:t>Верхний предел </a:t>
              </a:r>
            </a:p>
            <a:p>
              <a:pPr algn="ctr" eaLnBrk="1" hangingPunct="1"/>
              <a:r>
                <a:rPr lang="ru-RU" altLang="ru-RU" sz="1600" b="1" dirty="0">
                  <a:latin typeface="Constantia" pitchFamily="18" charset="0"/>
                </a:rPr>
                <a:t>муниципального </a:t>
              </a:r>
              <a:r>
                <a:rPr lang="ru-RU" altLang="ru-RU" sz="1600" b="1" dirty="0" smtClean="0">
                  <a:latin typeface="Constantia" pitchFamily="18" charset="0"/>
                </a:rPr>
                <a:t>долга (тыс. руб.)</a:t>
              </a:r>
              <a:endParaRPr lang="ru-RU" altLang="ru-RU" sz="1600" b="1" dirty="0">
                <a:latin typeface="Constantia" pitchFamily="18" charset="0"/>
              </a:endParaRPr>
            </a:p>
          </p:txBody>
        </p:sp>
      </p:grpSp>
      <p:graphicFrame>
        <p:nvGraphicFramePr>
          <p:cNvPr id="25" name="Диаграмма 15"/>
          <p:cNvGraphicFramePr>
            <a:graphicFrameLocks/>
          </p:cNvGraphicFramePr>
          <p:nvPr/>
        </p:nvGraphicFramePr>
        <p:xfrm>
          <a:off x="214282" y="1857364"/>
          <a:ext cx="4000528" cy="2214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8" name="Group 10"/>
          <p:cNvGrpSpPr>
            <a:grpSpLocks/>
          </p:cNvGrpSpPr>
          <p:nvPr/>
        </p:nvGrpSpPr>
        <p:grpSpPr bwMode="auto">
          <a:xfrm>
            <a:off x="4714876" y="1214422"/>
            <a:ext cx="4245163" cy="647700"/>
            <a:chOff x="373" y="-1222"/>
            <a:chExt cx="2569" cy="426"/>
          </a:xfrm>
        </p:grpSpPr>
        <p:pic>
          <p:nvPicPr>
            <p:cNvPr id="29" name="Скругленный прямоугольник 9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1" y="-1222"/>
              <a:ext cx="2404" cy="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Text Box 12"/>
            <p:cNvSpPr txBox="1">
              <a:spLocks noChangeArrowheads="1"/>
            </p:cNvSpPr>
            <p:nvPr/>
          </p:nvSpPr>
          <p:spPr bwMode="auto">
            <a:xfrm>
              <a:off x="373" y="-1222"/>
              <a:ext cx="2569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r>
                <a:rPr lang="ru-RU" altLang="ru-RU" sz="1600" b="1" dirty="0" smtClean="0">
                  <a:latin typeface="Constantia" pitchFamily="18" charset="0"/>
                </a:rPr>
                <a:t>Предельный объем </a:t>
              </a:r>
            </a:p>
            <a:p>
              <a:pPr algn="ctr" eaLnBrk="1" hangingPunct="1"/>
              <a:r>
                <a:rPr lang="ru-RU" altLang="ru-RU" sz="1600" b="1" dirty="0" smtClean="0">
                  <a:latin typeface="Constantia" pitchFamily="18" charset="0"/>
                </a:rPr>
                <a:t>муниципального долга (тыс. руб.)</a:t>
              </a:r>
              <a:endParaRPr lang="ru-RU" altLang="ru-RU" sz="1600" b="1" dirty="0">
                <a:latin typeface="Constantia" pitchFamily="18" charset="0"/>
              </a:endParaRPr>
            </a:p>
          </p:txBody>
        </p:sp>
      </p:grpSp>
      <p:graphicFrame>
        <p:nvGraphicFramePr>
          <p:cNvPr id="31" name="Диаграмма 30"/>
          <p:cNvGraphicFramePr/>
          <p:nvPr/>
        </p:nvGraphicFramePr>
        <p:xfrm>
          <a:off x="4572000" y="1643050"/>
          <a:ext cx="4429156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2" name="Рисунок 5" descr="деньги в мешках 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4357694"/>
            <a:ext cx="193115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6"/>
          <p:cNvSpPr txBox="1">
            <a:spLocks noChangeArrowheads="1"/>
          </p:cNvSpPr>
          <p:nvPr/>
        </p:nvSpPr>
        <p:spPr bwMode="auto">
          <a:xfrm>
            <a:off x="500034" y="4500570"/>
            <a:ext cx="1598612" cy="712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4000" b="1" dirty="0">
                <a:solidFill>
                  <a:schemeClr val="bg1"/>
                </a:solidFill>
                <a:latin typeface="Constantia" pitchFamily="18" charset="0"/>
              </a:rPr>
              <a:t>долг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857488" y="4214818"/>
            <a:ext cx="3500462" cy="85725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Расхода на обслуживание муниципального долга</a:t>
            </a:r>
          </a:p>
          <a:p>
            <a:pPr algn="ctr"/>
            <a:r>
              <a:rPr lang="ru-RU" b="1" dirty="0" smtClean="0"/>
              <a:t> (тыс. руб.)</a:t>
            </a:r>
            <a:endParaRPr lang="ru-RU" sz="1600" b="1" dirty="0" smtClean="0"/>
          </a:p>
        </p:txBody>
      </p:sp>
      <p:graphicFrame>
        <p:nvGraphicFramePr>
          <p:cNvPr id="35" name="Таблица 34"/>
          <p:cNvGraphicFramePr>
            <a:graphicFrameLocks noGrp="1"/>
          </p:cNvGraphicFramePr>
          <p:nvPr/>
        </p:nvGraphicFramePr>
        <p:xfrm>
          <a:off x="2857488" y="5286388"/>
          <a:ext cx="3500463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6821"/>
                <a:gridCol w="1166821"/>
                <a:gridCol w="1166821"/>
              </a:tblGrid>
              <a:tr h="29432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2018 год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2019 год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2020 год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2147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300,0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300,0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300,0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3859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388" y="4786322"/>
            <a:ext cx="928694" cy="931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49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3143240" y="142852"/>
            <a:ext cx="28087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  <a:endParaRPr lang="ru-RU" sz="2800" dirty="0"/>
          </a:p>
        </p:txBody>
      </p:sp>
      <p:sp>
        <p:nvSpPr>
          <p:cNvPr id="21" name="Объект 5"/>
          <p:cNvSpPr txBox="1">
            <a:spLocks/>
          </p:cNvSpPr>
          <p:nvPr/>
        </p:nvSpPr>
        <p:spPr>
          <a:xfrm>
            <a:off x="357158" y="857232"/>
            <a:ext cx="4208462" cy="525621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AutoNum type="romanUcPeriod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Вводная часть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AutoNum type="romanUcPeriod" startAt="2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Общие  характеристики  бюджета  муниципального образования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III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    Доходы бюджета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IV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  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Расходы  бюджета 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муниципального образования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IV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Муниципальный долг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Дополнительная информация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Объект 6"/>
          <p:cNvSpPr txBox="1">
            <a:spLocks/>
          </p:cNvSpPr>
          <p:nvPr/>
        </p:nvSpPr>
        <p:spPr>
          <a:xfrm>
            <a:off x="4000496" y="857232"/>
            <a:ext cx="4824412" cy="5429288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основные понятия и определения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основные приоритеты бюджетной и налоговой политики, основные показатели социально-экономического</a:t>
            </a:r>
            <a:r>
              <a:rPr kumimoji="0" lang="ru-RU" sz="16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потенциала района,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общие сведения</a:t>
            </a:r>
            <a:r>
              <a:rPr kumimoji="0" lang="ru-RU" sz="16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о бюджете</a:t>
            </a: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планируемые поступления в бюджет района на 2018-2020 годы, объём и структура доходов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особенности формирования расходов  бюджета муниципального образования на  2018-2020</a:t>
            </a: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годы, объем и структура расходов,</a:t>
            </a:r>
            <a:r>
              <a:rPr kumimoji="0" lang="ru-RU" sz="16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расходы в рамках муниципальных программ,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kumimoji="0" lang="ru-RU" sz="16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епрограммные расходы.</a:t>
            </a: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структура муниципального  долга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428860" y="214290"/>
            <a:ext cx="4214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Дополнительная информация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71604" y="714356"/>
            <a:ext cx="657229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 и обратная связь</a:t>
            </a:r>
          </a:p>
        </p:txBody>
      </p:sp>
      <p:sp>
        <p:nvSpPr>
          <p:cNvPr id="20" name="TextBox 7"/>
          <p:cNvSpPr txBox="1">
            <a:spLocks noChangeArrowheads="1"/>
          </p:cNvSpPr>
          <p:nvPr/>
        </p:nvSpPr>
        <p:spPr bwMode="auto">
          <a:xfrm>
            <a:off x="500034" y="1357298"/>
            <a:ext cx="764386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Брошюра подготовлена Управлением финансов и экономики администрации Усть-Абаканского район РХ</a:t>
            </a:r>
          </a:p>
          <a:p>
            <a:endParaRPr lang="ru-RU" sz="1600" b="1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Ответственный </a:t>
            </a:r>
            <a:r>
              <a:rPr lang="ru-RU" sz="1600" b="1" dirty="0">
                <a:solidFill>
                  <a:srgbClr val="002060"/>
                </a:solidFill>
              </a:rPr>
              <a:t>исполнитель: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Руководитель УФиЭ </a:t>
            </a:r>
            <a:r>
              <a:rPr lang="ru-RU" sz="1600" b="1" dirty="0">
                <a:solidFill>
                  <a:srgbClr val="002060"/>
                </a:solidFill>
              </a:rPr>
              <a:t>администрации Усть-Абаканского района Потылицына Н.А</a:t>
            </a:r>
            <a:r>
              <a:rPr lang="ru-RU" sz="1600" b="1" dirty="0" smtClean="0">
                <a:solidFill>
                  <a:srgbClr val="002060"/>
                </a:solidFill>
              </a:rPr>
              <a:t>.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71472" y="2928934"/>
            <a:ext cx="84296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Адрес:</a:t>
            </a:r>
            <a:r>
              <a:rPr lang="ru-RU" dirty="0" smtClean="0"/>
              <a:t> 655100, Республика Хакасия, р.п. Усть-Абакан, ул. Рабочая 9</a:t>
            </a:r>
          </a:p>
          <a:p>
            <a:endParaRPr lang="ru-RU" b="1" dirty="0" smtClean="0"/>
          </a:p>
          <a:p>
            <a:r>
              <a:rPr lang="ru-RU" b="1" dirty="0" smtClean="0"/>
              <a:t>Электронная почта : </a:t>
            </a:r>
            <a:r>
              <a:rPr lang="en-US" b="1" dirty="0" smtClean="0">
                <a:solidFill>
                  <a:srgbClr val="002060"/>
                </a:solidFill>
              </a:rPr>
              <a:t>upr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r>
              <a:rPr lang="en-US" b="1" dirty="0" smtClean="0">
                <a:solidFill>
                  <a:srgbClr val="002060"/>
                </a:solidFill>
              </a:rPr>
              <a:t>finansov@list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r>
              <a:rPr lang="en-US" b="1" dirty="0" smtClean="0">
                <a:solidFill>
                  <a:srgbClr val="002060"/>
                </a:solidFill>
              </a:rPr>
              <a:t>ru 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</a:p>
          <a:p>
            <a:endParaRPr lang="ru-RU" dirty="0" smtClean="0"/>
          </a:p>
          <a:p>
            <a:r>
              <a:rPr lang="ru-RU" b="1" dirty="0" smtClean="0"/>
              <a:t>Телефон 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тел.(390-32)</a:t>
            </a:r>
            <a:r>
              <a:rPr lang="en-US" b="1" dirty="0" smtClean="0">
                <a:solidFill>
                  <a:srgbClr val="002060"/>
                </a:solidFill>
              </a:rPr>
              <a:t>2-</a:t>
            </a:r>
            <a:r>
              <a:rPr lang="ru-RU" b="1" dirty="0" smtClean="0">
                <a:solidFill>
                  <a:srgbClr val="002060"/>
                </a:solidFill>
              </a:rPr>
              <a:t>00</a:t>
            </a:r>
            <a:r>
              <a:rPr lang="en-US" b="1" dirty="0" smtClean="0">
                <a:solidFill>
                  <a:srgbClr val="002060"/>
                </a:solidFill>
              </a:rPr>
              <a:t>-</a:t>
            </a:r>
            <a:r>
              <a:rPr lang="ru-RU" b="1" dirty="0" smtClean="0">
                <a:solidFill>
                  <a:srgbClr val="002060"/>
                </a:solidFill>
              </a:rPr>
              <a:t>73, 2-09-39</a:t>
            </a:r>
          </a:p>
          <a:p>
            <a:endParaRPr lang="ru-RU" b="1" dirty="0" smtClean="0"/>
          </a:p>
          <a:p>
            <a:r>
              <a:rPr lang="ru-RU" b="1" dirty="0" smtClean="0"/>
              <a:t>Режим работы:</a:t>
            </a:r>
            <a:endParaRPr lang="ru-RU" dirty="0" smtClean="0"/>
          </a:p>
          <a:p>
            <a:r>
              <a:rPr lang="ru-RU" dirty="0" smtClean="0"/>
              <a:t>Понедельник - пятница с 8:00 до 17:00.</a:t>
            </a:r>
          </a:p>
          <a:p>
            <a:r>
              <a:rPr lang="ru-RU" dirty="0" smtClean="0"/>
              <a:t>Перерыв с 12:00 до 13:00</a:t>
            </a:r>
          </a:p>
          <a:p>
            <a:r>
              <a:rPr lang="ru-RU" dirty="0" smtClean="0"/>
              <a:t>Выходные дни: суббота, воскресенье</a:t>
            </a:r>
            <a:endParaRPr lang="ru-RU" dirty="0"/>
          </a:p>
        </p:txBody>
      </p:sp>
      <p:graphicFrame>
        <p:nvGraphicFramePr>
          <p:cNvPr id="28" name="Схема 27"/>
          <p:cNvGraphicFramePr/>
          <p:nvPr/>
        </p:nvGraphicFramePr>
        <p:xfrm>
          <a:off x="642910" y="5857892"/>
          <a:ext cx="7929618" cy="400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50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357290" y="2143116"/>
            <a:ext cx="71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51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4" name="Picture 2" descr="C:\Users\ПИНЯСОВАОА\Desktop\Бюджет для граждан\i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357166"/>
            <a:ext cx="2500330" cy="1549195"/>
          </a:xfrm>
          <a:prstGeom prst="rect">
            <a:avLst/>
          </a:prstGeom>
          <a:noFill/>
        </p:spPr>
      </p:pic>
      <p:sp>
        <p:nvSpPr>
          <p:cNvPr id="16" name="Текст 2"/>
          <p:cNvSpPr txBox="1">
            <a:spLocks/>
          </p:cNvSpPr>
          <p:nvPr/>
        </p:nvSpPr>
        <p:spPr bwMode="auto">
          <a:xfrm>
            <a:off x="30163" y="225425"/>
            <a:ext cx="9036050" cy="279400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b="1" dirty="0" smtClean="0">
                <a:cs typeface="Times New Roman" pitchFamily="18" charset="0"/>
              </a:rPr>
              <a:t>I</a:t>
            </a:r>
            <a:r>
              <a:rPr lang="ru-RU" b="1" dirty="0" smtClean="0">
                <a:cs typeface="Times New Roman" pitchFamily="18" charset="0"/>
              </a:rPr>
              <a:t>. Вводная часть</a:t>
            </a:r>
          </a:p>
        </p:txBody>
      </p:sp>
      <p:sp>
        <p:nvSpPr>
          <p:cNvPr id="32" name="圆角矩形 8"/>
          <p:cNvSpPr/>
          <p:nvPr/>
        </p:nvSpPr>
        <p:spPr>
          <a:xfrm>
            <a:off x="1071538" y="642918"/>
            <a:ext cx="4572032" cy="857256"/>
          </a:xfrm>
          <a:prstGeom prst="round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Бюджет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zh-CN" altLang="en-US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圆角矩形 9"/>
          <p:cNvSpPr/>
          <p:nvPr/>
        </p:nvSpPr>
        <p:spPr>
          <a:xfrm>
            <a:off x="214282" y="1857364"/>
            <a:ext cx="5572164" cy="500066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 бюджета - денежные средства поступающие в бюджет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圆角矩形 10"/>
          <p:cNvSpPr/>
          <p:nvPr/>
        </p:nvSpPr>
        <p:spPr>
          <a:xfrm>
            <a:off x="214282" y="2571744"/>
            <a:ext cx="5572164" cy="500066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бюджета - денежные средства, выплачиваемые из бюджета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圆角矩形 10"/>
          <p:cNvSpPr/>
          <p:nvPr/>
        </p:nvSpPr>
        <p:spPr>
          <a:xfrm>
            <a:off x="285720" y="4500570"/>
            <a:ext cx="5643602" cy="57150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- средства, предоставляемые одним бюджетом бюджетной системы другому бюджету бюджетной системы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圆角矩形 11"/>
          <p:cNvSpPr/>
          <p:nvPr/>
        </p:nvSpPr>
        <p:spPr>
          <a:xfrm>
            <a:off x="214282" y="3429000"/>
            <a:ext cx="5643602" cy="71438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Бюджетная система - совокупность федерального бюджета, бюджетов субъектов Российской Федерации, местных бюджетов и бюджетов государственных внебюджетных фондов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圆角矩形 10"/>
          <p:cNvSpPr/>
          <p:nvPr/>
        </p:nvSpPr>
        <p:spPr>
          <a:xfrm>
            <a:off x="285720" y="5357826"/>
            <a:ext cx="5643602" cy="35719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Дефицит бюджета - превышение расходов бюджета над его доходами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圆角矩形 10"/>
          <p:cNvSpPr/>
          <p:nvPr/>
        </p:nvSpPr>
        <p:spPr>
          <a:xfrm>
            <a:off x="285720" y="6072206"/>
            <a:ext cx="5715040" cy="428628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Профицит бюджета - превышение доходов бюджета над его расходами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" name="Picture 2" descr="http://admduliapino.ru/tinybrowser/images/byudget/_full/_budzhe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5242466"/>
            <a:ext cx="2423301" cy="1615534"/>
          </a:xfrm>
          <a:prstGeom prst="rect">
            <a:avLst/>
          </a:prstGeom>
          <a:noFill/>
        </p:spPr>
      </p:pic>
      <p:pic>
        <p:nvPicPr>
          <p:cNvPr id="43" name="Picture 2" descr="http://img-fotki.yandex.ru/get/5903/moon-light311.16/0_63628_a2542b8a_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2071678"/>
            <a:ext cx="1643074" cy="1314913"/>
          </a:xfrm>
          <a:prstGeom prst="rect">
            <a:avLst/>
          </a:prstGeom>
          <a:noFill/>
        </p:spPr>
      </p:pic>
      <p:sp>
        <p:nvSpPr>
          <p:cNvPr id="44" name="Прямоугольник 43"/>
          <p:cNvSpPr/>
          <p:nvPr/>
        </p:nvSpPr>
        <p:spPr>
          <a:xfrm rot="1743136">
            <a:off x="6427392" y="2910213"/>
            <a:ext cx="861251" cy="2149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4" descr="http://img1.cliparto.com/pic/s/213035/3574399-red-purs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3571875"/>
            <a:ext cx="1643074" cy="1435527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6572264" y="4143380"/>
            <a:ext cx="971550" cy="3125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Текст 2"/>
          <p:cNvSpPr txBox="1">
            <a:spLocks/>
          </p:cNvSpPr>
          <p:nvPr/>
        </p:nvSpPr>
        <p:spPr bwMode="auto">
          <a:xfrm>
            <a:off x="30163" y="225425"/>
            <a:ext cx="9036050" cy="279400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b="1" dirty="0" smtClean="0">
                <a:cs typeface="Times New Roman" pitchFamily="18" charset="0"/>
              </a:rPr>
              <a:t>I</a:t>
            </a:r>
            <a:r>
              <a:rPr lang="ru-RU" b="1" dirty="0" smtClean="0">
                <a:cs typeface="Times New Roman" pitchFamily="18" charset="0"/>
              </a:rPr>
              <a:t>. Вводная часть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458200" cy="88741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Что такое бюджет? Какие бывают бюджеты?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25" name="Нижний колонтитул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2534853" y="1024240"/>
            <a:ext cx="3935393" cy="90294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2700" b="1" i="0" u="none" strike="noStrike" kern="1200" cap="all" spc="0" normalizeH="0" baseline="0" noProof="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n-lt"/>
                <a:ea typeface="+mn-ea"/>
                <a:cs typeface="+mn-cs"/>
              </a:rPr>
              <a:t>Какие бывают бюджеты?</a:t>
            </a:r>
            <a:endParaRPr kumimoji="0" lang="ru-RU" sz="2700" b="1" i="0" u="none" strike="noStrike" kern="1200" cap="all" spc="0" normalizeH="0" baseline="0" noProof="0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963118" y="2373254"/>
            <a:ext cx="3078865" cy="11223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rgbClr val="C00000"/>
                </a:solidFill>
              </a:rPr>
              <a:t>Бюджеты публично-правовых образований</a:t>
            </a:r>
            <a:endParaRPr lang="ru-RU" b="1" dirty="0">
              <a:ln w="50800"/>
              <a:solidFill>
                <a:srgbClr val="C0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5407" y="2373255"/>
            <a:ext cx="2232248" cy="112229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rgbClr val="C00000"/>
                </a:solidFill>
              </a:rPr>
              <a:t>Бюджеты семей</a:t>
            </a:r>
            <a:endParaRPr lang="ru-RU" b="1" dirty="0">
              <a:ln w="50800"/>
              <a:solidFill>
                <a:srgbClr val="C0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125347" y="2373254"/>
            <a:ext cx="2232248" cy="11223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rgbClr val="C00000"/>
                </a:solidFill>
              </a:rPr>
              <a:t>Бюджеты организаций</a:t>
            </a:r>
            <a:endParaRPr lang="ru-RU" b="1" dirty="0">
              <a:ln w="50800"/>
              <a:solidFill>
                <a:srgbClr val="C000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49514" y="4321257"/>
            <a:ext cx="2376264" cy="1748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Российской Федерации </a:t>
            </a:r>
            <a:r>
              <a:rPr lang="ru-RU" sz="1400" dirty="0" smtClean="0">
                <a:solidFill>
                  <a:srgbClr val="C00000"/>
                </a:solidFill>
              </a:rPr>
              <a:t>(федеральный бюджет, бюджеты государственных внебюджетных фондов РФ)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91858" y="4341843"/>
            <a:ext cx="3033489" cy="17281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С</a:t>
            </a:r>
            <a:r>
              <a:rPr lang="ru-RU" b="1" dirty="0" smtClean="0">
                <a:solidFill>
                  <a:srgbClr val="C00000"/>
                </a:solidFill>
              </a:rPr>
              <a:t>убъектов Российской Федерации</a:t>
            </a:r>
          </a:p>
          <a:p>
            <a:pPr algn="ctr"/>
            <a:r>
              <a:rPr lang="ru-RU" sz="1400" dirty="0" smtClean="0">
                <a:solidFill>
                  <a:srgbClr val="C00000"/>
                </a:solidFill>
              </a:rPr>
              <a:t>(региональные бюджеты, бюджеты территориальных фондов обязательного медицинского страхования)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396216" y="4357319"/>
            <a:ext cx="2479747" cy="174877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Муниципальных образований</a:t>
            </a:r>
          </a:p>
          <a:p>
            <a:pPr algn="ctr"/>
            <a:r>
              <a:rPr lang="ru-RU" sz="1400" dirty="0" smtClean="0">
                <a:solidFill>
                  <a:srgbClr val="C00000"/>
                </a:solidFill>
              </a:rPr>
              <a:t> (местные бюджеты муниципальных районов, городских округов, городских и сельских поселений)</a:t>
            </a:r>
            <a:endParaRPr lang="ru-RU" sz="1400" dirty="0">
              <a:solidFill>
                <a:srgbClr val="C00000"/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4502552" y="3495554"/>
            <a:ext cx="3729" cy="843733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19" name="Прямая со стрелкой 18"/>
          <p:cNvCxnSpPr>
            <a:endCxn id="17" idx="0"/>
          </p:cNvCxnSpPr>
          <p:nvPr/>
        </p:nvCxnSpPr>
        <p:spPr>
          <a:xfrm>
            <a:off x="4502551" y="3495554"/>
            <a:ext cx="3133539" cy="861765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0" name="Прямая со стрелкой 19"/>
          <p:cNvCxnSpPr>
            <a:endCxn id="14" idx="0"/>
          </p:cNvCxnSpPr>
          <p:nvPr/>
        </p:nvCxnSpPr>
        <p:spPr>
          <a:xfrm flipH="1">
            <a:off x="1637646" y="3495554"/>
            <a:ext cx="2864906" cy="825703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1" name="Прямая со стрелкой 20"/>
          <p:cNvCxnSpPr>
            <a:stCxn id="7" idx="2"/>
            <a:endCxn id="10" idx="0"/>
          </p:cNvCxnSpPr>
          <p:nvPr/>
        </p:nvCxnSpPr>
        <p:spPr>
          <a:xfrm>
            <a:off x="4502550" y="1927186"/>
            <a:ext cx="1" cy="446068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2" name="Прямая со стрелкой 21"/>
          <p:cNvCxnSpPr>
            <a:stCxn id="7" idx="2"/>
            <a:endCxn id="13" idx="0"/>
          </p:cNvCxnSpPr>
          <p:nvPr/>
        </p:nvCxnSpPr>
        <p:spPr>
          <a:xfrm>
            <a:off x="4502550" y="1927186"/>
            <a:ext cx="2738921" cy="446068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3" name="Прямая со стрелкой 22"/>
          <p:cNvCxnSpPr>
            <a:stCxn id="7" idx="2"/>
            <a:endCxn id="11" idx="0"/>
          </p:cNvCxnSpPr>
          <p:nvPr/>
        </p:nvCxnSpPr>
        <p:spPr>
          <a:xfrm flipH="1">
            <a:off x="1671531" y="1927186"/>
            <a:ext cx="2831019" cy="446069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0" y="809625"/>
            <a:ext cx="9144000" cy="60483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softEdge rad="317500"/>
          </a:effectLst>
        </p:spPr>
      </p:pic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Текст 2"/>
          <p:cNvSpPr txBox="1">
            <a:spLocks/>
          </p:cNvSpPr>
          <p:nvPr/>
        </p:nvSpPr>
        <p:spPr bwMode="auto">
          <a:xfrm>
            <a:off x="30163" y="225425"/>
            <a:ext cx="9036050" cy="279400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cs typeface="Times New Roman" pitchFamily="18" charset="0"/>
              </a:rPr>
              <a:t>I</a:t>
            </a:r>
            <a:r>
              <a:rPr lang="ru-RU" b="1" dirty="0" smtClean="0">
                <a:solidFill>
                  <a:schemeClr val="bg1"/>
                </a:solidFill>
                <a:cs typeface="Times New Roman" pitchFamily="18" charset="0"/>
              </a:rPr>
              <a:t>. Вводная часть</a:t>
            </a:r>
          </a:p>
        </p:txBody>
      </p:sp>
      <p:pic>
        <p:nvPicPr>
          <p:cNvPr id="9" name="Схема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214422"/>
            <a:ext cx="564360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500166" y="642918"/>
            <a:ext cx="72152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800" b="1" dirty="0" smtClean="0">
                <a:solidFill>
                  <a:srgbClr val="002060"/>
                </a:solidFill>
                <a:latin typeface="Constantia" pitchFamily="18" charset="0"/>
              </a:rPr>
              <a:t>Этапы формирования бюджета</a:t>
            </a:r>
            <a:endParaRPr lang="ru-RU" altLang="ru-RU" sz="2800" b="1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000628" y="5286388"/>
            <a:ext cx="4000528" cy="1323439"/>
          </a:xfrm>
          <a:prstGeom prst="rect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50000" algn="just"/>
            <a:r>
              <a:rPr lang="ru-RU" sz="1600" b="1" dirty="0" smtClean="0"/>
              <a:t>Проект бюджета Усть-Абаканского района составляется и утверждается сроком на три года - очередной финансовый и два последующих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7"/>
          <p:cNvSpPr>
            <a:spLocks noGrp="1"/>
          </p:cNvSpPr>
          <p:nvPr>
            <p:ph type="title"/>
          </p:nvPr>
        </p:nvSpPr>
        <p:spPr>
          <a:xfrm>
            <a:off x="928662" y="571480"/>
            <a:ext cx="7845576" cy="84124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000" i="1" dirty="0" smtClean="0">
                <a:solidFill>
                  <a:srgbClr val="C00000"/>
                </a:solidFill>
                <a:latin typeface="Constantia" pitchFamily="18" charset="0"/>
              </a:rPr>
              <a:t>Бюджет муниципального образования Усть-Абаканский район сформирован на основании:</a:t>
            </a:r>
            <a:endParaRPr lang="ru-RU" sz="2000" i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28662" y="1571612"/>
            <a:ext cx="4643470" cy="193899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-  Основных направлений бюджетной и налоговой политики муниципального образования Усть-Абаканский район на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год и плановый период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и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2020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 годов</a:t>
            </a:r>
            <a:endParaRPr lang="ru-RU" sz="2000" b="1" i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85786" y="3929066"/>
            <a:ext cx="4929222" cy="163121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-  Прогноза социально-экономического развития муниципального образования Усть-Абаканский район на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год и плановый период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и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2020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 годов</a:t>
            </a:r>
            <a:endParaRPr lang="ru-RU" sz="2000" b="1" i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pic>
        <p:nvPicPr>
          <p:cNvPr id="60419" name="Picture 3" descr="C:\Users\ПИНЯСОВАОА\Desktop\Бюджет для граждан\Налоговая политика с сайта altufievo.mos.ru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643182"/>
            <a:ext cx="1857388" cy="1071570"/>
          </a:xfrm>
          <a:prstGeom prst="rect">
            <a:avLst/>
          </a:prstGeom>
          <a:noFill/>
        </p:spPr>
      </p:pic>
      <p:pic>
        <p:nvPicPr>
          <p:cNvPr id="60420" name="Picture 4" descr="C:\Users\ПИНЯСОВАОА\Desktop\Бюджет для граждан\budget_politik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1285860"/>
            <a:ext cx="1865831" cy="1214446"/>
          </a:xfrm>
          <a:prstGeom prst="rect">
            <a:avLst/>
          </a:prstGeom>
          <a:noFill/>
        </p:spPr>
      </p:pic>
      <p:pic>
        <p:nvPicPr>
          <p:cNvPr id="60421" name="Picture 5" descr="C:\Users\ПИНЯСОВАОА\Desktop\Бюджет для граждан\i (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6644" y="3786190"/>
            <a:ext cx="1602086" cy="1309690"/>
          </a:xfrm>
          <a:prstGeom prst="rect">
            <a:avLst/>
          </a:prstGeom>
          <a:noFill/>
        </p:spPr>
      </p:pic>
      <p:pic>
        <p:nvPicPr>
          <p:cNvPr id="60422" name="Picture 6" descr="C:\Users\ПИНЯСОВАОА\Desktop\Бюджет для граждан\1397820034_socio-economic-developmen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32" y="5143512"/>
            <a:ext cx="1854829" cy="12715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Литейн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6564</TotalTime>
  <Words>4516</Words>
  <Application>Microsoft Office PowerPoint</Application>
  <PresentationFormat>Экран (4:3)</PresentationFormat>
  <Paragraphs>1011</Paragraphs>
  <Slides>51</Slides>
  <Notes>11</Notes>
  <HiddenSlides>0</HiddenSlides>
  <MMClips>0</MMClips>
  <ScaleCrop>false</ScaleCrop>
  <HeadingPairs>
    <vt:vector size="6" baseType="variant"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7" baseType="lpstr">
      <vt:lpstr>Апекс</vt:lpstr>
      <vt:lpstr>Литейная</vt:lpstr>
      <vt:lpstr>1_Апекс</vt:lpstr>
      <vt:lpstr>Тема Office</vt:lpstr>
      <vt:lpstr>1_Тема Office</vt:lpstr>
      <vt:lpstr>Лист</vt:lpstr>
      <vt:lpstr> БЮДЖЕТ  для граждан </vt:lpstr>
      <vt:lpstr>К  Решению Совета депутатов  Усть-Абаканского района от 29.03.2018 года № 9  «О внесении изменений в решение Совета депутатов Усть-Абаканского района Республики Хакасия от 21.12.2017 г. № 52 «О бюджете муниципального образования  Усть-Абаканский район Республики Хакасия  на 2018 год и плановый период  2019 и 2020 годов»</vt:lpstr>
      <vt:lpstr>Слайд 3</vt:lpstr>
      <vt:lpstr>Слайд 4</vt:lpstr>
      <vt:lpstr>Слайд 5</vt:lpstr>
      <vt:lpstr>Слайд 6</vt:lpstr>
      <vt:lpstr>Что такое бюджет? Какие бывают бюджеты?</vt:lpstr>
      <vt:lpstr>Слайд 8</vt:lpstr>
      <vt:lpstr>Бюджет муниципального образования Усть-Абаканский район сформирован на основании:</vt:lpstr>
      <vt:lpstr>Слайд 10</vt:lpstr>
      <vt:lpstr>Слайд 11</vt:lpstr>
      <vt:lpstr>Слайд 12</vt:lpstr>
      <vt:lpstr>Слайд 13</vt:lpstr>
      <vt:lpstr>Слайд 14</vt:lpstr>
      <vt:lpstr>Сельское  хозяйство</vt:lpstr>
      <vt:lpstr>Слайд 16</vt:lpstr>
      <vt:lpstr>Слайд 17</vt:lpstr>
      <vt:lpstr>Слайд 18</vt:lpstr>
      <vt:lpstr>Доходы бюджета муниципального образования  Усть-Абаканский район на 2018-2020 годы</vt:lpstr>
      <vt:lpstr>Структура налоговых  и неналоговых доходов бюджета   </vt:lpstr>
      <vt:lpstr>Структура налоговых  и неналоговых доходов бюджета   </vt:lpstr>
      <vt:lpstr>Крупнейшие налогоплательщики  Усть-Абаканского района</vt:lpstr>
      <vt:lpstr>Слайд 23</vt:lpstr>
      <vt:lpstr>Объемы межбюджетных трансфертов  на 2018-2020 годы</vt:lpstr>
      <vt:lpstr>Слайд 25</vt:lpstr>
      <vt:lpstr>Структура расходов бюджета   муниципального образования  Усть - Абаканский район в 2018 году </vt:lpstr>
      <vt:lpstr>Слайд 27</vt:lpstr>
      <vt:lpstr>Распределение бюджетных ассигнований по подразделам классификации расходов  бюджета  муниципального образования  Усть-Абаканский район</vt:lpstr>
      <vt:lpstr>Распределение бюджетных ассигнований, подразделам классификации расходов  бюджета  муниципального образования  Усть-Абаканский район</vt:lpstr>
      <vt:lpstr>Распределение бюджетных ассигнований по подразделам классификации расходов  бюджета  муниципального образования  Усть-Абаканский район</vt:lpstr>
      <vt:lpstr>Распределение бюджетных ассигнований по подразделам классификации расходов  бюджета  муниципального образования  Усть-Абаканский район</vt:lpstr>
      <vt:lpstr>Распределение бюджетных ассигнований по подразделам классификации расходов  бюджета  муниципального образования  Усть-Абаканский район</vt:lpstr>
      <vt:lpstr>Структура расходов бюджета   муниципального образования  Усть - Абаканский район в 2018 году 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ПИНЯСОВАОА</cp:lastModifiedBy>
  <cp:revision>2415</cp:revision>
  <dcterms:created xsi:type="dcterms:W3CDTF">2013-11-30T21:03:12Z</dcterms:created>
  <dcterms:modified xsi:type="dcterms:W3CDTF">2018-04-13T04:19:30Z</dcterms:modified>
</cp:coreProperties>
</file>