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6"/>
  </p:notesMasterIdLst>
  <p:handoutMasterIdLst>
    <p:handoutMasterId r:id="rId67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27" r:id="rId19"/>
    <p:sldId id="428" r:id="rId20"/>
    <p:sldId id="410" r:id="rId21"/>
    <p:sldId id="429" r:id="rId22"/>
    <p:sldId id="430" r:id="rId23"/>
    <p:sldId id="431" r:id="rId24"/>
    <p:sldId id="432" r:id="rId25"/>
    <p:sldId id="346" r:id="rId26"/>
    <p:sldId id="328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338" r:id="rId35"/>
    <p:sldId id="335" r:id="rId36"/>
    <p:sldId id="384" r:id="rId37"/>
    <p:sldId id="407" r:id="rId38"/>
    <p:sldId id="385" r:id="rId39"/>
    <p:sldId id="408" r:id="rId40"/>
    <p:sldId id="373" r:id="rId41"/>
    <p:sldId id="374" r:id="rId42"/>
    <p:sldId id="336" r:id="rId43"/>
    <p:sldId id="348" r:id="rId44"/>
    <p:sldId id="353" r:id="rId45"/>
    <p:sldId id="354" r:id="rId46"/>
    <p:sldId id="358" r:id="rId47"/>
    <p:sldId id="362" r:id="rId48"/>
    <p:sldId id="393" r:id="rId49"/>
    <p:sldId id="394" r:id="rId50"/>
    <p:sldId id="433" r:id="rId51"/>
    <p:sldId id="395" r:id="rId52"/>
    <p:sldId id="364" r:id="rId53"/>
    <p:sldId id="417" r:id="rId54"/>
    <p:sldId id="365" r:id="rId55"/>
    <p:sldId id="369" r:id="rId56"/>
    <p:sldId id="366" r:id="rId57"/>
    <p:sldId id="416" r:id="rId58"/>
    <p:sldId id="418" r:id="rId59"/>
    <p:sldId id="415" r:id="rId60"/>
    <p:sldId id="359" r:id="rId61"/>
    <p:sldId id="368" r:id="rId62"/>
    <p:sldId id="345" r:id="rId63"/>
    <p:sldId id="347" r:id="rId64"/>
    <p:sldId id="351" r:id="rId65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1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1199</c:v>
                </c:pt>
                <c:pt idx="1">
                  <c:v>1313.9</c:v>
                </c:pt>
                <c:pt idx="2" formatCode="#,##0.0">
                  <c:v>1739.1</c:v>
                </c:pt>
                <c:pt idx="3">
                  <c:v>1765.8</c:v>
                </c:pt>
                <c:pt idx="4">
                  <c:v>1800.5</c:v>
                </c:pt>
                <c:pt idx="5">
                  <c:v>1836.5</c:v>
                </c:pt>
              </c:numCache>
            </c:numRef>
          </c:val>
        </c:ser>
        <c:axId val="156136192"/>
        <c:axId val="156137728"/>
      </c:barChart>
      <c:catAx>
        <c:axId val="156136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6137728"/>
        <c:crosses val="autoZero"/>
        <c:auto val="1"/>
        <c:lblAlgn val="ctr"/>
        <c:lblOffset val="100"/>
      </c:catAx>
      <c:valAx>
        <c:axId val="156137728"/>
        <c:scaling>
          <c:orientation val="minMax"/>
        </c:scaling>
        <c:axPos val="l"/>
        <c:majorGridlines/>
        <c:numFmt formatCode="General" sourceLinked="1"/>
        <c:tickLblPos val="none"/>
        <c:crossAx val="15613619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58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9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54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495642</c:v>
                </c:pt>
                <c:pt idx="1">
                  <c:v>116636.5</c:v>
                </c:pt>
                <c:pt idx="2">
                  <c:v>1264066.7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45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495642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116636.5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2024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1267066.7</c:v>
                </c:pt>
              </c:numCache>
            </c:numRef>
          </c:val>
        </c:ser>
        <c:shape val="box"/>
        <c:axId val="160356608"/>
        <c:axId val="160362496"/>
        <c:axId val="0"/>
      </c:bar3DChart>
      <c:catAx>
        <c:axId val="160356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0362496"/>
        <c:crossesAt val="0"/>
        <c:auto val="1"/>
        <c:lblAlgn val="ctr"/>
        <c:lblOffset val="100"/>
      </c:catAx>
      <c:valAx>
        <c:axId val="160362496"/>
        <c:scaling>
          <c:orientation val="minMax"/>
        </c:scaling>
        <c:delete val="1"/>
        <c:axPos val="l"/>
        <c:numFmt formatCode="#,##0.00" sourceLinked="1"/>
        <c:tickLblPos val="none"/>
        <c:crossAx val="16035660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6"/>
          <c:y val="0.13613956803855609"/>
          <c:w val="0.29881448911261593"/>
          <c:h val="0.326873221965471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495.6</c:v>
                </c:pt>
                <c:pt idx="1">
                  <c:v>525.70000000000005</c:v>
                </c:pt>
                <c:pt idx="2">
                  <c:v>558.9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116.6</c:v>
                </c:pt>
                <c:pt idx="1">
                  <c:v>116.6</c:v>
                </c:pt>
                <c:pt idx="2">
                  <c:v>117.1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75E-3"/>
                  <c:y val="1.932353624973691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1267.0999999999999</c:v>
                </c:pt>
                <c:pt idx="1">
                  <c:v>1216.9000000000001</c:v>
                </c:pt>
                <c:pt idx="2">
                  <c:v>1220.3</c:v>
                </c:pt>
              </c:numCache>
            </c:numRef>
          </c:val>
        </c:ser>
        <c:shape val="box"/>
        <c:axId val="168333312"/>
        <c:axId val="168334848"/>
        <c:axId val="0"/>
      </c:bar3DChart>
      <c:catAx>
        <c:axId val="1683333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8334848"/>
        <c:crosses val="autoZero"/>
        <c:auto val="1"/>
        <c:lblAlgn val="ctr"/>
        <c:lblOffset val="100"/>
      </c:catAx>
      <c:valAx>
        <c:axId val="168334848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833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2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64"/>
                </c:manualLayout>
              </c:layout>
              <c:showVal val="1"/>
            </c:dLbl>
            <c:dLbl>
              <c:idx val="1"/>
              <c:layout>
                <c:manualLayout>
                  <c:x val="-4.5904208407225969E-17"/>
                  <c:y val="0.20471237190630306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91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1879.4</c:v>
                </c:pt>
                <c:pt idx="1">
                  <c:v>1859.3</c:v>
                </c:pt>
                <c:pt idx="2">
                  <c:v>1896.3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68019840"/>
        <c:axId val="168026496"/>
        <c:axId val="0"/>
      </c:bar3DChart>
      <c:catAx>
        <c:axId val="1680198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8026496"/>
        <c:crosses val="autoZero"/>
        <c:auto val="1"/>
        <c:lblAlgn val="ctr"/>
        <c:lblOffset val="100"/>
      </c:catAx>
      <c:valAx>
        <c:axId val="168026496"/>
        <c:scaling>
          <c:orientation val="minMax"/>
          <c:max val="19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801984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422,1</c:v>
                </c:pt>
                <c:pt idx="1">
                  <c:v>Акцизы 34,2</c:v>
                </c:pt>
                <c:pt idx="2">
                  <c:v>Налоги на совокупный доход 32,1</c:v>
                </c:pt>
                <c:pt idx="3">
                  <c:v>Гос.пошлина 7,2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9,8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7,4</c:v>
                </c:pt>
                <c:pt idx="8">
                  <c:v>Штрафы, санкции 1,8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422.1</c:v>
                </c:pt>
                <c:pt idx="1">
                  <c:v>34.200000000000003</c:v>
                </c:pt>
                <c:pt idx="2">
                  <c:v>32.1</c:v>
                </c:pt>
                <c:pt idx="3">
                  <c:v>7.2</c:v>
                </c:pt>
                <c:pt idx="4">
                  <c:v>97.6</c:v>
                </c:pt>
                <c:pt idx="5">
                  <c:v>9.8000000000000007</c:v>
                </c:pt>
                <c:pt idx="6">
                  <c:v>0</c:v>
                </c:pt>
                <c:pt idx="7">
                  <c:v>7.4</c:v>
                </c:pt>
                <c:pt idx="8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5E-4"/>
          <c:y val="2.0914886293831952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450,7</c:v>
                </c:pt>
                <c:pt idx="1">
                  <c:v>Акцизы 35,3</c:v>
                </c:pt>
                <c:pt idx="2">
                  <c:v>Налоги на совокупный доход 32,4</c:v>
                </c:pt>
                <c:pt idx="3">
                  <c:v>Гос.пошлина 7,3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10,2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450.7</c:v>
                </c:pt>
                <c:pt idx="1">
                  <c:v>35.300000000000011</c:v>
                </c:pt>
                <c:pt idx="2" formatCode="General">
                  <c:v>32.4</c:v>
                </c:pt>
                <c:pt idx="3">
                  <c:v>7.3</c:v>
                </c:pt>
                <c:pt idx="4">
                  <c:v>97.6</c:v>
                </c:pt>
                <c:pt idx="5">
                  <c:v>10.200000000000001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71"/>
          <c:w val="0.712860917284305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481,3</c:v>
                </c:pt>
                <c:pt idx="1">
                  <c:v>Акцизы 37,3</c:v>
                </c:pt>
                <c:pt idx="2">
                  <c:v>Налоги на совокупный доход 32,9</c:v>
                </c:pt>
                <c:pt idx="3">
                  <c:v>Гос.пошлина 7,4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10,6</c:v>
                </c:pt>
                <c:pt idx="6">
                  <c:v>Доходы от продажи имущества 7,0</c:v>
                </c:pt>
                <c:pt idx="7">
                  <c:v>Штрафы, санкции 1,8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481.3</c:v>
                </c:pt>
                <c:pt idx="1">
                  <c:v>37.300000000000011</c:v>
                </c:pt>
                <c:pt idx="2">
                  <c:v>32.9</c:v>
                </c:pt>
                <c:pt idx="3">
                  <c:v>7.4</c:v>
                </c:pt>
                <c:pt idx="4">
                  <c:v>97.6</c:v>
                </c:pt>
                <c:pt idx="5">
                  <c:v>10.6</c:v>
                </c:pt>
                <c:pt idx="6">
                  <c:v>7</c:v>
                </c:pt>
                <c:pt idx="7">
                  <c:v>1.8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9"/>
          <c:w val="0.639259684388341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3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102 550</c:v>
                </c:pt>
                <c:pt idx="1">
                  <c:v>Национальная безопасность и правоохранительная деятельность 779,5</c:v>
                </c:pt>
                <c:pt idx="2">
                  <c:v>Национальная экономика 83 216,9</c:v>
                </c:pt>
                <c:pt idx="3">
                  <c:v>Жилищно-коммунальное хозяйство 50 057,2</c:v>
                </c:pt>
                <c:pt idx="4">
                  <c:v>Охрана окружающей среды 9 816</c:v>
                </c:pt>
                <c:pt idx="5">
                  <c:v>Образование 1 268 484,2</c:v>
                </c:pt>
                <c:pt idx="6">
                  <c:v>Культура 122 632,1</c:v>
                </c:pt>
                <c:pt idx="7">
                  <c:v>Социальная политика 112 720,6</c:v>
                </c:pt>
                <c:pt idx="8">
                  <c:v>Физическая культура и спорт 17 672,3</c:v>
                </c:pt>
                <c:pt idx="9">
                  <c:v>Средства массовой информации 9 409,6</c:v>
                </c:pt>
                <c:pt idx="10">
                  <c:v>Межбюджетные трансферты 141 905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102550</c:v>
                </c:pt>
                <c:pt idx="1">
                  <c:v>779.5</c:v>
                </c:pt>
                <c:pt idx="2">
                  <c:v>83216.899999999994</c:v>
                </c:pt>
                <c:pt idx="3">
                  <c:v>50057.2</c:v>
                </c:pt>
                <c:pt idx="4">
                  <c:v>9816</c:v>
                </c:pt>
                <c:pt idx="5">
                  <c:v>1268484.2</c:v>
                </c:pt>
                <c:pt idx="6">
                  <c:v>96350</c:v>
                </c:pt>
                <c:pt idx="7">
                  <c:v>112720.6</c:v>
                </c:pt>
                <c:pt idx="8">
                  <c:v>17672.3</c:v>
                </c:pt>
                <c:pt idx="9">
                  <c:v>9409.6</c:v>
                </c:pt>
                <c:pt idx="10">
                  <c:v>141905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381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1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44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19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27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427E-3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54E-3"/>
                  <c:y val="1.862957546919634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37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0.78988783341740798</c:v>
                </c:pt>
                <c:pt idx="1">
                  <c:v>8.2000000000000003E-2</c:v>
                </c:pt>
                <c:pt idx="2">
                  <c:v>6.0999999999999999E-2</c:v>
                </c:pt>
                <c:pt idx="3">
                  <c:v>6.0000000000000001E-3</c:v>
                </c:pt>
                <c:pt idx="4">
                  <c:v>6.1112166582592005E-2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1495227.1</c:v>
                </c:pt>
                <c:pt idx="1">
                  <c:v>54193.5</c:v>
                </c:pt>
                <c:pt idx="2">
                  <c:v>102550</c:v>
                </c:pt>
                <c:pt idx="3">
                  <c:v>9816</c:v>
                </c:pt>
                <c:pt idx="4">
                  <c:v>231174.69999999995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87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203382.6</c:v>
                </c:pt>
                <c:pt idx="1">
                  <c:v>200691.20000000001</c:v>
                </c:pt>
                <c:pt idx="2">
                  <c:v>202709.7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926476.9</c:v>
                </c:pt>
                <c:pt idx="1">
                  <c:v>891305.6</c:v>
                </c:pt>
                <c:pt idx="2">
                  <c:v>893885.9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78711.600000000006</c:v>
                </c:pt>
                <c:pt idx="1">
                  <c:v>73894.8</c:v>
                </c:pt>
                <c:pt idx="2">
                  <c:v>73894.8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163.9</c:v>
                </c:pt>
                <c:pt idx="1">
                  <c:v>3.3</c:v>
                </c:pt>
                <c:pt idx="2">
                  <c:v>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7689.7</c:v>
                </c:pt>
                <c:pt idx="1">
                  <c:v>6352.8</c:v>
                </c:pt>
                <c:pt idx="2">
                  <c:v>5501.8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52059.5</c:v>
                </c:pt>
                <c:pt idx="1">
                  <c:v>55366</c:v>
                </c:pt>
                <c:pt idx="2">
                  <c:v>55366</c:v>
                </c:pt>
              </c:numCache>
            </c:numRef>
          </c:val>
        </c:ser>
        <c:shape val="box"/>
        <c:axId val="180422144"/>
        <c:axId val="180423680"/>
        <c:axId val="0"/>
      </c:bar3DChart>
      <c:catAx>
        <c:axId val="180422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0423680"/>
        <c:crosses val="autoZero"/>
        <c:auto val="1"/>
        <c:lblAlgn val="ctr"/>
        <c:lblOffset val="100"/>
      </c:catAx>
      <c:valAx>
        <c:axId val="180423680"/>
        <c:scaling>
          <c:orientation val="minMax"/>
        </c:scaling>
        <c:delete val="1"/>
        <c:axPos val="l"/>
        <c:numFmt formatCode="#,##0.0" sourceLinked="1"/>
        <c:tickLblPos val="none"/>
        <c:crossAx val="1804221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89"/>
          <c:w val="0.69893926615099677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99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1072.9000000000001</c:v>
                </c:pt>
                <c:pt idx="1">
                  <c:v>1739.1</c:v>
                </c:pt>
                <c:pt idx="2">
                  <c:v>626.1</c:v>
                </c:pt>
                <c:pt idx="3">
                  <c:v>420.5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735E-2"/>
          <c:y val="0.23855007139057638"/>
          <c:w val="0.9227849972584201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ru-RU" dirty="0" smtClean="0"/>
                      <a:t>307</a:t>
                    </a:r>
                    <a:r>
                      <a:rPr lang="ru-RU" baseline="0" dirty="0" smtClean="0"/>
                      <a:t> 258,8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3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1268484.2</c:v>
                </c:pt>
                <c:pt idx="1">
                  <c:v>1227613.7</c:v>
                </c:pt>
                <c:pt idx="2" formatCode="#,##0.0">
                  <c:v>1231361.5</c:v>
                </c:pt>
              </c:numCache>
            </c:numRef>
          </c:val>
        </c:ser>
        <c:marker val="1"/>
        <c:axId val="180443776"/>
        <c:axId val="180466048"/>
      </c:lineChart>
      <c:catAx>
        <c:axId val="180443776"/>
        <c:scaling>
          <c:orientation val="minMax"/>
        </c:scaling>
        <c:delete val="1"/>
        <c:axPos val="b"/>
        <c:numFmt formatCode="General" sourceLinked="1"/>
        <c:tickLblPos val="none"/>
        <c:crossAx val="180466048"/>
        <c:crosses val="autoZero"/>
        <c:auto val="1"/>
        <c:lblAlgn val="ctr"/>
        <c:lblOffset val="100"/>
      </c:catAx>
      <c:valAx>
        <c:axId val="180466048"/>
        <c:scaling>
          <c:orientation val="minMax"/>
        </c:scaling>
        <c:delete val="1"/>
        <c:axPos val="l"/>
        <c:numFmt formatCode="#,##0.00" sourceLinked="1"/>
        <c:tickLblPos val="none"/>
        <c:crossAx val="1804437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01.01.2025</c:v>
                </c:pt>
                <c:pt idx="1">
                  <c:v>на 01.01.2026</c:v>
                </c:pt>
                <c:pt idx="2">
                  <c:v>на 01.01.2027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13948.9</c:v>
                </c:pt>
                <c:pt idx="2">
                  <c:v>28329</c:v>
                </c:pt>
              </c:numCache>
            </c:numRef>
          </c:val>
        </c:ser>
        <c:shape val="box"/>
        <c:axId val="183149312"/>
        <c:axId val="183150848"/>
        <c:axId val="0"/>
      </c:bar3DChart>
      <c:catAx>
        <c:axId val="183149312"/>
        <c:scaling>
          <c:orientation val="minMax"/>
        </c:scaling>
        <c:delete val="1"/>
        <c:axPos val="b"/>
        <c:tickLblPos val="none"/>
        <c:crossAx val="183150848"/>
        <c:crosses val="autoZero"/>
        <c:auto val="1"/>
        <c:lblAlgn val="ctr"/>
        <c:lblOffset val="100"/>
      </c:catAx>
      <c:valAx>
        <c:axId val="18315084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314931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5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4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83213056"/>
        <c:axId val="183218944"/>
        <c:axId val="0"/>
      </c:bar3DChart>
      <c:catAx>
        <c:axId val="183213056"/>
        <c:scaling>
          <c:orientation val="minMax"/>
        </c:scaling>
        <c:delete val="1"/>
        <c:axPos val="b"/>
        <c:tickLblPos val="none"/>
        <c:crossAx val="183218944"/>
        <c:crosses val="autoZero"/>
        <c:auto val="1"/>
        <c:lblAlgn val="ctr"/>
        <c:lblOffset val="100"/>
      </c:catAx>
      <c:valAx>
        <c:axId val="18321894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8321305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493.5</c:v>
                </c:pt>
                <c:pt idx="1">
                  <c:v>560</c:v>
                </c:pt>
                <c:pt idx="2">
                  <c:v>626.1</c:v>
                </c:pt>
                <c:pt idx="3">
                  <c:v>695.5</c:v>
                </c:pt>
                <c:pt idx="4">
                  <c:v>771.8</c:v>
                </c:pt>
                <c:pt idx="5">
                  <c:v>855.7</c:v>
                </c:pt>
              </c:numCache>
            </c:numRef>
          </c:val>
        </c:ser>
        <c:shape val="cone"/>
        <c:axId val="157008256"/>
        <c:axId val="157009792"/>
        <c:axId val="0"/>
      </c:bar3DChart>
      <c:catAx>
        <c:axId val="15700825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009792"/>
        <c:crosses val="autoZero"/>
        <c:auto val="1"/>
        <c:lblAlgn val="ctr"/>
        <c:lblOffset val="100"/>
      </c:catAx>
      <c:valAx>
        <c:axId val="15700979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70082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58"/>
          <c:w val="0.944127017646588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1000.9</c:v>
                </c:pt>
                <c:pt idx="1">
                  <c:v>786.3</c:v>
                </c:pt>
                <c:pt idx="2">
                  <c:v>1072.9000000000001</c:v>
                </c:pt>
                <c:pt idx="3">
                  <c:v>1332.5</c:v>
                </c:pt>
                <c:pt idx="4">
                  <c:v>1560.8</c:v>
                </c:pt>
                <c:pt idx="5">
                  <c:v>1784</c:v>
                </c:pt>
              </c:numCache>
            </c:numRef>
          </c:val>
        </c:ser>
        <c:axId val="157361280"/>
        <c:axId val="157362816"/>
      </c:barChart>
      <c:catAx>
        <c:axId val="157361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7362816"/>
        <c:crosses val="autoZero"/>
        <c:auto val="1"/>
        <c:lblAlgn val="ctr"/>
        <c:lblOffset val="100"/>
      </c:catAx>
      <c:valAx>
        <c:axId val="15736281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736128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39"/>
          <c:y val="2.6074396017564177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96.3</c:v>
                </c:pt>
                <c:pt idx="1">
                  <c:v>103.2</c:v>
                </c:pt>
                <c:pt idx="2">
                  <c:v>96.8</c:v>
                </c:pt>
                <c:pt idx="3">
                  <c:v>96.5</c:v>
                </c:pt>
                <c:pt idx="4">
                  <c:v>96.5</c:v>
                </c:pt>
                <c:pt idx="5">
                  <c:v>97.7</c:v>
                </c:pt>
              </c:numCache>
            </c:numRef>
          </c:val>
        </c:ser>
        <c:marker val="1"/>
        <c:axId val="157392256"/>
        <c:axId val="157398144"/>
      </c:lineChart>
      <c:catAx>
        <c:axId val="157392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398144"/>
        <c:crosses val="autoZero"/>
        <c:auto val="1"/>
        <c:lblAlgn val="ctr"/>
        <c:lblOffset val="100"/>
      </c:catAx>
      <c:valAx>
        <c:axId val="1573981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73922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1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09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09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09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2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605</c:v>
                </c:pt>
                <c:pt idx="1">
                  <c:v>654</c:v>
                </c:pt>
                <c:pt idx="2">
                  <c:v>666</c:v>
                </c:pt>
                <c:pt idx="3">
                  <c:v>675</c:v>
                </c:pt>
                <c:pt idx="4">
                  <c:v>681</c:v>
                </c:pt>
                <c:pt idx="5">
                  <c:v>688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09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658E-17"/>
                </c:manualLayout>
              </c:layout>
              <c:showVal val="1"/>
            </c:dLbl>
            <c:dLbl>
              <c:idx val="6"/>
              <c:layout>
                <c:manualLayout>
                  <c:x val="1.6345481740672688E-2"/>
                  <c:y val="-4.558372653784100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1312</c:v>
                </c:pt>
                <c:pt idx="1">
                  <c:v>1512</c:v>
                </c:pt>
                <c:pt idx="2">
                  <c:v>1517</c:v>
                </c:pt>
                <c:pt idx="3">
                  <c:v>1525</c:v>
                </c:pt>
                <c:pt idx="4">
                  <c:v>1530</c:v>
                </c:pt>
                <c:pt idx="5">
                  <c:v>1560</c:v>
                </c:pt>
              </c:numCache>
            </c:numRef>
          </c:val>
        </c:ser>
        <c:shape val="cylinder"/>
        <c:axId val="159103232"/>
        <c:axId val="72630272"/>
        <c:axId val="0"/>
      </c:bar3DChart>
      <c:catAx>
        <c:axId val="159103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630272"/>
        <c:crossesAt val="0"/>
        <c:auto val="1"/>
        <c:lblAlgn val="ctr"/>
        <c:lblOffset val="100"/>
      </c:catAx>
      <c:valAx>
        <c:axId val="72630272"/>
        <c:scaling>
          <c:orientation val="minMax"/>
        </c:scaling>
        <c:delete val="1"/>
        <c:axPos val="l"/>
        <c:numFmt formatCode="General" sourceLinked="1"/>
        <c:tickLblPos val="none"/>
        <c:crossAx val="1591032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897E-2"/>
          <c:y val="6.1888800375320158E-2"/>
          <c:w val="0.866924712996719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3404.4</c:v>
                </c:pt>
                <c:pt idx="1">
                  <c:v>3499.6</c:v>
                </c:pt>
                <c:pt idx="2">
                  <c:v>3668.7</c:v>
                </c:pt>
                <c:pt idx="3">
                  <c:v>3955.7</c:v>
                </c:pt>
                <c:pt idx="4">
                  <c:v>4233</c:v>
                </c:pt>
                <c:pt idx="5">
                  <c:v>4538.7</c:v>
                </c:pt>
              </c:numCache>
            </c:numRef>
          </c:val>
        </c:ser>
        <c:axId val="157369472"/>
        <c:axId val="72753536"/>
      </c:barChart>
      <c:catAx>
        <c:axId val="157369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753536"/>
        <c:crossesAt val="0"/>
        <c:auto val="1"/>
        <c:lblAlgn val="ctr"/>
        <c:lblOffset val="100"/>
      </c:catAx>
      <c:valAx>
        <c:axId val="7275353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736947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482</c:v>
                </c:pt>
                <c:pt idx="1">
                  <c:v>539.1</c:v>
                </c:pt>
                <c:pt idx="2">
                  <c:v>602.6</c:v>
                </c:pt>
                <c:pt idx="3">
                  <c:v>646.70000000000005</c:v>
                </c:pt>
                <c:pt idx="4">
                  <c:v>690.7</c:v>
                </c:pt>
                <c:pt idx="5">
                  <c:v>738.4</c:v>
                </c:pt>
              </c:numCache>
            </c:numRef>
          </c:val>
        </c:ser>
        <c:shape val="cone"/>
        <c:axId val="72824320"/>
        <c:axId val="72825856"/>
        <c:axId val="0"/>
      </c:bar3DChart>
      <c:catAx>
        <c:axId val="72824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825856"/>
        <c:crosses val="autoZero"/>
        <c:auto val="1"/>
        <c:lblAlgn val="ctr"/>
        <c:lblOffset val="100"/>
      </c:catAx>
      <c:valAx>
        <c:axId val="728258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282432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83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106.4</c:v>
                </c:pt>
                <c:pt idx="1">
                  <c:v>119.6</c:v>
                </c:pt>
                <c:pt idx="2">
                  <c:v>105.2</c:v>
                </c:pt>
                <c:pt idx="3">
                  <c:v>105.1</c:v>
                </c:pt>
                <c:pt idx="4">
                  <c:v>104.1</c:v>
                </c:pt>
                <c:pt idx="5">
                  <c:v>104.1</c:v>
                </c:pt>
              </c:numCache>
            </c:numRef>
          </c:val>
        </c:ser>
        <c:marker val="1"/>
        <c:axId val="72868224"/>
        <c:axId val="72869760"/>
      </c:lineChart>
      <c:catAx>
        <c:axId val="72868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2869760"/>
        <c:crosses val="autoZero"/>
        <c:auto val="1"/>
        <c:lblAlgn val="ctr"/>
        <c:lblOffset val="100"/>
      </c:catAx>
      <c:valAx>
        <c:axId val="728697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286822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1 824 735,1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68 226,2 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( 4,0%)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1 892 961,3 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836732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tint val="75000"/>
                <a:shade val="85000"/>
                <a:satMod val="230000"/>
              </a:schemeClr>
            </a:gs>
            <a:gs pos="25000">
              <a:schemeClr val="accent4">
                <a:tint val="90000"/>
                <a:shade val="70000"/>
                <a:satMod val="220000"/>
              </a:schemeClr>
            </a:gs>
            <a:gs pos="50000">
              <a:schemeClr val="accent4">
                <a:tint val="90000"/>
                <a:shade val="58000"/>
                <a:satMod val="225000"/>
              </a:schemeClr>
            </a:gs>
            <a:gs pos="65000">
              <a:schemeClr val="accent4">
                <a:tint val="90000"/>
                <a:shade val="58000"/>
                <a:satMod val="225000"/>
              </a:schemeClr>
            </a:gs>
            <a:gs pos="80000">
              <a:schemeClr val="accent4">
                <a:tint val="90000"/>
                <a:shade val="69000"/>
                <a:satMod val="220000"/>
              </a:schemeClr>
            </a:gs>
            <a:gs pos="100000">
              <a:schemeClr val="accent4"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contourW="12700" prstMaterial="matte">
          <a:bevelT w="60000" h="50800"/>
          <a:contourClr>
            <a:schemeClr val="accent4">
              <a:shade val="60000"/>
              <a:satMod val="110000"/>
            </a:schemeClr>
          </a:contourClr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1 824 735,1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тыс.рублей 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96,4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2024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68 226,2 тыс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( 4,0%)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1 892 961,3 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17.11.2023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2024-2026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01008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2024 год и плановый период 2025 и 2026 годов является обеспечение определения условий сбалансированности и устойчивости местного бюджета, а также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844824"/>
            <a:ext cx="8358246" cy="138499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</a:rPr>
              <a:t>Основным инструментом для осуществления бюджетной политики является эффективное управление средствами местного бюджета при достижении основных целей социально-экономического развития муниципального образования Усть-Абаканский район.</a:t>
            </a:r>
          </a:p>
          <a:p>
            <a:r>
              <a:rPr lang="ru-RU" sz="1400" b="1" dirty="0" smtClean="0">
                <a:solidFill>
                  <a:srgbClr val="C00000"/>
                </a:solidFill>
              </a:rPr>
              <a:t>Бюджетная политика муниципального района будет направлена на безусловное исполнение ранее принятых расходных обязательств, принятие новых бюджетных обязательств допускается только при условии их финансового обеспечения</a:t>
            </a:r>
            <a:endParaRPr lang="ru-RU" sz="1400" b="1" i="1" dirty="0" smtClean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35699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4149080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01.01.2024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14470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29683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0120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50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</a:t>
            </a:r>
            <a:endParaRPr lang="ru-RU" sz="1300" b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72077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Основные направления налоговой политики Усть-Абаканского района Республики Хакасия на 2024 год и на плановый период 2025 и 2026 годов (далее – Налоговая политика на 2024-2026 годы)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</a:t>
            </a:r>
            <a:endParaRPr lang="ru-RU" sz="1200" b="1" dirty="0">
              <a:solidFill>
                <a:srgbClr val="C0003B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412776"/>
            <a:ext cx="778674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Основной задачей Налоговой политики будет являться создание благоприятных условий для осуществления предпринимательской и инвестиционной деятельности, как основных источников наполняемости бюджета налоговыми и неналоговыми доходами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452248"/>
            <a:ext cx="8784976" cy="41549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Повышение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мер по укреплению налоговой дисциплины налогоплательщиков;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повышению налоговой грамотности населения;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r>
              <a:rPr lang="ru-RU" sz="11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80112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539552" y="1012420"/>
            <a:ext cx="828092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  <a:t>- переориентирование основного вектора межведомственного взаимодействия финансового органа на получение основной информации</a:t>
            </a:r>
            <a:br>
              <a:rPr lang="ru-RU" sz="1200" b="1" dirty="0" smtClean="0">
                <a:solidFill>
                  <a:srgbClr val="C0003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pPr lvl="3"/>
            <a:endParaRPr lang="ru-RU" sz="1200" b="1" i="1" dirty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1 393,1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29,4 %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70,6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47 402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1 976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5 830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1 270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8929718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578"/>
                <a:gridCol w="1010269"/>
                <a:gridCol w="960039"/>
                <a:gridCol w="945433"/>
                <a:gridCol w="945433"/>
                <a:gridCol w="799983"/>
                <a:gridCol w="799983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41,123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47,402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47,122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47,000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46,800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46,600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18,30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51981,3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55549,0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59361,5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63421,9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58,98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60,2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70,2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Добыча полезных ископаемых,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4810" y="928670"/>
          <a:ext cx="4786314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571480"/>
          <a:ext cx="4357718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285728"/>
            <a:ext cx="7786742" cy="357190"/>
          </a:xfrm>
          <a:prstGeom prst="rect">
            <a:avLst/>
          </a:prstGeom>
          <a:noFill/>
        </p:spPr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0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Проекту Решения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бюджете 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Усть-Абаканский район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2024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kumimoji="0" lang="ru-RU" sz="2400" b="1" i="0" u="none" strike="noStrike" kern="1200" cap="none" spc="0" normalizeH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2026 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13 948,9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13 616,1т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1 892 961,3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1 879 345,2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1 910 658,7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1 859 285,6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1 873 234,5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1 896 278,6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</a:t>
            </a:r>
            <a:r>
              <a:rPr lang="ru-RU" sz="1000" b="1" dirty="0" smtClean="0"/>
              <a:t>17 591,8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28 329,0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13 948,9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</a:t>
            </a:r>
            <a:r>
              <a:rPr lang="ru-RU" sz="1000" b="1" dirty="0" smtClean="0"/>
              <a:t>13 948,9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</a:t>
            </a:r>
            <a:r>
              <a:rPr lang="ru-RU" sz="1000" b="1" dirty="0" smtClean="0"/>
              <a:t>37 257,5</a:t>
            </a:r>
            <a:endParaRPr lang="ru-RU" sz="10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2024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2024-2026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1 267 066,7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1 216 978,3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1 220 345,4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1 048,4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1 042,2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38 748,0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2024 год и плановый период 2025-2026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2024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и 2026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 descr="https://sun9-20.userapi.com/impg/TN3AK7pCTrH2CzLI5kOSeBhVftjMOTM9VPXEMg/M-LrF0iF4Y0.jpg?size=600x386&amp;quality=96&amp;sign=dd470b42d5cf976314448d92de0d2efa&amp;c_uniq_tag=hJ2dYj6WYsY_zWC4XemeYhrflwv6LaVZrvzZ-5OXJZ8&amp;type=album"/>
          <p:cNvPicPr/>
          <p:nvPr/>
        </p:nvPicPr>
        <p:blipFill>
          <a:blip r:embed="rId4" cstate="print"/>
          <a:srcRect l="27914" r="10097"/>
          <a:stretch>
            <a:fillRect/>
          </a:stretch>
        </p:blipFill>
        <p:spPr bwMode="auto">
          <a:xfrm>
            <a:off x="5580112" y="332656"/>
            <a:ext cx="33123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2024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1 892 961,3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102 550,0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118 418,7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121 193,6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112 720,6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121 861,5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122 935,9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17 672,3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19 481,8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9 409,6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141 905,0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1 268 484,2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1 227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613,7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1 231 361,5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96 350,0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101 245,5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101 629,7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83 216,9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83 107,4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91 853,3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50 057,2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20 546,0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20 646,0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3 140,0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3 488,9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3 663,4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42 443,7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41 408,5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42 896,7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18 838,3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20 718,9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31 875,6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46 879,8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5 952,4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6 455,0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6 734,7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8 875,6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9 470,9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9 568,4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13 660,0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13 842,0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14 075,0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193,5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55 306,7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61 303,1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2 893,0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5 312,0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14 310,9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15 741,9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33 402,0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7 689,7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6 352,8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5 501,8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52 059,5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55 366,0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926476,9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891305,6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893885,9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203382,6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200691,2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202709,7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78 711,6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9 816,0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10 617,0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2 334,1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69 601,7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71 709,9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72 094,0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26 748,4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535,6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6 208,8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7 243,6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3 930,8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1 562,8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1 776,4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102581,0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113916,0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9 409,6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10 455,2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10 977,9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102581,0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113916,0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141905,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1 892 961,3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1 873 234,6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11910 658,7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17 591,80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37 257,50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</a:t>
            </a:r>
            <a:r>
              <a:rPr lang="ru-RU" sz="2000" dirty="0" smtClean="0">
                <a:solidFill>
                  <a:srgbClr val="C00000"/>
                </a:solidFill>
              </a:rPr>
              <a:t>2024 </a:t>
            </a:r>
            <a:r>
              <a:rPr lang="ru-RU" sz="2000" dirty="0" smtClean="0">
                <a:solidFill>
                  <a:srgbClr val="C00000"/>
                </a:solidFill>
              </a:rPr>
              <a:t>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</a:t>
            </a:r>
            <a:r>
              <a:rPr lang="ru-RU" b="1" dirty="0" smtClean="0">
                <a:solidFill>
                  <a:srgbClr val="C00000"/>
                </a:solidFill>
              </a:rPr>
              <a:t>2024 </a:t>
            </a:r>
            <a:r>
              <a:rPr lang="ru-RU" b="1" dirty="0" smtClean="0">
                <a:solidFill>
                  <a:srgbClr val="C00000"/>
                </a:solidFill>
              </a:rPr>
              <a:t>и плановый период </a:t>
            </a:r>
            <a:r>
              <a:rPr lang="ru-RU" b="1" dirty="0" smtClean="0">
                <a:solidFill>
                  <a:srgbClr val="C00000"/>
                </a:solidFill>
              </a:rPr>
              <a:t>2025 </a:t>
            </a:r>
            <a:r>
              <a:rPr lang="ru-RU" b="1" dirty="0" smtClean="0">
                <a:solidFill>
                  <a:srgbClr val="C00000"/>
                </a:solidFill>
              </a:rPr>
              <a:t>и </a:t>
            </a:r>
            <a:r>
              <a:rPr lang="ru-RU" b="1" dirty="0" smtClean="0">
                <a:solidFill>
                  <a:srgbClr val="C00000"/>
                </a:solidFill>
              </a:rPr>
              <a:t>2026 </a:t>
            </a:r>
            <a:r>
              <a:rPr lang="ru-RU" b="1" dirty="0" smtClean="0">
                <a:solidFill>
                  <a:srgbClr val="C00000"/>
                </a:solidFill>
              </a:rPr>
              <a:t>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</a:t>
            </a:r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2024 </a:t>
            </a:r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1 648 238,9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183 907,2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6 145,1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193 573,4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1 824 735,1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1 205 806,3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111 080,4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128 570,4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42 856,5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2 433,1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5 279,4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2024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29 411,2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55 788,3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2 310,8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47 684,4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167 315,0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1 643,0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20 842,3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3 529,9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1 205 806,3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1 169 154,9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36 101,30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550,10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	год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плановый период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2025-2026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1300" b="1" u="none" strike="noStrike" baseline="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048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1 884,97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22 458,1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38 803,5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20 866,6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2 321,1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736305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899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СШ»  и МАУ «Универсальный спортивный зал 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41 111,1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1 049,3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283837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  <a:endParaRPr lang="ru-RU" sz="1150" b="1" i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306,1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54 193,5  тыс.руб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55 306,7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61 303,1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</a:t>
            </a:r>
            <a:r>
              <a:rPr lang="ru-RU" sz="1600" b="1" dirty="0" smtClean="0"/>
              <a:t>2024 </a:t>
            </a:r>
            <a:r>
              <a:rPr lang="ru-RU" sz="1600" b="1" dirty="0" smtClean="0"/>
              <a:t>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33 402,0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2 310,8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2 344,1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2024-2026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2024-2026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68 226,2 тыс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5 880,3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3 140,0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3 042,7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401,3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39 924,1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9 409,6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55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5915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8,2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059832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</a:t>
            </a:r>
            <a:r>
              <a:rPr lang="ru-RU" sz="1600" b="1" dirty="0" smtClean="0">
                <a:solidFill>
                  <a:srgbClr val="002060"/>
                </a:solidFill>
              </a:rPr>
              <a:t>уководитель </a:t>
            </a:r>
            <a:r>
              <a:rPr lang="ru-RU" sz="1600" b="1" dirty="0" smtClean="0">
                <a:solidFill>
                  <a:srgbClr val="002060"/>
                </a:solidFill>
              </a:rPr>
              <a:t>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и 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17470</TotalTime>
  <Words>5458</Words>
  <Application>Microsoft Office PowerPoint</Application>
  <PresentationFormat>Экран (4:3)</PresentationFormat>
  <Paragraphs>1169</Paragraphs>
  <Slides>59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59</vt:i4>
      </vt:variant>
    </vt:vector>
  </HeadingPairs>
  <TitlesOfParts>
    <vt:vector size="65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Сеть муниципальных учреждений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Доходы бюджета муниципального образования  Усть-Абаканский район на 2024-2026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27</vt:lpstr>
      <vt:lpstr>Объемы межбюджетных трансфертов  на 2024-2026 годы</vt:lpstr>
      <vt:lpstr>Слайд 29</vt:lpstr>
      <vt:lpstr>Структура расходов бюджета   муниципального образования Усть - Абаканский район в 2024 году </vt:lpstr>
      <vt:lpstr>Слайд 31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2024 году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4729</cp:revision>
  <dcterms:created xsi:type="dcterms:W3CDTF">2013-11-30T21:03:12Z</dcterms:created>
  <dcterms:modified xsi:type="dcterms:W3CDTF">2023-11-17T07:54:52Z</dcterms:modified>
</cp:coreProperties>
</file>