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notesSlides/notesSlide16.xml" ContentType="application/vnd.openxmlformats-officedocument.presentationml.notesSlid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13.xml" ContentType="application/vnd.ms-office.drawingml.diagramDrawing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charts/chart20.xml" ContentType="application/vnd.openxmlformats-officedocument.drawingml.chart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11.xml" ContentType="application/vnd.ms-office.drawingml.diagramDrawing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96" y="-276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872624813524611E-2"/>
          <c:y val="0"/>
          <c:w val="0.9441273751864756"/>
          <c:h val="0.829871706934688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381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50516864"/>
        <c:axId val="150518400"/>
      </c:barChart>
      <c:catAx>
        <c:axId val="1505168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0518400"/>
        <c:crosses val="autoZero"/>
        <c:auto val="1"/>
        <c:lblAlgn val="ctr"/>
        <c:lblOffset val="100"/>
      </c:catAx>
      <c:valAx>
        <c:axId val="150518400"/>
        <c:scaling>
          <c:orientation val="minMax"/>
        </c:scaling>
        <c:axPos val="l"/>
        <c:majorGridlines/>
        <c:numFmt formatCode="General" sourceLinked="1"/>
        <c:tickLblPos val="none"/>
        <c:crossAx val="15051686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21738854765424589"/>
                  <c:y val="-9.998170096619703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0.11851872996668414"/>
                  <c:y val="-6.466943464911909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15206930189229242"/>
                  <c:y val="8.2562522036946209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102760.9</c:v>
                </c:pt>
                <c:pt idx="2">
                  <c:v>107963.9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59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102760.9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1079563.9000000004</c:v>
                </c:pt>
              </c:numCache>
            </c:numRef>
          </c:val>
        </c:ser>
        <c:shape val="box"/>
        <c:axId val="164387456"/>
        <c:axId val="164409728"/>
        <c:axId val="0"/>
      </c:bar3DChart>
      <c:catAx>
        <c:axId val="164387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4409728"/>
        <c:crossesAt val="0"/>
        <c:auto val="1"/>
        <c:lblAlgn val="ctr"/>
        <c:lblOffset val="100"/>
      </c:catAx>
      <c:valAx>
        <c:axId val="164409728"/>
        <c:scaling>
          <c:orientation val="minMax"/>
        </c:scaling>
        <c:delete val="1"/>
        <c:axPos val="l"/>
        <c:numFmt formatCode="#,##0.00" sourceLinked="1"/>
        <c:tickLblPos val="none"/>
        <c:crossAx val="16438745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361"/>
          <c:y val="0.13613956803855734"/>
          <c:w val="0.29881448911261926"/>
          <c:h val="0.3268732219654735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102.8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37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1079.5999999999999</c:v>
                </c:pt>
                <c:pt idx="1">
                  <c:v>901.7</c:v>
                </c:pt>
                <c:pt idx="2">
                  <c:v>940.7</c:v>
                </c:pt>
              </c:numCache>
            </c:numRef>
          </c:val>
        </c:ser>
        <c:shape val="box"/>
        <c:axId val="165368960"/>
        <c:axId val="165370496"/>
        <c:axId val="0"/>
      </c:bar3DChart>
      <c:catAx>
        <c:axId val="16536896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5370496"/>
        <c:crosses val="autoZero"/>
        <c:auto val="1"/>
        <c:lblAlgn val="ctr"/>
        <c:lblOffset val="100"/>
      </c:catAx>
      <c:valAx>
        <c:axId val="165370496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5368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8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7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 5</a:t>
                    </a:r>
                    <a:r>
                      <a:rPr lang="ru-RU" dirty="0" smtClean="0"/>
                      <a:t>73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1557.9</c:v>
                </c:pt>
                <c:pt idx="1">
                  <c:v>1396.2</c:v>
                </c:pt>
                <c:pt idx="2">
                  <c:v>1420.5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5131392"/>
        <c:axId val="165132928"/>
        <c:axId val="0"/>
      </c:bar3DChart>
      <c:catAx>
        <c:axId val="1651313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5132928"/>
        <c:crosses val="autoZero"/>
        <c:auto val="1"/>
        <c:lblAlgn val="ctr"/>
        <c:lblOffset val="100"/>
      </c:catAx>
      <c:valAx>
        <c:axId val="165132928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513139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099"/>
          <c:h val="0.760843619187156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5,5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73.5</c:v>
                </c:pt>
                <c:pt idx="5">
                  <c:v>22.3</c:v>
                </c:pt>
                <c:pt idx="6">
                  <c:v>0</c:v>
                </c:pt>
                <c:pt idx="7">
                  <c:v>5.5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99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927E-4"/>
          <c:y val="2.091488629383215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"/>
          <c:w val="0.71286091728430179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424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56"/>
          <c:w val="0.639259684388337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086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12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90 474,4</c:v>
                </c:pt>
                <c:pt idx="1">
                  <c:v>Национальная безопасность и правоохранительная деятельность 510,3</c:v>
                </c:pt>
                <c:pt idx="2">
                  <c:v>Национальная экономика 43 904,8</c:v>
                </c:pt>
                <c:pt idx="3">
                  <c:v>Жилищно-коммунальное хозяйство 16 080,7</c:v>
                </c:pt>
                <c:pt idx="4">
                  <c:v>Образование 979 564,0</c:v>
                </c:pt>
                <c:pt idx="5">
                  <c:v>Культура 97 012,5</c:v>
                </c:pt>
                <c:pt idx="6">
                  <c:v>Социальная политика 97 426,4</c:v>
                </c:pt>
                <c:pt idx="7">
                  <c:v>Физическая культура и спорт 121 942,4</c:v>
                </c:pt>
                <c:pt idx="8">
                  <c:v>Средства массовой информации 8 949,2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113 066,0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90474.4</c:v>
                </c:pt>
                <c:pt idx="1">
                  <c:v>510.3</c:v>
                </c:pt>
                <c:pt idx="2">
                  <c:v>43904.800000000003</c:v>
                </c:pt>
                <c:pt idx="3">
                  <c:v>16080.7</c:v>
                </c:pt>
                <c:pt idx="4">
                  <c:v>979564</c:v>
                </c:pt>
                <c:pt idx="5">
                  <c:v>97012.5</c:v>
                </c:pt>
                <c:pt idx="6">
                  <c:v>97426.4</c:v>
                </c:pt>
                <c:pt idx="7">
                  <c:v>121942.39999999999</c:v>
                </c:pt>
                <c:pt idx="8">
                  <c:v>8949.2000000000007</c:v>
                </c:pt>
                <c:pt idx="9">
                  <c:v>20</c:v>
                </c:pt>
                <c:pt idx="10">
                  <c:v>113066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2995E-2"/>
          <c:y val="3.0451071367670557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199989.8</c:v>
                </c:pt>
                <c:pt idx="1">
                  <c:v>192065.9</c:v>
                </c:pt>
                <c:pt idx="2">
                  <c:v>188763.6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666505.19999999972</c:v>
                </c:pt>
                <c:pt idx="1">
                  <c:v>657342.5</c:v>
                </c:pt>
                <c:pt idx="2">
                  <c:v>678492.5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67309.2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3901</c:v>
                </c:pt>
                <c:pt idx="1">
                  <c:v>3439.5</c:v>
                </c:pt>
                <c:pt idx="2">
                  <c:v>3252.2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196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093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47E-3"/>
                  <c:y val="-2.116431507610264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41853.800000000003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176524288"/>
        <c:axId val="176538368"/>
        <c:axId val="0"/>
      </c:bar3DChart>
      <c:catAx>
        <c:axId val="176524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6538368"/>
        <c:crosses val="autoZero"/>
        <c:auto val="1"/>
        <c:lblAlgn val="ctr"/>
        <c:lblOffset val="100"/>
      </c:catAx>
      <c:valAx>
        <c:axId val="176538368"/>
        <c:scaling>
          <c:orientation val="minMax"/>
        </c:scaling>
        <c:delete val="1"/>
        <c:axPos val="l"/>
        <c:numFmt formatCode="#,##0.0" sourceLinked="1"/>
        <c:tickLblPos val="none"/>
        <c:crossAx val="1765242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502"/>
          <c:w val="0.65075995839735756"/>
          <c:h val="0.26677035884901684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2902E-2"/>
          <c:y val="0.23855007139057638"/>
          <c:w val="0.92278499725841656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75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979564</c:v>
                </c:pt>
                <c:pt idx="1">
                  <c:v>946375.7</c:v>
                </c:pt>
                <c:pt idx="2" formatCode="#,##0">
                  <c:v>958966.2</c:v>
                </c:pt>
              </c:numCache>
            </c:numRef>
          </c:val>
        </c:ser>
        <c:marker val="1"/>
        <c:axId val="176619904"/>
        <c:axId val="176621440"/>
      </c:lineChart>
      <c:catAx>
        <c:axId val="176619904"/>
        <c:scaling>
          <c:orientation val="minMax"/>
        </c:scaling>
        <c:delete val="1"/>
        <c:axPos val="b"/>
        <c:numFmt formatCode="General" sourceLinked="1"/>
        <c:tickLblPos val="none"/>
        <c:crossAx val="176621440"/>
        <c:crosses val="autoZero"/>
        <c:auto val="1"/>
        <c:lblAlgn val="ctr"/>
        <c:lblOffset val="100"/>
      </c:catAx>
      <c:valAx>
        <c:axId val="176621440"/>
        <c:scaling>
          <c:orientation val="minMax"/>
        </c:scaling>
        <c:delete val="1"/>
        <c:axPos val="l"/>
        <c:numFmt formatCode="#,##0.00" sourceLinked="1"/>
        <c:tickLblPos val="none"/>
        <c:crossAx val="176619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834"/>
          <c:h val="0.765432059742304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50570880"/>
        <c:axId val="150572416"/>
      </c:barChart>
      <c:catAx>
        <c:axId val="150570880"/>
        <c:scaling>
          <c:orientation val="minMax"/>
        </c:scaling>
        <c:axPos val="b"/>
        <c:numFmt formatCode="General" sourceLinked="1"/>
        <c:tickLblPos val="nextTo"/>
        <c:crossAx val="150572416"/>
        <c:crosses val="autoZero"/>
        <c:auto val="1"/>
        <c:lblAlgn val="ctr"/>
        <c:lblOffset val="100"/>
      </c:catAx>
      <c:valAx>
        <c:axId val="150572416"/>
        <c:scaling>
          <c:orientation val="minMax"/>
        </c:scaling>
        <c:axPos val="l"/>
        <c:majorGridlines/>
        <c:numFmt formatCode="General" sourceLinked="1"/>
        <c:tickLblPos val="none"/>
        <c:crossAx val="15057088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0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179427200"/>
        <c:axId val="179428736"/>
        <c:axId val="0"/>
      </c:bar3DChart>
      <c:catAx>
        <c:axId val="179427200"/>
        <c:scaling>
          <c:orientation val="minMax"/>
        </c:scaling>
        <c:delete val="1"/>
        <c:axPos val="b"/>
        <c:tickLblPos val="none"/>
        <c:crossAx val="179428736"/>
        <c:crosses val="autoZero"/>
        <c:auto val="1"/>
        <c:lblAlgn val="ctr"/>
        <c:lblOffset val="100"/>
      </c:catAx>
      <c:valAx>
        <c:axId val="17942873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7942720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1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2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80248960"/>
        <c:axId val="180250496"/>
        <c:axId val="0"/>
      </c:bar3DChart>
      <c:catAx>
        <c:axId val="180248960"/>
        <c:scaling>
          <c:orientation val="minMax"/>
        </c:scaling>
        <c:delete val="1"/>
        <c:axPos val="b"/>
        <c:tickLblPos val="none"/>
        <c:crossAx val="180250496"/>
        <c:crosses val="autoZero"/>
        <c:auto val="1"/>
        <c:lblAlgn val="ctr"/>
        <c:lblOffset val="100"/>
      </c:catAx>
      <c:valAx>
        <c:axId val="18025049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024896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7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116558080"/>
        <c:axId val="116730112"/>
        <c:axId val="0"/>
      </c:bar3DChart>
      <c:catAx>
        <c:axId val="11655808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16730112"/>
        <c:crosses val="autoZero"/>
        <c:auto val="1"/>
        <c:lblAlgn val="ctr"/>
        <c:lblOffset val="100"/>
      </c:catAx>
      <c:valAx>
        <c:axId val="116730112"/>
        <c:scaling>
          <c:orientation val="minMax"/>
        </c:scaling>
        <c:delete val="1"/>
        <c:axPos val="b"/>
        <c:majorGridlines/>
        <c:numFmt formatCode="General" sourceLinked="1"/>
        <c:tickLblPos val="nextTo"/>
        <c:crossAx val="1165580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42"/>
          <c:y val="2.6074396017563809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739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151010688"/>
        <c:axId val="151012480"/>
      </c:lineChart>
      <c:catAx>
        <c:axId val="151010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51012480"/>
        <c:crosses val="autoZero"/>
        <c:auto val="1"/>
        <c:lblAlgn val="ctr"/>
        <c:lblOffset val="100"/>
      </c:catAx>
      <c:valAx>
        <c:axId val="1510124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0106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152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819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819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819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12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819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511E-17"/>
                </c:manualLayout>
              </c:layout>
              <c:showVal val="1"/>
            </c:dLbl>
            <c:dLbl>
              <c:idx val="6"/>
              <c:layout>
                <c:manualLayout>
                  <c:x val="1.6345481740672525E-2"/>
                  <c:y val="-4.558372653784059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150972672"/>
        <c:axId val="150990848"/>
        <c:axId val="0"/>
      </c:bar3DChart>
      <c:catAx>
        <c:axId val="1509726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50990848"/>
        <c:crossesAt val="0"/>
        <c:auto val="1"/>
        <c:lblAlgn val="ctr"/>
        <c:lblOffset val="100"/>
      </c:catAx>
      <c:valAx>
        <c:axId val="150990848"/>
        <c:scaling>
          <c:orientation val="minMax"/>
        </c:scaling>
        <c:delete val="1"/>
        <c:axPos val="l"/>
        <c:numFmt formatCode="General" sourceLinked="1"/>
        <c:tickLblPos val="none"/>
        <c:crossAx val="150972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286E-2"/>
          <c:y val="6.1888800375320158E-2"/>
          <c:w val="0.86692471299671503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151071360"/>
        <c:axId val="151105920"/>
      </c:barChart>
      <c:catAx>
        <c:axId val="1510713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1105920"/>
        <c:crossesAt val="0"/>
        <c:auto val="1"/>
        <c:lblAlgn val="ctr"/>
        <c:lblOffset val="100"/>
      </c:catAx>
      <c:valAx>
        <c:axId val="15110592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107136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151221760"/>
        <c:axId val="151223296"/>
        <c:axId val="0"/>
      </c:bar3DChart>
      <c:catAx>
        <c:axId val="1512217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1223296"/>
        <c:crosses val="autoZero"/>
        <c:auto val="1"/>
        <c:lblAlgn val="ctr"/>
        <c:lblOffset val="100"/>
      </c:catAx>
      <c:valAx>
        <c:axId val="1512232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2217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63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151085056"/>
        <c:axId val="151086208"/>
      </c:lineChart>
      <c:catAx>
        <c:axId val="151085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51086208"/>
        <c:crosses val="autoZero"/>
        <c:auto val="1"/>
        <c:lblAlgn val="ctr"/>
        <c:lblOffset val="100"/>
      </c:catAx>
      <c:valAx>
        <c:axId val="1510862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085056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1 510 685,1 тыс.рублей ( 96,3%)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58 265,6тыс. рублей ( 3,7%)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1 568 950,7тыс.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1 510 685,1 тыс.рублей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96,3%)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58 265,6тыс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3,7%)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568 950,7тыс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55066" y="1435767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microsoft.com/office/2007/relationships/diagramDrawing" Target="../diagrams/drawing1.xml"/><Relationship Id="rId5" Type="http://schemas.openxmlformats.org/officeDocument/2006/relationships/oleObject" Target="../embeddings/_____Microsoft_Office_Excel_97-20031.xls"/><Relationship Id="rId10" Type="http://schemas.openxmlformats.org/officeDocument/2006/relationships/image" Target="../media/image97.jpeg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Colors" Target="../diagrams/colors3.xml"/><Relationship Id="rId5" Type="http://schemas.openxmlformats.org/officeDocument/2006/relationships/diagramLayout" Target="../diagrams/layout2.xml"/><Relationship Id="rId10" Type="http://schemas.openxmlformats.org/officeDocument/2006/relationships/diagramQuickStyle" Target="../diagrams/quickStyle3.xml"/><Relationship Id="rId4" Type="http://schemas.openxmlformats.org/officeDocument/2006/relationships/diagramData" Target="../diagrams/data2.xml"/><Relationship Id="rId9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microsoft.com/office/2007/relationships/diagramDrawing" Target="../diagrams/drawing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Layout" Target="../diagrams/layout7.xml"/><Relationship Id="rId18" Type="http://schemas.microsoft.com/office/2007/relationships/diagramDrawing" Target="../diagrams/drawing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Data" Target="../diagrams/data7.xml"/><Relationship Id="rId17" Type="http://schemas.openxmlformats.org/officeDocument/2006/relationships/image" Target="../media/image135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4.png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Colors" Target="../diagrams/colors6.xml"/><Relationship Id="rId5" Type="http://schemas.openxmlformats.org/officeDocument/2006/relationships/diagramLayout" Target="../diagrams/layout5.xml"/><Relationship Id="rId15" Type="http://schemas.openxmlformats.org/officeDocument/2006/relationships/diagramColors" Target="../diagrams/colors7.xml"/><Relationship Id="rId10" Type="http://schemas.openxmlformats.org/officeDocument/2006/relationships/diagramQuickStyle" Target="../diagrams/quickStyle6.xml"/><Relationship Id="rId19" Type="http://schemas.microsoft.com/office/2007/relationships/diagramDrawing" Target="../diagrams/drawing6.xml"/><Relationship Id="rId4" Type="http://schemas.openxmlformats.org/officeDocument/2006/relationships/diagramData" Target="../diagrams/data5.xml"/><Relationship Id="rId9" Type="http://schemas.openxmlformats.org/officeDocument/2006/relationships/diagramLayout" Target="../diagrams/layout6.xml"/><Relationship Id="rId14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microsoft.com/office/2007/relationships/diagramDrawing" Target="../diagrams/drawing8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9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8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Layout" Target="../diagrams/layout11.xml"/><Relationship Id="rId18" Type="http://schemas.openxmlformats.org/officeDocument/2006/relationships/image" Target="../media/image143.jpeg"/><Relationship Id="rId3" Type="http://schemas.openxmlformats.org/officeDocument/2006/relationships/image" Target="../media/image6.jpeg"/><Relationship Id="rId21" Type="http://schemas.microsoft.com/office/2007/relationships/diagramDrawing" Target="../diagrams/drawing10.xml"/><Relationship Id="rId7" Type="http://schemas.openxmlformats.org/officeDocument/2006/relationships/diagramColors" Target="../diagrams/colors9.xml"/><Relationship Id="rId12" Type="http://schemas.openxmlformats.org/officeDocument/2006/relationships/diagramData" Target="../diagrams/data11.xml"/><Relationship Id="rId17" Type="http://schemas.openxmlformats.org/officeDocument/2006/relationships/image" Target="../media/image142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1.jpeg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Colors" Target="../diagrams/colors10.xml"/><Relationship Id="rId5" Type="http://schemas.openxmlformats.org/officeDocument/2006/relationships/diagramLayout" Target="../diagrams/layout9.xml"/><Relationship Id="rId15" Type="http://schemas.openxmlformats.org/officeDocument/2006/relationships/diagramColors" Target="../diagrams/colors11.xml"/><Relationship Id="rId10" Type="http://schemas.openxmlformats.org/officeDocument/2006/relationships/diagramQuickStyle" Target="../diagrams/quickStyle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Layout" Target="../diagrams/layout10.xml"/><Relationship Id="rId14" Type="http://schemas.openxmlformats.org/officeDocument/2006/relationships/diagramQuickStyle" Target="../diagrams/quickStyle11.xml"/><Relationship Id="rId22" Type="http://schemas.microsoft.com/office/2007/relationships/diagramDrawing" Target="../diagrams/drawing1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diagramLayout" Target="../diagrams/layout14.xml"/><Relationship Id="rId18" Type="http://schemas.openxmlformats.org/officeDocument/2006/relationships/image" Target="../media/image146.jpeg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Data" Target="../diagrams/data14.xml"/><Relationship Id="rId17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25" Type="http://schemas.microsoft.com/office/2007/relationships/diagramDrawing" Target="../diagrams/drawing14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5.jpeg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Colors" Target="../diagrams/colors13.xml"/><Relationship Id="rId24" Type="http://schemas.microsoft.com/office/2007/relationships/diagramDrawing" Target="../diagrams/drawing13.xml"/><Relationship Id="rId5" Type="http://schemas.openxmlformats.org/officeDocument/2006/relationships/diagramLayout" Target="../diagrams/layout12.xml"/><Relationship Id="rId15" Type="http://schemas.openxmlformats.org/officeDocument/2006/relationships/diagramColors" Target="../diagrams/colors14.xml"/><Relationship Id="rId23" Type="http://schemas.microsoft.com/office/2007/relationships/diagramDrawing" Target="../diagrams/drawing12.xml"/><Relationship Id="rId10" Type="http://schemas.openxmlformats.org/officeDocument/2006/relationships/diagramQuickStyle" Target="../diagrams/quickStyle13.xml"/><Relationship Id="rId19" Type="http://schemas.openxmlformats.org/officeDocument/2006/relationships/image" Target="../media/image147.jpeg"/><Relationship Id="rId4" Type="http://schemas.openxmlformats.org/officeDocument/2006/relationships/diagramData" Target="../diagrams/data12.xml"/><Relationship Id="rId9" Type="http://schemas.openxmlformats.org/officeDocument/2006/relationships/diagramLayout" Target="../diagrams/layout13.xml"/><Relationship Id="rId14" Type="http://schemas.openxmlformats.org/officeDocument/2006/relationships/diagramQuickStyle" Target="../diagrams/quickStyle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Layout" Target="../diagrams/layout17.xml"/><Relationship Id="rId18" Type="http://schemas.openxmlformats.org/officeDocument/2006/relationships/diagramQuickStyle" Target="../diagrams/quickStyle18.xml"/><Relationship Id="rId26" Type="http://schemas.microsoft.com/office/2007/relationships/diagramDrawing" Target="../diagrams/drawing17.xml"/><Relationship Id="rId3" Type="http://schemas.openxmlformats.org/officeDocument/2006/relationships/image" Target="../media/image6.jpeg"/><Relationship Id="rId21" Type="http://schemas.openxmlformats.org/officeDocument/2006/relationships/image" Target="../media/image152.jpeg"/><Relationship Id="rId7" Type="http://schemas.openxmlformats.org/officeDocument/2006/relationships/diagramColors" Target="../diagrams/colors15.xml"/><Relationship Id="rId12" Type="http://schemas.openxmlformats.org/officeDocument/2006/relationships/diagramData" Target="../diagrams/data17.xml"/><Relationship Id="rId17" Type="http://schemas.openxmlformats.org/officeDocument/2006/relationships/diagramLayout" Target="../diagrams/layout18.xml"/><Relationship Id="rId25" Type="http://schemas.microsoft.com/office/2007/relationships/diagramDrawing" Target="../diagrams/drawing16.xml"/><Relationship Id="rId2" Type="http://schemas.openxmlformats.org/officeDocument/2006/relationships/notesSlide" Target="../notesSlides/notesSlide15.xml"/><Relationship Id="rId16" Type="http://schemas.openxmlformats.org/officeDocument/2006/relationships/diagramData" Target="../diagrams/data18.xml"/><Relationship Id="rId20" Type="http://schemas.openxmlformats.org/officeDocument/2006/relationships/image" Target="../media/image151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Colors" Target="../diagrams/colors16.xml"/><Relationship Id="rId24" Type="http://schemas.microsoft.com/office/2007/relationships/diagramDrawing" Target="../diagrams/drawing15.xml"/><Relationship Id="rId5" Type="http://schemas.openxmlformats.org/officeDocument/2006/relationships/diagramLayout" Target="../diagrams/layout15.xml"/><Relationship Id="rId15" Type="http://schemas.openxmlformats.org/officeDocument/2006/relationships/diagramColors" Target="../diagrams/colors17.xml"/><Relationship Id="rId23" Type="http://schemas.openxmlformats.org/officeDocument/2006/relationships/image" Target="../media/image154.jpeg"/><Relationship Id="rId10" Type="http://schemas.openxmlformats.org/officeDocument/2006/relationships/diagramQuickStyle" Target="../diagrams/quickStyle16.xml"/><Relationship Id="rId19" Type="http://schemas.openxmlformats.org/officeDocument/2006/relationships/diagramColors" Target="../diagrams/colors18.xml"/><Relationship Id="rId4" Type="http://schemas.openxmlformats.org/officeDocument/2006/relationships/diagramData" Target="../diagrams/data15.xml"/><Relationship Id="rId9" Type="http://schemas.openxmlformats.org/officeDocument/2006/relationships/diagramLayout" Target="../diagrams/layout16.xml"/><Relationship Id="rId14" Type="http://schemas.openxmlformats.org/officeDocument/2006/relationships/diagramQuickStyle" Target="../diagrams/quickStyle17.xml"/><Relationship Id="rId22" Type="http://schemas.openxmlformats.org/officeDocument/2006/relationships/image" Target="../media/image153.jpeg"/><Relationship Id="rId27" Type="http://schemas.microsoft.com/office/2007/relationships/diagramDrawing" Target="../diagrams/drawing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Colors" Target="../diagrams/colors20.xml"/><Relationship Id="rId18" Type="http://schemas.openxmlformats.org/officeDocument/2006/relationships/diagramQuickStyle" Target="../diagrams/quickStyle21.xml"/><Relationship Id="rId26" Type="http://schemas.microsoft.com/office/2007/relationships/diagramDrawing" Target="../diagrams/drawing21.xml"/><Relationship Id="rId3" Type="http://schemas.openxmlformats.org/officeDocument/2006/relationships/image" Target="../media/image6.jpeg"/><Relationship Id="rId21" Type="http://schemas.openxmlformats.org/officeDocument/2006/relationships/diagramLayout" Target="../diagrams/layout22.xml"/><Relationship Id="rId7" Type="http://schemas.openxmlformats.org/officeDocument/2006/relationships/diagramQuickStyle" Target="../diagrams/quickStyle19.xml"/><Relationship Id="rId12" Type="http://schemas.openxmlformats.org/officeDocument/2006/relationships/diagramQuickStyle" Target="../diagrams/quickStyle20.xml"/><Relationship Id="rId17" Type="http://schemas.openxmlformats.org/officeDocument/2006/relationships/diagramLayout" Target="../diagrams/layout21.xml"/><Relationship Id="rId25" Type="http://schemas.microsoft.com/office/2007/relationships/diagramDrawing" Target="../diagrams/drawing19.xml"/><Relationship Id="rId2" Type="http://schemas.openxmlformats.org/officeDocument/2006/relationships/notesSlide" Target="../notesSlides/notesSlide16.xml"/><Relationship Id="rId16" Type="http://schemas.openxmlformats.org/officeDocument/2006/relationships/diagramData" Target="../diagrams/data21.xml"/><Relationship Id="rId20" Type="http://schemas.openxmlformats.org/officeDocument/2006/relationships/diagramData" Target="../diagrams/data22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Layout" Target="../diagrams/layout20.xml"/><Relationship Id="rId24" Type="http://schemas.microsoft.com/office/2007/relationships/diagramDrawing" Target="../diagrams/drawing20.xml"/><Relationship Id="rId5" Type="http://schemas.openxmlformats.org/officeDocument/2006/relationships/diagramData" Target="../diagrams/data19.xml"/><Relationship Id="rId15" Type="http://schemas.openxmlformats.org/officeDocument/2006/relationships/image" Target="../media/image158.jpeg"/><Relationship Id="rId23" Type="http://schemas.openxmlformats.org/officeDocument/2006/relationships/diagramColors" Target="../diagrams/colors22.xml"/><Relationship Id="rId10" Type="http://schemas.openxmlformats.org/officeDocument/2006/relationships/diagramData" Target="../diagrams/data20.xml"/><Relationship Id="rId19" Type="http://schemas.openxmlformats.org/officeDocument/2006/relationships/diagramColors" Target="../diagrams/colors21.xml"/><Relationship Id="rId4" Type="http://schemas.openxmlformats.org/officeDocument/2006/relationships/image" Target="../media/image155.jpeg"/><Relationship Id="rId9" Type="http://schemas.openxmlformats.org/officeDocument/2006/relationships/image" Target="../media/image156.jpeg"/><Relationship Id="rId14" Type="http://schemas.openxmlformats.org/officeDocument/2006/relationships/image" Target="../media/image157.jpeg"/><Relationship Id="rId22" Type="http://schemas.openxmlformats.org/officeDocument/2006/relationships/diagramQuickStyle" Target="../diagrams/quickStyle22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diagramColors" Target="../diagrams/colors24.xml"/><Relationship Id="rId18" Type="http://schemas.microsoft.com/office/2007/relationships/diagramDrawing" Target="../diagrams/drawing23.xml"/><Relationship Id="rId3" Type="http://schemas.openxmlformats.org/officeDocument/2006/relationships/image" Target="../media/image6.jpeg"/><Relationship Id="rId21" Type="http://schemas.microsoft.com/office/2007/relationships/diagramDrawing" Target="../diagrams/drawing24.xml"/><Relationship Id="rId7" Type="http://schemas.openxmlformats.org/officeDocument/2006/relationships/diagramColors" Target="../diagrams/colors23.xml"/><Relationship Id="rId12" Type="http://schemas.openxmlformats.org/officeDocument/2006/relationships/diagramQuickStyle" Target="../diagrams/quickStyle24.xml"/><Relationship Id="rId17" Type="http://schemas.openxmlformats.org/officeDocument/2006/relationships/diagramColors" Target="../diagrams/colors25.xml"/><Relationship Id="rId2" Type="http://schemas.openxmlformats.org/officeDocument/2006/relationships/notesSlide" Target="../notesSlides/notesSlide17.xml"/><Relationship Id="rId16" Type="http://schemas.openxmlformats.org/officeDocument/2006/relationships/diagramQuickStyle" Target="../diagrams/quickStyle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Layout" Target="../diagrams/layout24.xml"/><Relationship Id="rId5" Type="http://schemas.openxmlformats.org/officeDocument/2006/relationships/diagramLayout" Target="../diagrams/layout23.xml"/><Relationship Id="rId15" Type="http://schemas.openxmlformats.org/officeDocument/2006/relationships/diagramLayout" Target="../diagrams/layout25.xml"/><Relationship Id="rId10" Type="http://schemas.openxmlformats.org/officeDocument/2006/relationships/diagramData" Target="../diagrams/data24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0.jpeg"/><Relationship Id="rId14" Type="http://schemas.openxmlformats.org/officeDocument/2006/relationships/diagramData" Target="../diagrams/data2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0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</a:t>
                      </a:r>
                      <a:r>
                        <a:rPr lang="ru-RU" sz="1400" b="1" dirty="0" smtClean="0"/>
                        <a:t>заработная </a:t>
                      </a:r>
                      <a:r>
                        <a:rPr lang="ru-RU" sz="1400" b="1" dirty="0" smtClean="0"/>
                        <a:t>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</a:t>
            </a:r>
            <a:r>
              <a:rPr lang="ru-RU" sz="1400" b="1" dirty="0" smtClean="0">
                <a:latin typeface="+mn-lt"/>
              </a:rPr>
              <a:t>газа, пара и </a:t>
            </a:r>
            <a:r>
              <a:rPr lang="ru-RU" sz="1400" b="1" dirty="0" smtClean="0">
                <a:latin typeface="+mn-lt"/>
              </a:rPr>
              <a:t>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</a:t>
            </a:r>
            <a:r>
              <a:rPr lang="ru-RU" sz="1400" b="1" dirty="0" smtClean="0">
                <a:solidFill>
                  <a:schemeClr val="tx1"/>
                </a:solidFill>
              </a:rPr>
              <a:t>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11 063,3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1 568 950,7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1 557 887,5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1 418 652,3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1 396 227,8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1 443 490,2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1 420 492,9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проекту Решения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1489874096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21421467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2046121292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292080" y="3573016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1 079 564,0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901 692,2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940 688,0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132 600,0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123 744,8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2 644,2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822 342,0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859 815,0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895 626,0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1 568 950,7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0401" name="Picture 1" descr="C:\Users\Пользователь\Desktop\Бюджет для граждан\9408b64f45ed5fe94f71f53a56e69edf_XL.jpg"/>
          <p:cNvPicPr>
            <a:picLocks noChangeAspect="1" noChangeArrowheads="1"/>
          </p:cNvPicPr>
          <p:nvPr/>
        </p:nvPicPr>
        <p:blipFill>
          <a:blip r:embed="rId4" cstate="print"/>
          <a:srcRect l="30050" r="32150"/>
          <a:stretch>
            <a:fillRect/>
          </a:stretch>
        </p:blipFill>
        <p:spPr bwMode="auto">
          <a:xfrm>
            <a:off x="6372200" y="116632"/>
            <a:ext cx="2592288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90 474,4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426,4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108 514,5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111 140,5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121 942,4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949,2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979 564,0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946 375,7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958 966,2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97 012,5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72 671,4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67 553,4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43 904,8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45 792,3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47 127,6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16 080,7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16 036,8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33 381,0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14 756,6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6 743,3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28 294,7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26 920,0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28 770,0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30 070,0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2 597,1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2 550,6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54021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4 763,3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4 759,2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3 901,0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3 252,2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41 853,8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666505,2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657342,5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678492,5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199989,8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192066,0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188763,6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309,2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74 536,8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50 195,6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45 077,6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6 286,9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6 237,0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750073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85 420,0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98 899,0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8 949,2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121942,4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1 568 950,7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96336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1 407 589,1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88424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1 432 128,9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8861373"/>
              </p:ext>
            </p:extLst>
          </p:nvPr>
        </p:nvGraphicFramePr>
        <p:xfrm>
          <a:off x="1104900" y="2349500"/>
          <a:ext cx="5888038" cy="3051175"/>
        </p:xfrm>
        <a:graphic>
          <a:graphicData uri="http://schemas.openxmlformats.org/presentationml/2006/ole">
            <p:oleObj spid="_x0000_s192589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0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0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0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1 286 831,1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61 278,4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4 938,7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157 636,9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1 510 685,1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961 225,5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95 686,9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103 473,6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124 918,9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1 526,2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4 719,7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17 021,5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27 852,4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411,8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15 992,6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136 330,8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16 799,9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4 351,2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961 225,5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897 373,9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63 589,6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3840298657"/>
              </p:ext>
            </p:extLst>
          </p:nvPr>
        </p:nvGraphicFramePr>
        <p:xfrm>
          <a:off x="214282" y="1268760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478144737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28 746,4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41 033,50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2 096,0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26 920,0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28 770,0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30 070,0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инфраструктуры- 4 763,3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411,80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6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9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1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6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1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3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8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9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58 265,6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4 870,8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2 094,8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1 747,2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412,0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31 307,2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8 949,3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6 743,3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13094</TotalTime>
  <Words>5057</Words>
  <Application>Microsoft Office PowerPoint</Application>
  <PresentationFormat>Экран (4:3)</PresentationFormat>
  <Paragraphs>1099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 проекту Решения Совета депутатов  Усть-Абаканского района 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4381</cp:revision>
  <dcterms:created xsi:type="dcterms:W3CDTF">2013-11-30T21:03:12Z</dcterms:created>
  <dcterms:modified xsi:type="dcterms:W3CDTF">2021-12-03T07:36:39Z</dcterms:modified>
</cp:coreProperties>
</file>