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23" r:id="rId21"/>
    <p:sldId id="424" r:id="rId22"/>
    <p:sldId id="425" r:id="rId23"/>
    <p:sldId id="426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FF"/>
    <a:srgbClr val="C0003B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0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188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1049.8</c:v>
                </c:pt>
                <c:pt idx="1">
                  <c:v>1199</c:v>
                </c:pt>
                <c:pt idx="2">
                  <c:v>1270.9000000000001</c:v>
                </c:pt>
                <c:pt idx="3" formatCode="#,##0.0">
                  <c:v>1366.2</c:v>
                </c:pt>
                <c:pt idx="4">
                  <c:v>1475.5</c:v>
                </c:pt>
                <c:pt idx="5">
                  <c:v>1623</c:v>
                </c:pt>
              </c:numCache>
            </c:numRef>
          </c:val>
        </c:ser>
        <c:dLbls/>
        <c:axId val="163528064"/>
        <c:axId val="161447936"/>
      </c:barChart>
      <c:catAx>
        <c:axId val="1635280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1447936"/>
        <c:crosses val="autoZero"/>
        <c:auto val="1"/>
        <c:lblAlgn val="ctr"/>
        <c:lblOffset val="100"/>
      </c:catAx>
      <c:valAx>
        <c:axId val="161447936"/>
        <c:scaling>
          <c:orientation val="minMax"/>
        </c:scaling>
        <c:axPos val="l"/>
        <c:majorGridlines/>
        <c:numFmt formatCode="General" sourceLinked="1"/>
        <c:tickLblPos val="none"/>
        <c:crossAx val="163528064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89"/>
                  <c:y val="8.9659179481062473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042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45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438828.4</c:v>
                </c:pt>
                <c:pt idx="1">
                  <c:v>111578</c:v>
                </c:pt>
                <c:pt idx="2">
                  <c:v>1391065.7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37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438928.4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123467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2023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1434330.8</c:v>
                </c:pt>
              </c:numCache>
            </c:numRef>
          </c:val>
        </c:ser>
        <c:dLbls/>
        <c:shape val="box"/>
        <c:axId val="163323904"/>
        <c:axId val="163325440"/>
        <c:axId val="0"/>
      </c:bar3DChart>
      <c:catAx>
        <c:axId val="163323904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63325440"/>
        <c:crossesAt val="0"/>
        <c:auto val="1"/>
        <c:lblAlgn val="ctr"/>
        <c:lblOffset val="100"/>
      </c:catAx>
      <c:valAx>
        <c:axId val="163325440"/>
        <c:scaling>
          <c:orientation val="minMax"/>
        </c:scaling>
        <c:delete val="1"/>
        <c:axPos val="l"/>
        <c:numFmt formatCode="#,##0.00" sourceLinked="1"/>
        <c:tickLblPos val="none"/>
        <c:crossAx val="163323904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705"/>
          <c:y val="0.13613956803855617"/>
          <c:w val="0.29881448911261543"/>
          <c:h val="0.32687322196547069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438.8</c:v>
                </c:pt>
                <c:pt idx="1">
                  <c:v>464.2</c:v>
                </c:pt>
                <c:pt idx="2">
                  <c:v>490.3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123.5</c:v>
                </c:pt>
                <c:pt idx="1">
                  <c:v>103.3</c:v>
                </c:pt>
                <c:pt idx="2">
                  <c:v>103.7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523E-3"/>
                  <c:y val="1.93235362497369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1434.3</c:v>
                </c:pt>
                <c:pt idx="1">
                  <c:v>1065.9000000000001</c:v>
                </c:pt>
                <c:pt idx="2">
                  <c:v>1171.8</c:v>
                </c:pt>
              </c:numCache>
            </c:numRef>
          </c:val>
        </c:ser>
        <c:dLbls/>
        <c:shape val="box"/>
        <c:axId val="163391744"/>
        <c:axId val="163409920"/>
        <c:axId val="0"/>
      </c:bar3DChart>
      <c:catAx>
        <c:axId val="16339174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63409920"/>
        <c:crosses val="autoZero"/>
        <c:auto val="1"/>
        <c:lblAlgn val="ctr"/>
        <c:lblOffset val="100"/>
      </c:catAx>
      <c:valAx>
        <c:axId val="163409920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63391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192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942"/>
                </c:manualLayout>
              </c:layout>
              <c:showVal val="1"/>
            </c:dLbl>
            <c:dLbl>
              <c:idx val="1"/>
              <c:layout>
                <c:manualLayout>
                  <c:x val="-4.5904208407225858E-17"/>
                  <c:y val="0.20471237190630298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86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1996.7</c:v>
                </c:pt>
                <c:pt idx="1">
                  <c:v>1632.5</c:v>
                </c:pt>
                <c:pt idx="2">
                  <c:v>1765.8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2023 год</c:v>
                </c:pt>
                <c:pt idx="1">
                  <c:v>2024 год</c:v>
                </c:pt>
                <c:pt idx="2">
                  <c:v>2025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63494912"/>
        <c:axId val="163533568"/>
        <c:axId val="0"/>
      </c:bar3DChart>
      <c:catAx>
        <c:axId val="16349491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63533568"/>
        <c:crosses val="autoZero"/>
        <c:auto val="1"/>
        <c:lblAlgn val="ctr"/>
        <c:lblOffset val="100"/>
      </c:catAx>
      <c:valAx>
        <c:axId val="163533568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63494912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00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374,3</c:v>
                </c:pt>
                <c:pt idx="1">
                  <c:v>Акцизы 29,0</c:v>
                </c:pt>
                <c:pt idx="2">
                  <c:v>Налоги на совокупный доход 29,0</c:v>
                </c:pt>
                <c:pt idx="3">
                  <c:v>Гос.пошлина 6,7</c:v>
                </c:pt>
                <c:pt idx="4">
                  <c:v>Доходы от использования имущества 91,2</c:v>
                </c:pt>
                <c:pt idx="5">
                  <c:v>Платежи при пользовании природными ресурсами 17,6</c:v>
                </c:pt>
                <c:pt idx="6">
                  <c:v>Доходы от оказания платных услуг 0,8</c:v>
                </c:pt>
                <c:pt idx="7">
                  <c:v>Доходы от продажи имущества 12,0</c:v>
                </c:pt>
                <c:pt idx="8">
                  <c:v>Штрафы, санкции 1,7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374.3</c:v>
                </c:pt>
                <c:pt idx="1">
                  <c:v>29</c:v>
                </c:pt>
                <c:pt idx="2">
                  <c:v>29</c:v>
                </c:pt>
                <c:pt idx="3">
                  <c:v>6.7</c:v>
                </c:pt>
                <c:pt idx="4">
                  <c:v>91.2</c:v>
                </c:pt>
                <c:pt idx="5">
                  <c:v>17.600000000000001</c:v>
                </c:pt>
                <c:pt idx="6">
                  <c:v>0.8</c:v>
                </c:pt>
                <c:pt idx="7">
                  <c:v>12</c:v>
                </c:pt>
                <c:pt idx="8">
                  <c:v>1.7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301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306E-4"/>
          <c:y val="2.091488629383197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396,7</c:v>
                </c:pt>
                <c:pt idx="1">
                  <c:v>Акцизы 31,2</c:v>
                </c:pt>
                <c:pt idx="2">
                  <c:v>Налоги на совокупный доход 29,6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11,1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396.7</c:v>
                </c:pt>
                <c:pt idx="1">
                  <c:v>31.2</c:v>
                </c:pt>
                <c:pt idx="2" formatCode="General">
                  <c:v>29.6</c:v>
                </c:pt>
                <c:pt idx="3">
                  <c:v>6.7</c:v>
                </c:pt>
                <c:pt idx="4">
                  <c:v>78.5</c:v>
                </c:pt>
                <c:pt idx="5">
                  <c:v>11.1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64"/>
          <c:w val="0.7128609172843049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420,1</c:v>
                </c:pt>
                <c:pt idx="1">
                  <c:v>Акцизы 33</c:v>
                </c:pt>
                <c:pt idx="2">
                  <c:v>Налоги на совокупный доход 30,4</c:v>
                </c:pt>
                <c:pt idx="3">
                  <c:v>Гос.пошлина 6,7</c:v>
                </c:pt>
                <c:pt idx="4">
                  <c:v>Доходы от использования имущества 78,5</c:v>
                </c:pt>
                <c:pt idx="5">
                  <c:v>Платежи при пользовании природными ресурсами 11,5</c:v>
                </c:pt>
                <c:pt idx="6">
                  <c:v>Доходы от продажи имущества 12,0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420.1</c:v>
                </c:pt>
                <c:pt idx="1">
                  <c:v>33</c:v>
                </c:pt>
                <c:pt idx="2">
                  <c:v>30.4</c:v>
                </c:pt>
                <c:pt idx="3">
                  <c:v>6.7</c:v>
                </c:pt>
                <c:pt idx="4">
                  <c:v>78.5</c:v>
                </c:pt>
                <c:pt idx="5">
                  <c:v>11.5</c:v>
                </c:pt>
                <c:pt idx="6">
                  <c:v>12</c:v>
                </c:pt>
                <c:pt idx="7">
                  <c:v>1.6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735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31"/>
          <c:w val="0.63925968438834124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3614894500592623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130 914,9</c:v>
                </c:pt>
                <c:pt idx="1">
                  <c:v>Национальная безопасность и правоохранительная деятельность 643,2</c:v>
                </c:pt>
                <c:pt idx="2">
                  <c:v>Национальная экономика 88 547,9</c:v>
                </c:pt>
                <c:pt idx="3">
                  <c:v>Жилищно-коммунальное хозяйство 75 828</c:v>
                </c:pt>
                <c:pt idx="4">
                  <c:v>Охрана окружающей среды 19599,5</c:v>
                </c:pt>
                <c:pt idx="5">
                  <c:v>Образование 1 297 576,3</c:v>
                </c:pt>
                <c:pt idx="6">
                  <c:v>Культура 120 047,5</c:v>
                </c:pt>
                <c:pt idx="7">
                  <c:v>Социальная политика 120 267,5</c:v>
                </c:pt>
                <c:pt idx="8">
                  <c:v>Физическая культура и спорт 102 882,8</c:v>
                </c:pt>
                <c:pt idx="9">
                  <c:v>Средства массовой информации 12 122,3</c:v>
                </c:pt>
                <c:pt idx="10">
                  <c:v>Межбюджетные трансферты 125 509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130914.9</c:v>
                </c:pt>
                <c:pt idx="1">
                  <c:v>643.20000000000005</c:v>
                </c:pt>
                <c:pt idx="2">
                  <c:v>88547.9</c:v>
                </c:pt>
                <c:pt idx="3">
                  <c:v>75828</c:v>
                </c:pt>
                <c:pt idx="4">
                  <c:v>19599.5</c:v>
                </c:pt>
                <c:pt idx="5">
                  <c:v>1297576.3</c:v>
                </c:pt>
                <c:pt idx="6">
                  <c:v>120047.5</c:v>
                </c:pt>
                <c:pt idx="7">
                  <c:v>120267.5</c:v>
                </c:pt>
                <c:pt idx="8">
                  <c:v>102882.8</c:v>
                </c:pt>
                <c:pt idx="9">
                  <c:v>12122.3</c:v>
                </c:pt>
                <c:pt idx="10">
                  <c:v>125509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437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492E-3"/>
          <c:y val="0.18082100832695616"/>
          <c:w val="0.63925968438834146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27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-3.8533008539107906E-3"/>
                </c:manualLayout>
              </c:layout>
              <c:showPercent val="1"/>
            </c:dLbl>
            <c:dLbl>
              <c:idx val="2"/>
              <c:layout>
                <c:manualLayout>
                  <c:x val="2.3259291416443614E-2"/>
                  <c:y val="1.417438873777286E-2"/>
                </c:manualLayout>
              </c:layout>
              <c:showPercent val="1"/>
            </c:dLbl>
            <c:dLbl>
              <c:idx val="3"/>
              <c:layout>
                <c:manualLayout>
                  <c:x val="-4.9342591995077366E-3"/>
                  <c:y val="1.2994531409824144E-2"/>
                </c:manualLayout>
              </c:layout>
              <c:showPercent val="1"/>
            </c:dLbl>
            <c:dLbl>
              <c:idx val="4"/>
              <c:layout>
                <c:manualLayout>
                  <c:x val="-3.4019259111510041E-3"/>
                  <c:y val="1.8629575469196327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29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0.78358256854664798</c:v>
                </c:pt>
                <c:pt idx="1">
                  <c:v>8.2000000000000003E-2</c:v>
                </c:pt>
                <c:pt idx="2">
                  <c:v>6.1000000000000006E-2</c:v>
                </c:pt>
                <c:pt idx="3">
                  <c:v>6.000000000000001E-3</c:v>
                </c:pt>
                <c:pt idx="4">
                  <c:v>6.74174314533518E-2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1640774.1</c:v>
                </c:pt>
                <c:pt idx="1">
                  <c:v>135274</c:v>
                </c:pt>
                <c:pt idx="2">
                  <c:v>130914.9</c:v>
                </c:pt>
                <c:pt idx="3">
                  <c:v>19599.5</c:v>
                </c:pt>
                <c:pt idx="4">
                  <c:v>167376.5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78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221208.6</c:v>
                </c:pt>
                <c:pt idx="1">
                  <c:v>196486</c:v>
                </c:pt>
                <c:pt idx="2">
                  <c:v>215482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923982.9</c:v>
                </c:pt>
                <c:pt idx="1">
                  <c:v>783376.2</c:v>
                </c:pt>
                <c:pt idx="2">
                  <c:v>875007.1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85917.6</c:v>
                </c:pt>
                <c:pt idx="1">
                  <c:v>62681.9</c:v>
                </c:pt>
                <c:pt idx="2">
                  <c:v>63228.6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144.80000000000001</c:v>
                </c:pt>
                <c:pt idx="1">
                  <c:v>148</c:v>
                </c:pt>
                <c:pt idx="2">
                  <c:v>148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8463.7999999999975</c:v>
                </c:pt>
                <c:pt idx="1">
                  <c:v>6894.8</c:v>
                </c:pt>
                <c:pt idx="2">
                  <c:v>6618.9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629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57858.5</c:v>
                </c:pt>
                <c:pt idx="1">
                  <c:v>51109</c:v>
                </c:pt>
                <c:pt idx="2">
                  <c:v>51109</c:v>
                </c:pt>
              </c:numCache>
            </c:numRef>
          </c:val>
        </c:ser>
        <c:dLbls/>
        <c:shape val="box"/>
        <c:axId val="171747200"/>
        <c:axId val="171748736"/>
        <c:axId val="0"/>
      </c:bar3DChart>
      <c:catAx>
        <c:axId val="1717472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71748736"/>
        <c:crosses val="autoZero"/>
        <c:auto val="1"/>
        <c:lblAlgn val="ctr"/>
        <c:lblOffset val="100"/>
      </c:catAx>
      <c:valAx>
        <c:axId val="171748736"/>
        <c:scaling>
          <c:orientation val="minMax"/>
        </c:scaling>
        <c:delete val="1"/>
        <c:axPos val="l"/>
        <c:numFmt formatCode="#,##0.0" sourceLinked="1"/>
        <c:tickLblPos val="none"/>
        <c:crossAx val="1717472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511"/>
          <c:w val="0.69893926615099644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74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1160.5</c:v>
                </c:pt>
                <c:pt idx="1">
                  <c:v>1270.9000000000001</c:v>
                </c:pt>
                <c:pt idx="2">
                  <c:v>543.5</c:v>
                </c:pt>
                <c:pt idx="3">
                  <c:v>302.89999999999969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638E-2"/>
          <c:y val="0.23855007139057638"/>
          <c:w val="0.92278499725841978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2</a:t>
                    </a:r>
                    <a:r>
                      <a:rPr lang="ru-RU" dirty="0" smtClean="0"/>
                      <a:t>97</a:t>
                    </a:r>
                    <a:r>
                      <a:rPr lang="ru-RU" baseline="0" dirty="0" smtClean="0"/>
                      <a:t> 576,3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211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1297576.3</c:v>
                </c:pt>
                <c:pt idx="1">
                  <c:v>1100695.9000000004</c:v>
                </c:pt>
                <c:pt idx="2" formatCode="#,##0.0">
                  <c:v>1211593.7</c:v>
                </c:pt>
              </c:numCache>
            </c:numRef>
          </c:val>
        </c:ser>
        <c:dLbls/>
        <c:marker val="1"/>
        <c:axId val="171928576"/>
        <c:axId val="171938560"/>
      </c:lineChart>
      <c:catAx>
        <c:axId val="171928576"/>
        <c:scaling>
          <c:orientation val="minMax"/>
        </c:scaling>
        <c:delete val="1"/>
        <c:axPos val="b"/>
        <c:numFmt formatCode="General" sourceLinked="1"/>
        <c:tickLblPos val="none"/>
        <c:crossAx val="171938560"/>
        <c:crosses val="autoZero"/>
        <c:auto val="1"/>
        <c:lblAlgn val="ctr"/>
        <c:lblOffset val="100"/>
      </c:catAx>
      <c:valAx>
        <c:axId val="171938560"/>
        <c:scaling>
          <c:orientation val="minMax"/>
        </c:scaling>
        <c:delete val="1"/>
        <c:axPos val="l"/>
        <c:numFmt formatCode="#,##0.00" sourceLinked="1"/>
        <c:tickLblPos val="none"/>
        <c:crossAx val="1719285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25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01.01.2024</c:v>
                </c:pt>
                <c:pt idx="1">
                  <c:v>на 01.01.2025</c:v>
                </c:pt>
                <c:pt idx="2">
                  <c:v>на 01.01.2026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12515.5</c:v>
                </c:pt>
                <c:pt idx="2">
                  <c:v>25236.799999999996</c:v>
                </c:pt>
              </c:numCache>
            </c:numRef>
          </c:val>
        </c:ser>
        <c:dLbls/>
        <c:shape val="box"/>
        <c:axId val="141156352"/>
        <c:axId val="141157888"/>
        <c:axId val="0"/>
      </c:bar3DChart>
      <c:catAx>
        <c:axId val="141156352"/>
        <c:scaling>
          <c:orientation val="minMax"/>
        </c:scaling>
        <c:delete val="1"/>
        <c:axPos val="b"/>
        <c:tickLblPos val="none"/>
        <c:crossAx val="141157888"/>
        <c:crosses val="autoZero"/>
        <c:auto val="1"/>
        <c:lblAlgn val="ctr"/>
        <c:lblOffset val="100"/>
      </c:catAx>
      <c:valAx>
        <c:axId val="141157888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1156352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48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33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42784768"/>
        <c:axId val="142786560"/>
        <c:axId val="0"/>
      </c:bar3DChart>
      <c:catAx>
        <c:axId val="142784768"/>
        <c:scaling>
          <c:orientation val="minMax"/>
        </c:scaling>
        <c:delete val="1"/>
        <c:axPos val="b"/>
        <c:tickLblPos val="none"/>
        <c:crossAx val="142786560"/>
        <c:crosses val="autoZero"/>
        <c:auto val="1"/>
        <c:lblAlgn val="ctr"/>
        <c:lblOffset val="100"/>
      </c:catAx>
      <c:valAx>
        <c:axId val="142786560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42784768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424.7</c:v>
                </c:pt>
                <c:pt idx="1">
                  <c:v>493.5</c:v>
                </c:pt>
                <c:pt idx="2">
                  <c:v>543.5</c:v>
                </c:pt>
                <c:pt idx="3">
                  <c:v>608.9</c:v>
                </c:pt>
                <c:pt idx="4">
                  <c:v>675.7</c:v>
                </c:pt>
                <c:pt idx="5">
                  <c:v>754.2</c:v>
                </c:pt>
              </c:numCache>
            </c:numRef>
          </c:val>
        </c:ser>
        <c:dLbls/>
        <c:shape val="cone"/>
        <c:axId val="161474432"/>
        <c:axId val="161475968"/>
        <c:axId val="0"/>
      </c:bar3DChart>
      <c:catAx>
        <c:axId val="16147443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1475968"/>
        <c:crosses val="autoZero"/>
        <c:auto val="1"/>
        <c:lblAlgn val="ctr"/>
        <c:lblOffset val="100"/>
      </c:catAx>
      <c:valAx>
        <c:axId val="161475968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6147443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508"/>
          <c:w val="0.94412701764658691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1127</c:v>
                </c:pt>
                <c:pt idx="1">
                  <c:v>1000.9</c:v>
                </c:pt>
                <c:pt idx="2">
                  <c:v>1160.5</c:v>
                </c:pt>
                <c:pt idx="3">
                  <c:v>1218.9000000000001</c:v>
                </c:pt>
                <c:pt idx="4">
                  <c:v>1312.3</c:v>
                </c:pt>
                <c:pt idx="5">
                  <c:v>1369.2</c:v>
                </c:pt>
              </c:numCache>
            </c:numRef>
          </c:val>
        </c:ser>
        <c:dLbls/>
        <c:axId val="161536640"/>
        <c:axId val="161747328"/>
      </c:barChart>
      <c:catAx>
        <c:axId val="1615366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1747328"/>
        <c:crosses val="autoZero"/>
        <c:auto val="1"/>
        <c:lblAlgn val="ctr"/>
        <c:lblOffset val="100"/>
      </c:catAx>
      <c:valAx>
        <c:axId val="16174732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1536640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5901966565413517"/>
          <c:y val="2.6074396017564095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28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97</c:v>
                </c:pt>
                <c:pt idx="1">
                  <c:v>96.3</c:v>
                </c:pt>
                <c:pt idx="2">
                  <c:v>91.6</c:v>
                </c:pt>
                <c:pt idx="3">
                  <c:v>95.3</c:v>
                </c:pt>
                <c:pt idx="4">
                  <c:v>96.4</c:v>
                </c:pt>
                <c:pt idx="5">
                  <c:v>96.5</c:v>
                </c:pt>
              </c:numCache>
            </c:numRef>
          </c:val>
        </c:ser>
        <c:dLbls/>
        <c:marker val="1"/>
        <c:axId val="161793152"/>
        <c:axId val="161794688"/>
      </c:lineChart>
      <c:catAx>
        <c:axId val="1617931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1794688"/>
        <c:crosses val="autoZero"/>
        <c:auto val="1"/>
        <c:lblAlgn val="ctr"/>
        <c:lblOffset val="100"/>
      </c:catAx>
      <c:valAx>
        <c:axId val="1617946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179315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93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126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126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126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44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596</c:v>
                </c:pt>
                <c:pt idx="1">
                  <c:v>605</c:v>
                </c:pt>
                <c:pt idx="2">
                  <c:v>610</c:v>
                </c:pt>
                <c:pt idx="3">
                  <c:v>611</c:v>
                </c:pt>
                <c:pt idx="4">
                  <c:v>615</c:v>
                </c:pt>
                <c:pt idx="5">
                  <c:v>621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126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417E-17"/>
                </c:manualLayout>
              </c:layout>
              <c:showVal val="1"/>
            </c:dLbl>
            <c:dLbl>
              <c:idx val="6"/>
              <c:layout>
                <c:manualLayout>
                  <c:x val="1.6345481740672657E-2"/>
                  <c:y val="-4.5583726537840943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D3FDE4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1324</c:v>
                </c:pt>
                <c:pt idx="1">
                  <c:v>1312</c:v>
                </c:pt>
                <c:pt idx="2">
                  <c:v>1315</c:v>
                </c:pt>
                <c:pt idx="3">
                  <c:v>1317</c:v>
                </c:pt>
                <c:pt idx="4">
                  <c:v>1321</c:v>
                </c:pt>
                <c:pt idx="5">
                  <c:v>1331</c:v>
                </c:pt>
              </c:numCache>
            </c:numRef>
          </c:val>
        </c:ser>
        <c:dLbls/>
        <c:shape val="cylinder"/>
        <c:axId val="162074624"/>
        <c:axId val="162076160"/>
        <c:axId val="0"/>
      </c:bar3DChart>
      <c:catAx>
        <c:axId val="1620746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62076160"/>
        <c:crossesAt val="0"/>
        <c:auto val="1"/>
        <c:lblAlgn val="ctr"/>
        <c:lblOffset val="100"/>
      </c:catAx>
      <c:valAx>
        <c:axId val="162076160"/>
        <c:scaling>
          <c:orientation val="minMax"/>
        </c:scaling>
        <c:delete val="1"/>
        <c:axPos val="l"/>
        <c:numFmt formatCode="General" sourceLinked="1"/>
        <c:tickLblPos val="none"/>
        <c:crossAx val="162074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4779E-2"/>
          <c:y val="6.1888800375320158E-2"/>
          <c:w val="0.8669247129967188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3089.1</c:v>
                </c:pt>
                <c:pt idx="1">
                  <c:v>3404.4</c:v>
                </c:pt>
                <c:pt idx="2">
                  <c:v>3715.5</c:v>
                </c:pt>
                <c:pt idx="3">
                  <c:v>4225.6000000000004</c:v>
                </c:pt>
                <c:pt idx="4">
                  <c:v>4649.5</c:v>
                </c:pt>
                <c:pt idx="5">
                  <c:v>5033.7</c:v>
                </c:pt>
              </c:numCache>
            </c:numRef>
          </c:val>
        </c:ser>
        <c:dLbls/>
        <c:axId val="162451840"/>
        <c:axId val="162453376"/>
      </c:barChart>
      <c:catAx>
        <c:axId val="1624518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2453376"/>
        <c:crossesAt val="0"/>
        <c:auto val="1"/>
        <c:lblAlgn val="ctr"/>
        <c:lblOffset val="100"/>
      </c:catAx>
      <c:valAx>
        <c:axId val="162453376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62451840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346.8</c:v>
                </c:pt>
                <c:pt idx="1">
                  <c:v>482</c:v>
                </c:pt>
                <c:pt idx="2">
                  <c:v>547.70000000000005</c:v>
                </c:pt>
                <c:pt idx="3">
                  <c:v>549</c:v>
                </c:pt>
                <c:pt idx="4">
                  <c:v>593.79999999999995</c:v>
                </c:pt>
                <c:pt idx="5">
                  <c:v>599.20000000000005</c:v>
                </c:pt>
              </c:numCache>
            </c:numRef>
          </c:val>
        </c:ser>
        <c:dLbls/>
        <c:shape val="cone"/>
        <c:axId val="162118656"/>
        <c:axId val="162132736"/>
        <c:axId val="0"/>
      </c:bar3DChart>
      <c:catAx>
        <c:axId val="1621186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2132736"/>
        <c:crosses val="autoZero"/>
        <c:auto val="1"/>
        <c:lblAlgn val="ctr"/>
        <c:lblOffset val="100"/>
      </c:catAx>
      <c:valAx>
        <c:axId val="1621327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211865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906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106.4</c:v>
                </c:pt>
                <c:pt idx="2">
                  <c:v>119.6</c:v>
                </c:pt>
                <c:pt idx="3">
                  <c:v>111.3</c:v>
                </c:pt>
                <c:pt idx="4">
                  <c:v>105.8</c:v>
                </c:pt>
                <c:pt idx="5">
                  <c:v>104.1</c:v>
                </c:pt>
              </c:numCache>
            </c:numRef>
          </c:val>
        </c:ser>
        <c:dLbls/>
        <c:marker val="1"/>
        <c:axId val="162313344"/>
        <c:axId val="162314880"/>
      </c:lineChart>
      <c:catAx>
        <c:axId val="1623133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2314880"/>
        <c:crosses val="autoZero"/>
        <c:auto val="1"/>
        <c:lblAlgn val="ctr"/>
        <c:lblOffset val="100"/>
      </c:catAx>
      <c:valAx>
        <c:axId val="1623148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2313344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_rels/drawing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2 008 610,5 тыс.рублей ( 95,9 %)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85 328,4 тыс. рублей ( 4,1%)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2023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2 093 939,0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6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6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6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4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4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4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6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6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4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4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4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27"/>
        <a:ext cx="3429024" cy="421200"/>
      </dsp:txXfrm>
    </dsp:sp>
    <dsp:sp modelId="{79F34D2B-5F80-456A-B944-5D38073B2182}">
      <dsp:nvSpPr>
        <dsp:cNvPr id="0" name=""/>
        <dsp:cNvSpPr/>
      </dsp:nvSpPr>
      <dsp:spPr>
        <a:xfrm>
          <a:off x="0" y="428627"/>
          <a:ext cx="3429024" cy="4212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7"/>
        <a:ext cx="3429024" cy="421200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9F34D2B-5F80-456A-B944-5D38073B2182}">
      <dsp:nvSpPr>
        <dsp:cNvPr id="0" name=""/>
        <dsp:cNvSpPr/>
      </dsp:nvSpPr>
      <dsp:spPr>
        <a:xfrm>
          <a:off x="0" y="1509"/>
          <a:ext cx="3357586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509"/>
        <a:ext cx="3357586" cy="711360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9098"/>
          <a:ext cx="3357586" cy="53151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29098"/>
        <a:ext cx="3357586" cy="531510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363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3633"/>
        <a:ext cx="3429024" cy="437580"/>
      </dsp:txXfrm>
    </dsp:sp>
    <dsp:sp modelId="{79F34D2B-5F80-456A-B944-5D38073B2182}">
      <dsp:nvSpPr>
        <dsp:cNvPr id="0" name=""/>
        <dsp:cNvSpPr/>
      </dsp:nvSpPr>
      <dsp:spPr>
        <a:xfrm>
          <a:off x="0" y="492893"/>
          <a:ext cx="3429024" cy="4375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492893"/>
        <a:ext cx="3429024" cy="4375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27258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27258"/>
        <a:ext cx="3357586" cy="430560"/>
      </dsp:txXfrm>
    </dsp:sp>
    <dsp:sp modelId="{79F34D2B-5F80-456A-B944-5D38073B2182}">
      <dsp:nvSpPr>
        <dsp:cNvPr id="0" name=""/>
        <dsp:cNvSpPr/>
      </dsp:nvSpPr>
      <dsp:spPr>
        <a:xfrm>
          <a:off x="0" y="510173"/>
          <a:ext cx="3357586" cy="4305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10173"/>
        <a:ext cx="3357586" cy="430560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28525"/>
          <a:ext cx="3429024" cy="42875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28525"/>
        <a:ext cx="3429024" cy="428758"/>
      </dsp:txXfrm>
    </dsp:sp>
    <dsp:sp modelId="{79F34D2B-5F80-456A-B944-5D38073B2182}">
      <dsp:nvSpPr>
        <dsp:cNvPr id="0" name=""/>
        <dsp:cNvSpPr/>
      </dsp:nvSpPr>
      <dsp:spPr>
        <a:xfrm>
          <a:off x="0" y="643134"/>
          <a:ext cx="3429024" cy="4176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643134"/>
        <a:ext cx="3429024" cy="417612"/>
      </dsp:txXfrm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2"/>
          <a:ext cx="3429024" cy="4435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382"/>
        <a:ext cx="3429024" cy="443546"/>
      </dsp:txXfrm>
    </dsp:sp>
    <dsp:sp modelId="{79F34D2B-5F80-456A-B944-5D38073B2182}">
      <dsp:nvSpPr>
        <dsp:cNvPr id="0" name=""/>
        <dsp:cNvSpPr/>
      </dsp:nvSpPr>
      <dsp:spPr>
        <a:xfrm>
          <a:off x="0" y="500605"/>
          <a:ext cx="3429024" cy="30826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00605"/>
        <a:ext cx="3429024" cy="308267"/>
      </dsp:txXfrm>
    </dsp:sp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6429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4" cy="64294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4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4" cy="711360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019"/>
          <a:ext cx="3429024" cy="7113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3019"/>
        <a:ext cx="3429024" cy="71136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B184D5C-EE7A-4583-A403-BA13A8F99ED8}">
      <dsp:nvSpPr>
        <dsp:cNvPr id="0" name=""/>
        <dsp:cNvSpPr/>
      </dsp:nvSpPr>
      <dsp:spPr>
        <a:xfrm>
          <a:off x="0" y="0"/>
          <a:ext cx="400109" cy="400109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E3A80-798A-4554-A963-5B38F7305C52}">
      <dsp:nvSpPr>
        <dsp:cNvPr id="0" name=""/>
        <dsp:cNvSpPr/>
      </dsp:nvSpPr>
      <dsp:spPr>
        <a:xfrm>
          <a:off x="200054" y="0"/>
          <a:ext cx="7729562" cy="4001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Интернет сайт: </a:t>
          </a:r>
          <a:r>
            <a:rPr lang="ru-RU" sz="1900" b="1" kern="1200" dirty="0" smtClean="0">
              <a:hlinkClick xmlns:r="http://schemas.openxmlformats.org/officeDocument/2006/relationships" r:id="rId1"/>
            </a:rPr>
            <a:t>усть-абакан.рус</a:t>
          </a:r>
          <a:endParaRPr lang="ru-RU" sz="1900" b="1" kern="1200" dirty="0"/>
        </a:p>
      </dsp:txBody>
      <dsp:txXfrm>
        <a:off x="200054" y="0"/>
        <a:ext cx="7729562" cy="40010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6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6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6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6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8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8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8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8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4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4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4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2025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11.10.2023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8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7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3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1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0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4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7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9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3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2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1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6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5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4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1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0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9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8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3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2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7.jpeg"/><Relationship Id="rId5" Type="http://schemas.openxmlformats.org/officeDocument/2006/relationships/image" Target="../media/image166.png"/><Relationship Id="rId10" Type="http://schemas.openxmlformats.org/officeDocument/2006/relationships/image" Target="../media/image171.jpeg"/><Relationship Id="rId4" Type="http://schemas.openxmlformats.org/officeDocument/2006/relationships/image" Target="../media/image165.png"/><Relationship Id="rId9" Type="http://schemas.openxmlformats.org/officeDocument/2006/relationships/image" Target="../media/image17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3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2023-2025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57301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077218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Целью бюджетной и налоговой политики на 2023 год и плановый период 2024 и 2025 годов является обеспечение определения условий сбалансированности и устойчивости местного бюджета, повышение качества бюджетного планирования и исполнения принятых обязательств наиболее эффективным способом</a:t>
            </a:r>
            <a:endParaRPr lang="ru-RU" sz="16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198884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</a:t>
            </a:r>
            <a:r>
              <a:rPr lang="ru-RU" sz="1400" dirty="0" smtClean="0"/>
              <a:t> </a:t>
            </a:r>
            <a:r>
              <a:rPr lang="ru-RU" sz="1400" b="1" dirty="0" smtClean="0">
                <a:solidFill>
                  <a:srgbClr val="C00000"/>
                </a:solidFill>
              </a:rPr>
              <a:t>обеспечить реализацию следующих мер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55576" y="2636912"/>
            <a:ext cx="7929618" cy="692497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55576" y="3501008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уровня минимального размера оплаты труда с 01.01.2023 года в соответствии с Законом Российской Федерации от 19.06.2000 № 82-ФЗ « О минимальном размере оплаты труда»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179512" y="285293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55576" y="4149080"/>
            <a:ext cx="7929618" cy="292388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обеспечение необходимых условий для эффективности расходов муниципальных финансов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2167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65687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755576" y="4581128"/>
            <a:ext cx="7929618" cy="892552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определение четких приоритетов использования бюджетных средств с учетом текущей экономической ситуации: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55576" y="558924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tx2">
                    <a:lumMod val="75000"/>
                  </a:schemeClr>
                </a:solidFill>
              </a:rPr>
              <a:t>повышение эффективности функционирования контрактной системы в части совершенствования системы организации закупок товаров, работ, услуг для обеспечения муниципальных нужд</a:t>
            </a:r>
            <a:endParaRPr lang="ru-RU" sz="1300" b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93679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27584" y="1052736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повышение качества предоставления муниципальных услуг, оказываемых муниципальными учреждениями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27584" y="1628800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софинансируемых из федерального бюджета и бюджета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27584" y="2420888"/>
            <a:ext cx="7929618" cy="492443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3933056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323528" y="3140968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69249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chemeClr val="accent4">
                    <a:lumMod val="75000"/>
                  </a:schemeClr>
                </a:solidFill>
              </a:rPr>
              <a:t>реализация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chemeClr val="accent4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323528" y="2492896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Усть-Абаканского района Республики Хакасия на 2023 год и на плановый период 2024 и 2025 годов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 Целью Налоговой политики Усть-Абаканского района на 2023-2025 годы остается обеспечение сбалансированности и устойчивости бюджета района с учетом текущих обстоятельств в стране, а также возможности оперативного реагирования на изменения экономической ситуации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15616" y="1772816"/>
            <a:ext cx="7786742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Ключевое направление Налоговой политики района направлено на организацию работы по увеличению поступлений налоговых и неналоговых доходов. Для реализации данного направления необходимо: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726882" y="6453336"/>
            <a:ext cx="3417118" cy="404664"/>
          </a:xfrm>
          <a:prstGeom prst="rect">
            <a:avLst/>
          </a:prstGeom>
          <a:noFill/>
        </p:spPr>
      </p:pic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251520" y="2276872"/>
            <a:ext cx="8784976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</a:t>
            </a:r>
          </a:p>
          <a:p>
            <a:pPr>
              <a:buFontTx/>
              <a:buChar char="-"/>
            </a:pPr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баз данных по имущественным налогам для вовлечения объектов недвижимости в налогооблагаемую базу;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 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900" b="1" i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900" b="1" i="1" dirty="0" smtClean="0">
              <a:solidFill>
                <a:srgbClr val="C00000"/>
              </a:solidFill>
            </a:endParaRPr>
          </a:p>
          <a:p>
            <a:r>
              <a:rPr lang="ru-RU" sz="900" b="1" i="1" dirty="0" smtClean="0">
                <a:solidFill>
                  <a:srgbClr val="C00000"/>
                </a:solidFill>
              </a:rPr>
              <a:t>- 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доход, регистрации граждан в качестве «самозанятых» и вовлечение их в экономику.</a:t>
            </a:r>
            <a:endParaRPr lang="ru-RU" sz="9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2 159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5 638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1 271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57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9143999" cy="4018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2020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2021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41,375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41,329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40,916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41,750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41,291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41,200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16,93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17,86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17,71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43469,9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44238,7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48806,6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51734,6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54839,5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58129,6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45,56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78,12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57,50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58,0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764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285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256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222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1060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1,53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1,31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1,14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103,2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111,3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105,8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104,1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285860"/>
          <a:ext cx="4357718" cy="242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b="1" dirty="0" smtClean="0">
                <a:solidFill>
                  <a:schemeClr val="tx1"/>
                </a:solidFill>
              </a:rPr>
              <a:t>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12 721,3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12 515,5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97 212,8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2 093 939,0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1 996 726,2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1 745 280,9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1 632 459,5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1 629 032,5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1 765 808,8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15 942,5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25 236,8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 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12 515,5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33 249,1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№49 от 25.09.2023 года             «О внесении изменений в Решение Совета депутатов Усть-Абаканского района Республики Хакасия № 44 от 23.12.2022 года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ru-RU" sz="2400" dirty="0">
                <a:solidFill>
                  <a:srgbClr val="FF0000"/>
                </a:solidFill>
              </a:rPr>
              <a:t>3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ru-RU" sz="2400" dirty="0">
                <a:solidFill>
                  <a:srgbClr val="FF0000"/>
                </a:solidFill>
              </a:rPr>
              <a:t>4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ru-RU" sz="2400" dirty="0">
                <a:solidFill>
                  <a:srgbClr val="FF0000"/>
                </a:solidFill>
              </a:rPr>
              <a:t>5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2023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35819712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925360576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2023-2025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4132129093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3030899077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4485867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31906393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1 432 060,8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1 064 989,6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1 171 785,7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151 345,0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57 716,0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58 238,0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244 134,4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90 439,3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82 770,6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993 212,4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881 490,3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995 433,2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43 369,0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35 344,0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2023-2025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2023 год и плановый период 2024-2025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343823775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2023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2 093 939,0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2023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 и 2025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94630776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914,9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830,2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108 748,1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637,3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267,5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80 729,7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77 072,2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44163666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882,8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122,3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125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509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25696601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1 297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576,3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1 100 696,0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1 211 593,7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0694482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047,5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90 595,6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90 779,0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4840071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88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547,9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73 052,7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75 475,9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2390025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75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751,3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30 760,7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599,5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4 189,9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133361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361,2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42 543,1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42 547,3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7246694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046,9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21 790,9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21 704,9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8398220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167,9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32 753,5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753,2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130526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7 866,0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7 252,7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13,0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107,0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10 387,1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5133590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487,7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6 916,7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7 103,7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59 446,0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51 166,8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53 390,7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5093175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574,8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3 662,0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430,2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064962" y="1479654"/>
            <a:ext cx="164592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061856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75856" y="2780928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4191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15619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855181"/>
              </p:ext>
            </p:extLst>
          </p:nvPr>
        </p:nvGraphicFramePr>
        <p:xfrm>
          <a:off x="7081150" y="22048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212,9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15 939,8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15 926,6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0180382"/>
              </p:ext>
            </p:extLst>
          </p:nvPr>
        </p:nvGraphicFramePr>
        <p:xfrm>
          <a:off x="6948263" y="1133294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821,8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781,4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2471704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463,8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6 894,8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6 618,9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60489461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858,5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51 109,0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38507853"/>
              </p:ext>
            </p:extLst>
          </p:nvPr>
        </p:nvGraphicFramePr>
        <p:xfrm>
          <a:off x="7081150" y="16333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2233545"/>
              </p:ext>
            </p:extLst>
          </p:nvPr>
        </p:nvGraphicFramePr>
        <p:xfrm>
          <a:off x="6929454" y="3928496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923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982,9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783376,2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875007,1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95342830"/>
              </p:ext>
            </p:extLst>
          </p:nvPr>
        </p:nvGraphicFramePr>
        <p:xfrm>
          <a:off x="6929454" y="3356992"/>
          <a:ext cx="2395074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50635"/>
                <a:gridCol w="752351"/>
                <a:gridCol w="7920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208,6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196486,0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215482,0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995936" y="206084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90570681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917,6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62 681,9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63 228,6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70892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599,5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11 102,5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11 546,6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268760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793,3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1689914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417,8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60 909,5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61 092,9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2121730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33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629,7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29 686,1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8 800,8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8 000,0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589,8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3 678,9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2 238,2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106877,0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69 050,8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66 833,9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122,3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11 220,3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06665540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102882,8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5 031,9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5 068,0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122 359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2 093 939,0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1629032,5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1 745 280,9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15 942,5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33 249,1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2023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1279753861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51855007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2575136933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2023 и плановый период 2024 и 2025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2023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1 633 923,8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174 968,2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28728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6 145,1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193 573,4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2 008 610,5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1 269 854,7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115 316,5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134 739,4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108 945,3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5 067,9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5 985,1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2023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50 411,9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60 378,4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2 741,2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61 436,7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157 930,9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3 205,0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27 798,7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4 588,8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1 269 854,7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1 190 270,0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79 305,7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279,0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3750154307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2023 год и плановый период 2024-2025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4083352497"/>
              </p:ext>
            </p:extLst>
          </p:nvPr>
        </p:nvGraphicFramePr>
        <p:xfrm>
          <a:off x="142844" y="62997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294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8 876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1 852,11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27 965,0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49 194,0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2 168,5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516,0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48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960,0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51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166,8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52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982,5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2023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42 908,8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3 592,4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– 7 764,3 </a:t>
            </a: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2023-2025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2023-202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85 328,4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7 821,1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848500" y="256889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19872" y="306896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4 189,9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2 352,9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4186" y="228314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50 930,6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3 951,0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12 122,3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2024 и 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7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16580</TotalTime>
  <Words>5144</Words>
  <Application>Microsoft Office PowerPoint</Application>
  <PresentationFormat>Экран (4:3)</PresentationFormat>
  <Paragraphs>1084</Paragraphs>
  <Slides>57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  к Решению Совета депутатов  Усть-Абаканского района №49 от 25.09.2023 года             «О внесении изменений в Решение Совета депутатов Усть-Абаканского района Республики Хакасия № 44 от 23.12.2022 года  «О бюджете муниципального образования  Усть-Абаканский район Республики Хакасия  на 2023 год и плановый период  2024 и 2025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2023-2025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2023-2025 годы</vt:lpstr>
      <vt:lpstr>Слайд 28</vt:lpstr>
      <vt:lpstr>Структура расходов бюджета   муниципального образования Усть - Абаканский район в 2023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2023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4650</cp:revision>
  <dcterms:created xsi:type="dcterms:W3CDTF">2013-11-30T21:03:12Z</dcterms:created>
  <dcterms:modified xsi:type="dcterms:W3CDTF">2023-10-11T06:30:20Z</dcterms:modified>
</cp:coreProperties>
</file>