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938E-2"/>
          <c:y val="0"/>
          <c:w val="0.9441273751864756"/>
          <c:h val="0.829871706934686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dLbls/>
        <c:axId val="214300928"/>
        <c:axId val="217178112"/>
      </c:barChart>
      <c:catAx>
        <c:axId val="214300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7178112"/>
        <c:crosses val="autoZero"/>
        <c:auto val="1"/>
        <c:lblAlgn val="ctr"/>
        <c:lblOffset val="100"/>
      </c:catAx>
      <c:valAx>
        <c:axId val="217178112"/>
        <c:scaling>
          <c:orientation val="minMax"/>
        </c:scaling>
        <c:axPos val="l"/>
        <c:majorGridlines/>
        <c:numFmt formatCode="General" sourceLinked="1"/>
        <c:tickLblPos val="none"/>
        <c:crossAx val="21430092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399"/>
                  <c:y val="-6.20929631491542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22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351004.1</c:v>
                </c:pt>
                <c:pt idx="1">
                  <c:v>122168.7</c:v>
                </c:pt>
                <c:pt idx="2">
                  <c:v>1082747.8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19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351004.1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122168.7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1082747.8</c:v>
                </c:pt>
              </c:numCache>
            </c:numRef>
          </c:val>
        </c:ser>
        <c:dLbls/>
        <c:shape val="box"/>
        <c:axId val="219197440"/>
        <c:axId val="219198976"/>
        <c:axId val="0"/>
      </c:bar3DChart>
      <c:catAx>
        <c:axId val="21919744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219198976"/>
        <c:crossesAt val="0"/>
        <c:auto val="1"/>
        <c:lblAlgn val="ctr"/>
        <c:lblOffset val="100"/>
      </c:catAx>
      <c:valAx>
        <c:axId val="219198976"/>
        <c:scaling>
          <c:orientation val="minMax"/>
        </c:scaling>
        <c:delete val="1"/>
        <c:axPos val="l"/>
        <c:numFmt formatCode="#,##0.00" sourceLinked="1"/>
        <c:tickLblPos val="none"/>
        <c:crossAx val="21919744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94"/>
          <c:y val="0.1388745916308278"/>
          <c:w val="0.29881448911261727"/>
          <c:h val="0.326873221965472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351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122.2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28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1082.7</c:v>
                </c:pt>
                <c:pt idx="1">
                  <c:v>684.9</c:v>
                </c:pt>
                <c:pt idx="2">
                  <c:v>612.1</c:v>
                </c:pt>
              </c:numCache>
            </c:numRef>
          </c:val>
        </c:ser>
        <c:dLbls/>
        <c:shape val="box"/>
        <c:axId val="235247872"/>
        <c:axId val="235253760"/>
        <c:axId val="0"/>
      </c:bar3DChart>
      <c:catAx>
        <c:axId val="235247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235253760"/>
        <c:crosses val="autoZero"/>
        <c:auto val="1"/>
        <c:lblAlgn val="ctr"/>
        <c:lblOffset val="100"/>
      </c:catAx>
      <c:valAx>
        <c:axId val="23525376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235247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659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31"/>
                </c:manualLayout>
              </c:layout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1555.9</c:v>
                </c:pt>
                <c:pt idx="1">
                  <c:v>1173</c:v>
                </c:pt>
                <c:pt idx="2">
                  <c:v>1122.0999999999999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219331584"/>
        <c:axId val="219341568"/>
        <c:axId val="0"/>
      </c:bar3DChart>
      <c:catAx>
        <c:axId val="2193315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19341568"/>
        <c:crosses val="autoZero"/>
        <c:auto val="1"/>
        <c:lblAlgn val="ctr"/>
        <c:lblOffset val="100"/>
      </c:catAx>
      <c:valAx>
        <c:axId val="219341568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21933158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71E-3"/>
          <c:y val="4.0444564252437802E-2"/>
          <c:w val="0.72061387504440966"/>
          <c:h val="0.760843619187154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16,5</c:v>
                </c:pt>
                <c:pt idx="3">
                  <c:v>Гос.пошлина 6,3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2,7</c:v>
                </c:pt>
                <c:pt idx="8">
                  <c:v>Штрафы, санкции 0,5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16.5</c:v>
                </c:pt>
                <c:pt idx="3">
                  <c:v>6.3</c:v>
                </c:pt>
                <c:pt idx="4">
                  <c:v>96.7</c:v>
                </c:pt>
                <c:pt idx="5">
                  <c:v>20.6</c:v>
                </c:pt>
                <c:pt idx="6">
                  <c:v>1.6</c:v>
                </c:pt>
                <c:pt idx="7">
                  <c:v>2.7</c:v>
                </c:pt>
                <c:pt idx="8">
                  <c:v>0.5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835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759E-4"/>
          <c:y val="2.091488629383223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68"/>
          <c:w val="0.712860917284300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2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22"/>
          <c:w val="0.6392596843883361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2986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68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91 860,3</c:v>
                </c:pt>
                <c:pt idx="1">
                  <c:v>Национальная безопасность и правоохранительная деятельность 3387,9</c:v>
                </c:pt>
                <c:pt idx="2">
                  <c:v>Национальная экономика 59 985,7</c:v>
                </c:pt>
                <c:pt idx="3">
                  <c:v>Жилищно-коммунальное хозяйство 31 913,6</c:v>
                </c:pt>
                <c:pt idx="4">
                  <c:v>Образование 1078669,6</c:v>
                </c:pt>
                <c:pt idx="5">
                  <c:v>Культура 115329,4</c:v>
                </c:pt>
                <c:pt idx="6">
                  <c:v>Социальная политика 101 774,0</c:v>
                </c:pt>
                <c:pt idx="7">
                  <c:v>Физическая культура и спорт 1920,5</c:v>
                </c:pt>
                <c:pt idx="8">
                  <c:v>Средства массовой информации 7 507,9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109 417,0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91860.3</c:v>
                </c:pt>
                <c:pt idx="1">
                  <c:v>3387.9</c:v>
                </c:pt>
                <c:pt idx="2">
                  <c:v>59985.7</c:v>
                </c:pt>
                <c:pt idx="3">
                  <c:v>31913.599999999995</c:v>
                </c:pt>
                <c:pt idx="4">
                  <c:v>1078669.6000000001</c:v>
                </c:pt>
                <c:pt idx="5">
                  <c:v>115329.4</c:v>
                </c:pt>
                <c:pt idx="6">
                  <c:v>101774</c:v>
                </c:pt>
                <c:pt idx="7">
                  <c:v>1920.5</c:v>
                </c:pt>
                <c:pt idx="8">
                  <c:v>7507.9</c:v>
                </c:pt>
                <c:pt idx="9">
                  <c:v>20</c:v>
                </c:pt>
                <c:pt idx="10">
                  <c:v>109417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58E-2"/>
          <c:y val="3.0451071367670484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172816.8</c:v>
                </c:pt>
                <c:pt idx="1">
                  <c:v>121187</c:v>
                </c:pt>
                <c:pt idx="2">
                  <c:v>118543.8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785626.4</c:v>
                </c:pt>
                <c:pt idx="1">
                  <c:v>424023.1</c:v>
                </c:pt>
                <c:pt idx="2">
                  <c:v>471116.5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3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74857.3</c:v>
                </c:pt>
                <c:pt idx="1">
                  <c:v>70602.2</c:v>
                </c:pt>
                <c:pt idx="2">
                  <c:v>71599.199999999997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6082.8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dLbls/>
        <c:shape val="box"/>
        <c:axId val="214220800"/>
        <c:axId val="214222336"/>
        <c:axId val="0"/>
      </c:bar3DChart>
      <c:catAx>
        <c:axId val="214220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4222336"/>
        <c:crosses val="autoZero"/>
        <c:auto val="1"/>
        <c:lblAlgn val="ctr"/>
        <c:lblOffset val="100"/>
      </c:catAx>
      <c:valAx>
        <c:axId val="214222336"/>
        <c:scaling>
          <c:orientation val="minMax"/>
        </c:scaling>
        <c:delete val="1"/>
        <c:axPos val="l"/>
        <c:numFmt formatCode="#,##0.0" sourceLinked="1"/>
        <c:tickLblPos val="none"/>
        <c:crossAx val="2142208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347"/>
          <c:w val="0.68811556874492152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2555E-2"/>
          <c:y val="0.23855007139057638"/>
          <c:w val="0.92278499725841512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53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1078669.6000000001</c:v>
                </c:pt>
                <c:pt idx="1">
                  <c:v>611735.5</c:v>
                </c:pt>
                <c:pt idx="2" formatCode="#,##0">
                  <c:v>604240</c:v>
                </c:pt>
              </c:numCache>
            </c:numRef>
          </c:val>
        </c:ser>
        <c:dLbls/>
        <c:marker val="1"/>
        <c:axId val="258806912"/>
        <c:axId val="258808448"/>
      </c:lineChart>
      <c:catAx>
        <c:axId val="258806912"/>
        <c:scaling>
          <c:orientation val="minMax"/>
        </c:scaling>
        <c:delete val="1"/>
        <c:axPos val="b"/>
        <c:numFmt formatCode="General" sourceLinked="1"/>
        <c:tickLblPos val="none"/>
        <c:crossAx val="258808448"/>
        <c:crosses val="autoZero"/>
        <c:auto val="1"/>
        <c:lblAlgn val="ctr"/>
        <c:lblOffset val="100"/>
      </c:catAx>
      <c:valAx>
        <c:axId val="258808448"/>
        <c:scaling>
          <c:orientation val="minMax"/>
        </c:scaling>
        <c:delete val="1"/>
        <c:axPos val="l"/>
        <c:numFmt formatCode="#,##0.00" sourceLinked="1"/>
        <c:tickLblPos val="none"/>
        <c:crossAx val="258806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69"/>
          <c:h val="0.76543205974230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dLbls/>
        <c:axId val="216079360"/>
        <c:axId val="216081152"/>
      </c:barChart>
      <c:catAx>
        <c:axId val="216079360"/>
        <c:scaling>
          <c:orientation val="minMax"/>
        </c:scaling>
        <c:axPos val="b"/>
        <c:numFmt formatCode="General" sourceLinked="1"/>
        <c:tickLblPos val="nextTo"/>
        <c:crossAx val="216081152"/>
        <c:crosses val="autoZero"/>
        <c:auto val="1"/>
        <c:lblAlgn val="ctr"/>
        <c:lblOffset val="100"/>
      </c:catAx>
      <c:valAx>
        <c:axId val="216081152"/>
        <c:scaling>
          <c:orientation val="minMax"/>
        </c:scaling>
        <c:axPos val="l"/>
        <c:majorGridlines/>
        <c:numFmt formatCode="General" sourceLinked="1"/>
        <c:tickLblPos val="none"/>
        <c:crossAx val="21607936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0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5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dLbls/>
        <c:shape val="box"/>
        <c:axId val="142337920"/>
        <c:axId val="142788864"/>
        <c:axId val="0"/>
      </c:bar3DChart>
      <c:catAx>
        <c:axId val="142337920"/>
        <c:scaling>
          <c:orientation val="minMax"/>
        </c:scaling>
        <c:delete val="1"/>
        <c:axPos val="b"/>
        <c:tickLblPos val="none"/>
        <c:crossAx val="142788864"/>
        <c:crosses val="autoZero"/>
        <c:auto val="1"/>
        <c:lblAlgn val="ctr"/>
        <c:lblOffset val="100"/>
      </c:catAx>
      <c:valAx>
        <c:axId val="14278886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233792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222800896"/>
        <c:axId val="222857088"/>
        <c:axId val="0"/>
      </c:bar3DChart>
      <c:catAx>
        <c:axId val="222800896"/>
        <c:scaling>
          <c:orientation val="minMax"/>
        </c:scaling>
        <c:delete val="1"/>
        <c:axPos val="b"/>
        <c:tickLblPos val="none"/>
        <c:crossAx val="222857088"/>
        <c:crosses val="autoZero"/>
        <c:auto val="1"/>
        <c:lblAlgn val="ctr"/>
        <c:lblOffset val="100"/>
      </c:catAx>
      <c:valAx>
        <c:axId val="222857088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2280089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dLbls/>
        <c:axId val="216129536"/>
        <c:axId val="216131072"/>
      </c:barChart>
      <c:catAx>
        <c:axId val="216129536"/>
        <c:scaling>
          <c:orientation val="minMax"/>
        </c:scaling>
        <c:axPos val="b"/>
        <c:numFmt formatCode="General" sourceLinked="1"/>
        <c:tickLblPos val="nextTo"/>
        <c:crossAx val="216131072"/>
        <c:crosses val="autoZero"/>
        <c:auto val="1"/>
        <c:lblAlgn val="ctr"/>
        <c:lblOffset val="100"/>
      </c:catAx>
      <c:valAx>
        <c:axId val="216131072"/>
        <c:scaling>
          <c:orientation val="minMax"/>
        </c:scaling>
        <c:axPos val="l"/>
        <c:majorGridlines/>
        <c:numFmt formatCode="General" sourceLinked="1"/>
        <c:tickLblPos val="none"/>
        <c:crossAx val="216129536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21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2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06"/>
          <c:y val="2.6074396017563661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503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dLbls/>
        <c:marker val="1"/>
        <c:axId val="216466176"/>
        <c:axId val="216467712"/>
      </c:lineChart>
      <c:catAx>
        <c:axId val="2164661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216467712"/>
        <c:crosses val="autoZero"/>
        <c:auto val="1"/>
        <c:lblAlgn val="ctr"/>
        <c:lblOffset val="100"/>
      </c:catAx>
      <c:valAx>
        <c:axId val="2164677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64661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75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658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658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658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498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658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074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dLbls/>
        <c:shape val="cylinder"/>
        <c:axId val="216309120"/>
        <c:axId val="217080960"/>
        <c:axId val="0"/>
      </c:bar3DChart>
      <c:catAx>
        <c:axId val="216309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217080960"/>
        <c:crossesAt val="0"/>
        <c:auto val="1"/>
        <c:lblAlgn val="ctr"/>
        <c:lblOffset val="100"/>
      </c:catAx>
      <c:valAx>
        <c:axId val="217080960"/>
        <c:scaling>
          <c:orientation val="minMax"/>
        </c:scaling>
        <c:delete val="1"/>
        <c:axPos val="l"/>
        <c:numFmt formatCode="General" sourceLinked="1"/>
        <c:tickLblPos val="none"/>
        <c:crossAx val="21630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057E-2"/>
          <c:y val="6.1888800375320158E-2"/>
          <c:w val="0.86692471299671325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dLbls/>
        <c:axId val="217391104"/>
        <c:axId val="217392640"/>
      </c:barChart>
      <c:catAx>
        <c:axId val="217391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7392640"/>
        <c:crossesAt val="0"/>
        <c:auto val="1"/>
        <c:lblAlgn val="ctr"/>
        <c:lblOffset val="100"/>
      </c:catAx>
      <c:valAx>
        <c:axId val="21739264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21739110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dLbls/>
        <c:shape val="cone"/>
        <c:axId val="217422464"/>
        <c:axId val="217432448"/>
        <c:axId val="0"/>
      </c:bar3DChart>
      <c:catAx>
        <c:axId val="2174224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7432448"/>
        <c:crosses val="autoZero"/>
        <c:auto val="1"/>
        <c:lblAlgn val="ctr"/>
        <c:lblOffset val="100"/>
      </c:catAx>
      <c:valAx>
        <c:axId val="2174324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74224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04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dLbls/>
        <c:marker val="1"/>
        <c:axId val="216646400"/>
        <c:axId val="216647936"/>
      </c:lineChart>
      <c:catAx>
        <c:axId val="216646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216647936"/>
        <c:crosses val="autoZero"/>
        <c:auto val="1"/>
        <c:lblAlgn val="ctr"/>
        <c:lblOffset val="100"/>
      </c:catAx>
      <c:valAx>
        <c:axId val="2166479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664640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1 543 450,0 тыс.рублей ( 96,4%)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58 335,9 тыс. рублей ( 3,6%)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1 601 785,9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1 543 450,0 тыс.рублей ( 96,4%)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58 335,9 тыс. рублей ( 3,6%)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1 601 785,9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6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45 865,3т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1 601 785,9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1  555 920,6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1 171 173,6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1 172 962,5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1 108 020,5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1 122 139,7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8 от 26.04.2021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674856443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442969740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7206447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257386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1 079 347,7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684 919,5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612 054,5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137 720,8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144 109,0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170 062,5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749 963,0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47 554,9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91954784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1 601 785,9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9377" name="Picture 1" descr="C:\Users\Пользователь\Desktop\i.jpg"/>
          <p:cNvPicPr>
            <a:picLocks noChangeAspect="1" noChangeArrowheads="1"/>
          </p:cNvPicPr>
          <p:nvPr/>
        </p:nvPicPr>
        <p:blipFill>
          <a:blip r:embed="rId4" cstate="print"/>
          <a:srcRect t="3866"/>
          <a:stretch>
            <a:fillRect/>
          </a:stretch>
        </p:blipFill>
        <p:spPr bwMode="auto">
          <a:xfrm>
            <a:off x="6215074" y="88589"/>
            <a:ext cx="2571768" cy="3821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6066750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860,3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3387,9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166393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101 774,0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178566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1 920,5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116 787,7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6878566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1 078 669,6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656 269,5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701 702,5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1769089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115 329,4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475500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985,7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93360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31 913,6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401,6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1196729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188,0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3623602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5 811,3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6844938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30 036,4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768108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50047" y="2607891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9058" y="2214554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9058" y="178592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8573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2 933,9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7 485,6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6528334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4 320,4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151971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2257179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rot="5400000" flipH="1" flipV="1">
            <a:off x="3501224" y="2571744"/>
            <a:ext cx="427834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607193" y="2036354"/>
            <a:ext cx="429422" cy="214318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135729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228347" y="928670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055,8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9930143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1360599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6 082,8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90904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084,8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7080260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785626,4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424023,1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471116,5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7868876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172816,8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64070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74 857,3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70 602,2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657284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93 458,5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8377707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21 870,9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29 303,6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1513429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7528402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116787,7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020321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1 601 785,9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1 171 173,6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1 108 020,5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547953"/>
              </p:ext>
            </p:extLst>
          </p:nvPr>
        </p:nvGraphicFramePr>
        <p:xfrm>
          <a:off x="1115616" y="2348880"/>
          <a:ext cx="5889848" cy="3023592"/>
        </p:xfrm>
        <a:graphic>
          <a:graphicData uri="http://schemas.openxmlformats.org/presentationml/2006/ole">
            <p:oleObj spid="_x0000_s192561" name="Worksheet" r:id="rId5" imgW="6238718" imgH="3057367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357430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3148351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048939977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1 261 234,0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109 986,7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7 437,9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162 764,7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1 541 423,3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1 053 945,1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71868" y="221455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112 358,0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86 607,3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6 669,1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7 218,9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40 370,1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42 201,7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24 614,5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132 687,8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25 737,2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4 184,7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1 053 945,1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984 704,0  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988,1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002479518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384760772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39 510,9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47 580,5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1 447,0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2 224,7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инфраструктуры- 16 827,9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60 488,0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6 004,4тыс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1 753,1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1 899,0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30 539,9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7 507,9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5 811,3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71538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00232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00364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11988</TotalTime>
  <Words>4951</Words>
  <Application>Microsoft Office PowerPoint</Application>
  <PresentationFormat>Экран (4:3)</PresentationFormat>
  <Paragraphs>1090</Paragraphs>
  <Slides>57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 Microsoft Office Excel 97-2003</vt:lpstr>
      <vt:lpstr> БЮДЖЕТ  для граждан </vt:lpstr>
      <vt:lpstr> К  Решению Совета депутатов  Усть-Абаканского района № 8 от 26.04.2021 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4266</cp:revision>
  <dcterms:created xsi:type="dcterms:W3CDTF">2013-11-30T21:03:12Z</dcterms:created>
  <dcterms:modified xsi:type="dcterms:W3CDTF">2021-06-02T05:59:07Z</dcterms:modified>
</cp:coreProperties>
</file>