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diagrams/quickStyle19.xml" ContentType="application/vnd.openxmlformats-officedocument.drawingml.diagramStyl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colors20.xml" ContentType="application/vnd.openxmlformats-officedocument.drawingml.diagramColor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290" y="-22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51023616"/>
        <c:axId val="151025152"/>
      </c:barChart>
      <c:catAx>
        <c:axId val="151023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025152"/>
        <c:crosses val="autoZero"/>
        <c:auto val="1"/>
        <c:lblAlgn val="ctr"/>
        <c:lblOffset val="100"/>
      </c:catAx>
      <c:valAx>
        <c:axId val="151025152"/>
        <c:scaling>
          <c:orientation val="minMax"/>
        </c:scaling>
        <c:axPos val="l"/>
        <c:majorGridlines/>
        <c:numFmt formatCode="General" sourceLinked="1"/>
        <c:tickLblPos val="none"/>
        <c:crossAx val="151023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2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8888695074540232"/>
                  <c:y val="8.21819561435980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5460956895954382E-2"/>
                  <c:y val="-5.2807885136332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1926695165340897"/>
                  <c:y val="-0.117126501518070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276249.3</c:v>
                </c:pt>
                <c:pt idx="1">
                  <c:v>135647.20000000001</c:v>
                </c:pt>
                <c:pt idx="2">
                  <c:v>875065.7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2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888.6</c:v>
                </c:pt>
              </c:numCache>
            </c:numRef>
          </c:val>
        </c:ser>
        <c:shape val="box"/>
        <c:axId val="113959680"/>
        <c:axId val="113961216"/>
        <c:axId val="0"/>
      </c:bar3DChart>
      <c:catAx>
        <c:axId val="113959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13961216"/>
        <c:crosses val="autoZero"/>
        <c:auto val="1"/>
        <c:lblAlgn val="ctr"/>
        <c:lblOffset val="100"/>
      </c:catAx>
      <c:valAx>
        <c:axId val="113961216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#,##0.00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1395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44595838557702"/>
          <c:y val="0.18986663262059544"/>
          <c:w val="0.27255404161442381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276.2</c:v>
                </c:pt>
                <c:pt idx="1">
                  <c:v>287.89999999999981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136.69999999999999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2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875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159886336"/>
        <c:axId val="159888128"/>
        <c:axId val="0"/>
      </c:bar3DChart>
      <c:catAx>
        <c:axId val="159886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59888128"/>
        <c:crosses val="autoZero"/>
        <c:auto val="1"/>
        <c:lblAlgn val="ctr"/>
        <c:lblOffset val="100"/>
      </c:catAx>
      <c:valAx>
        <c:axId val="159888128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5988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581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918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709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1288.0999999999999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63523584"/>
        <c:axId val="163541760"/>
        <c:axId val="0"/>
      </c:bar3DChart>
      <c:catAx>
        <c:axId val="163523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63541760"/>
        <c:crosses val="autoZero"/>
        <c:auto val="1"/>
        <c:lblAlgn val="ctr"/>
        <c:lblOffset val="100"/>
      </c:catAx>
      <c:valAx>
        <c:axId val="163541760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63523584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797E-2"/>
          <c:y val="6.4235484400930923E-2"/>
          <c:w val="0.72061387504440899"/>
          <c:h val="0.76084361918715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251,1</c:v>
                </c:pt>
                <c:pt idx="1">
                  <c:v>Акцизы 14,3</c:v>
                </c:pt>
                <c:pt idx="2">
                  <c:v>ЕНВД 5,4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5,8</c:v>
                </c:pt>
                <c:pt idx="6">
                  <c:v>Доходы от аренды имущества 108,8</c:v>
                </c:pt>
                <c:pt idx="7">
                  <c:v>Платежи при пользовании природными ресурсами 18,5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6,5</c:v>
                </c:pt>
                <c:pt idx="10">
                  <c:v>Штрафы, санкции 3,2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251.1</c:v>
                </c:pt>
                <c:pt idx="1">
                  <c:v>14.3</c:v>
                </c:pt>
                <c:pt idx="2">
                  <c:v>5.4</c:v>
                </c:pt>
                <c:pt idx="3">
                  <c:v>0.6000000000000002</c:v>
                </c:pt>
                <c:pt idx="4">
                  <c:v>0.4</c:v>
                </c:pt>
                <c:pt idx="5">
                  <c:v>5.8</c:v>
                </c:pt>
                <c:pt idx="6">
                  <c:v>108.8</c:v>
                </c:pt>
                <c:pt idx="7">
                  <c:v>18.5</c:v>
                </c:pt>
                <c:pt idx="8">
                  <c:v>0.4</c:v>
                </c:pt>
                <c:pt idx="9">
                  <c:v>6.5</c:v>
                </c:pt>
                <c:pt idx="10">
                  <c:v>3.2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55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667E-4"/>
          <c:y val="2.0914886293832279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53"/>
          <c:w val="0.71286091728429946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235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811"/>
          <c:w val="0.63925968438833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623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5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74 913,3</c:v>
                </c:pt>
                <c:pt idx="1">
                  <c:v>Национальная безопасность и правоохранительная деятельность 938,3</c:v>
                </c:pt>
                <c:pt idx="2">
                  <c:v>Национальная экономика 43 275,8</c:v>
                </c:pt>
                <c:pt idx="3">
                  <c:v>Жилищно-коммунальное хозяйство 22 342,9</c:v>
                </c:pt>
                <c:pt idx="4">
                  <c:v>Образование 926 545,7</c:v>
                </c:pt>
                <c:pt idx="5">
                  <c:v>Культура 72 759,3</c:v>
                </c:pt>
                <c:pt idx="6">
                  <c:v>Социальная политика 75 844,8</c:v>
                </c:pt>
                <c:pt idx="7">
                  <c:v>Физическая культура и спорт 221</c:v>
                </c:pt>
                <c:pt idx="8">
                  <c:v>Средства массовой информации 6 717,4</c:v>
                </c:pt>
                <c:pt idx="9">
                  <c:v>Обслуживание государственного долга 8,2</c:v>
                </c:pt>
                <c:pt idx="10">
                  <c:v>Межбюджетные трансферты 89276,5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74913.3</c:v>
                </c:pt>
                <c:pt idx="1">
                  <c:v>938.3</c:v>
                </c:pt>
                <c:pt idx="2" formatCode="#,##0.00">
                  <c:v>43275.8</c:v>
                </c:pt>
                <c:pt idx="3" formatCode="#,##0.0">
                  <c:v>22342.9</c:v>
                </c:pt>
                <c:pt idx="4" formatCode="#,##0.00">
                  <c:v>926545.7</c:v>
                </c:pt>
                <c:pt idx="5" formatCode="#,##0.00">
                  <c:v>72759.3</c:v>
                </c:pt>
                <c:pt idx="6" formatCode="#,##0.00">
                  <c:v>75844.800000000003</c:v>
                </c:pt>
                <c:pt idx="7">
                  <c:v>221</c:v>
                </c:pt>
                <c:pt idx="8">
                  <c:v>6717.4</c:v>
                </c:pt>
                <c:pt idx="9">
                  <c:v>8.2000000000000011</c:v>
                </c:pt>
                <c:pt idx="10">
                  <c:v>89276.5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304"/>
          <c:y val="6.0682514908032441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92"/>
          <c:y val="7.3567114140934114E-2"/>
          <c:w val="0.65167597546662615"/>
          <c:h val="0.899739561580593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257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88"/>
                  <c:y val="-9.8620832050171026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218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351E-2"/>
                  <c:y val="5.0818366975559227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7065E-2"/>
                  <c:y val="0.16360935356533196"/>
                </c:manualLayout>
              </c:layout>
              <c:showPercent val="1"/>
            </c:dLbl>
            <c:dLbl>
              <c:idx val="7"/>
              <c:layout>
                <c:manualLayout>
                  <c:x val="2.604410064025425E-2"/>
                  <c:y val="0.15976633584367109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03266546593634E-3"/>
          <c:y val="3.0367022802990005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185739.9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637649.6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5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62830.8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3951.2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165227136"/>
        <c:axId val="165245312"/>
        <c:axId val="0"/>
      </c:bar3DChart>
      <c:catAx>
        <c:axId val="165227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245312"/>
        <c:crosses val="autoZero"/>
        <c:auto val="1"/>
        <c:lblAlgn val="ctr"/>
        <c:lblOffset val="100"/>
      </c:catAx>
      <c:valAx>
        <c:axId val="165245312"/>
        <c:scaling>
          <c:orientation val="minMax"/>
        </c:scaling>
        <c:delete val="1"/>
        <c:axPos val="l"/>
        <c:numFmt formatCode="#,##0.0" sourceLinked="1"/>
        <c:tickLblPos val="none"/>
        <c:crossAx val="16522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313"/>
          <c:w val="0.68811556874492197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846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151057152"/>
        <c:axId val="151058688"/>
      </c:barChart>
      <c:catAx>
        <c:axId val="151057152"/>
        <c:scaling>
          <c:orientation val="minMax"/>
        </c:scaling>
        <c:axPos val="b"/>
        <c:numFmt formatCode="General" sourceLinked="1"/>
        <c:tickLblPos val="nextTo"/>
        <c:crossAx val="151058688"/>
        <c:crosses val="autoZero"/>
        <c:auto val="1"/>
        <c:lblAlgn val="ctr"/>
        <c:lblOffset val="100"/>
      </c:catAx>
      <c:valAx>
        <c:axId val="151058688"/>
        <c:scaling>
          <c:orientation val="minMax"/>
        </c:scaling>
        <c:axPos val="l"/>
        <c:majorGridlines/>
        <c:numFmt formatCode="General" sourceLinked="1"/>
        <c:tickLblPos val="none"/>
        <c:crossAx val="15105715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479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263E-2"/>
                  <c:y val="-3.720930232558247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48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926545.7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165154816"/>
        <c:axId val="165156352"/>
      </c:lineChart>
      <c:catAx>
        <c:axId val="165154816"/>
        <c:scaling>
          <c:orientation val="minMax"/>
        </c:scaling>
        <c:delete val="1"/>
        <c:axPos val="b"/>
        <c:numFmt formatCode="General" sourceLinked="1"/>
        <c:tickLblPos val="none"/>
        <c:crossAx val="165156352"/>
        <c:crosses val="autoZero"/>
        <c:auto val="1"/>
        <c:lblAlgn val="ctr"/>
        <c:lblOffset val="100"/>
      </c:catAx>
      <c:valAx>
        <c:axId val="165156352"/>
        <c:scaling>
          <c:orientation val="minMax"/>
        </c:scaling>
        <c:delete val="1"/>
        <c:axPos val="l"/>
        <c:numFmt formatCode="#,##0.00" sourceLinked="1"/>
        <c:tickLblPos val="none"/>
        <c:crossAx val="165154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8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534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10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36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28863232"/>
        <c:axId val="128877312"/>
        <c:axId val="0"/>
      </c:bar3DChart>
      <c:catAx>
        <c:axId val="128863232"/>
        <c:scaling>
          <c:orientation val="minMax"/>
        </c:scaling>
        <c:delete val="1"/>
        <c:axPos val="b"/>
        <c:tickLblPos val="none"/>
        <c:crossAx val="128877312"/>
        <c:crosses val="autoZero"/>
        <c:auto val="1"/>
        <c:lblAlgn val="ctr"/>
        <c:lblOffset val="100"/>
      </c:catAx>
      <c:valAx>
        <c:axId val="12887731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28863232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8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34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10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46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28935424"/>
        <c:axId val="128936960"/>
        <c:axId val="0"/>
      </c:bar3DChart>
      <c:catAx>
        <c:axId val="128935424"/>
        <c:scaling>
          <c:orientation val="minMax"/>
        </c:scaling>
        <c:delete val="1"/>
        <c:axPos val="b"/>
        <c:tickLblPos val="none"/>
        <c:crossAx val="128936960"/>
        <c:crosses val="autoZero"/>
        <c:auto val="1"/>
        <c:lblAlgn val="ctr"/>
        <c:lblOffset val="100"/>
      </c:catAx>
      <c:valAx>
        <c:axId val="128936960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2893542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157537792"/>
        <c:axId val="157539328"/>
      </c:barChart>
      <c:catAx>
        <c:axId val="157537792"/>
        <c:scaling>
          <c:orientation val="minMax"/>
        </c:scaling>
        <c:axPos val="b"/>
        <c:numFmt formatCode="General" sourceLinked="1"/>
        <c:tickLblPos val="nextTo"/>
        <c:crossAx val="157539328"/>
        <c:crosses val="autoZero"/>
        <c:auto val="1"/>
        <c:lblAlgn val="ctr"/>
        <c:lblOffset val="100"/>
      </c:catAx>
      <c:valAx>
        <c:axId val="157539328"/>
        <c:scaling>
          <c:orientation val="minMax"/>
        </c:scaling>
        <c:axPos val="l"/>
        <c:majorGridlines/>
        <c:numFmt formatCode="General" sourceLinked="1"/>
        <c:tickLblPos val="none"/>
        <c:crossAx val="157537792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631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76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629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158037888"/>
        <c:axId val="158039424"/>
      </c:lineChart>
      <c:catAx>
        <c:axId val="158037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58039424"/>
        <c:crosses val="autoZero"/>
        <c:auto val="1"/>
        <c:lblAlgn val="ctr"/>
        <c:lblOffset val="100"/>
      </c:catAx>
      <c:valAx>
        <c:axId val="1580394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037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118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597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158044928"/>
        <c:axId val="158046464"/>
        <c:axId val="0"/>
      </c:bar3DChart>
      <c:catAx>
        <c:axId val="158044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58046464"/>
        <c:crossesAt val="0"/>
        <c:auto val="1"/>
        <c:lblAlgn val="ctr"/>
        <c:lblOffset val="100"/>
      </c:catAx>
      <c:valAx>
        <c:axId val="1580464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04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1095E-2"/>
          <c:y val="6.1888800375320158E-2"/>
          <c:w val="0.86692471299671514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383,1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550,7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658,7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767,7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864,6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976,3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158446720"/>
        <c:axId val="158448256"/>
      </c:barChart>
      <c:catAx>
        <c:axId val="15844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448256"/>
        <c:crossesAt val="0"/>
        <c:auto val="1"/>
        <c:lblAlgn val="ctr"/>
        <c:lblOffset val="100"/>
      </c:catAx>
      <c:valAx>
        <c:axId val="158448256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one"/>
        <c:crossAx val="15844672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158251264"/>
        <c:axId val="158261248"/>
        <c:axId val="0"/>
      </c:bar3DChart>
      <c:catAx>
        <c:axId val="158251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261248"/>
        <c:crosses val="autoZero"/>
        <c:auto val="1"/>
        <c:lblAlgn val="ctr"/>
        <c:lblOffset val="100"/>
      </c:catAx>
      <c:valAx>
        <c:axId val="158261248"/>
        <c:scaling>
          <c:orientation val="minMax"/>
        </c:scaling>
        <c:delete val="1"/>
        <c:axPos val="l"/>
        <c:numFmt formatCode="General" sourceLinked="1"/>
        <c:tickLblPos val="none"/>
        <c:crossAx val="15825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158264704"/>
        <c:axId val="158342144"/>
        <c:axId val="0"/>
      </c:bar3DChart>
      <c:catAx>
        <c:axId val="158264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342144"/>
        <c:crosses val="autoZero"/>
        <c:auto val="1"/>
        <c:lblAlgn val="ctr"/>
        <c:lblOffset val="100"/>
      </c:catAx>
      <c:valAx>
        <c:axId val="1583421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26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 custLinFactNeighborX="-901" custLinFactNeighborY="148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1 257 593,8 тыс.рублей ( 95,8%)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55 249,5 тыс. рублей ( 4,2%)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1 312 843,3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28697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142876"/>
        <a:ext cx="3357585" cy="78176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0"/>
        <a:ext cx="3429023" cy="472373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599007"/>
        <a:ext cx="3429023" cy="53618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0"/>
        <a:ext cx="3357585" cy="68010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80779"/>
        <a:ext cx="3429023" cy="46510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713831"/>
        <a:ext cx="3429023" cy="52793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32190"/>
        <a:ext cx="3357585" cy="47916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0" y="107159"/>
        <a:ext cx="3429023" cy="604890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0" y="714379"/>
        <a:ext cx="3429023" cy="408210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0" y="1157057"/>
        <a:ext cx="3429023" cy="55745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0"/>
        <a:ext cx="3429023" cy="665583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763176"/>
        <a:ext cx="3429023" cy="66558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0"/>
        <a:ext cx="3357585" cy="47916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71437"/>
        <a:ext cx="3429023" cy="472373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714380"/>
        <a:ext cx="3429023" cy="53618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0" y="32190"/>
        <a:ext cx="3357585" cy="4791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1 257 593,8 тыс.рублей ( 95,8%)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194974"/>
        <a:ext cx="5988992" cy="2984904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254000" bIns="20580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55 249,5 тыс. рублей ( 4,2%)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1788958"/>
        <a:ext cx="3205939" cy="199522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0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Интернет сайт: </a:t>
          </a:r>
          <a:r>
            <a:rPr lang="en-US" sz="2000" kern="1200" dirty="0" smtClean="0">
              <a:solidFill>
                <a:srgbClr val="FF0000"/>
              </a:solidFill>
            </a:rPr>
            <a:t>ust-abakan.ru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0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1 312 843,3 тыс.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1755066" y="91485"/>
        <a:ext cx="5653246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1755066" y="1435767"/>
        <a:ext cx="5653246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1755066" y="2780048"/>
        <a:ext cx="5653246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1755066" y="4124329"/>
        <a:ext cx="5653246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23633"/>
        <a:ext cx="3429023" cy="437580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492893"/>
        <a:ext cx="3429023" cy="4375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27258"/>
        <a:ext cx="3357585" cy="430560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0" y="510173"/>
        <a:ext cx="3357585" cy="4305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0" y="128525"/>
        <a:ext cx="3429023" cy="42875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0" y="643134"/>
        <a:ext cx="3429023" cy="4176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1382"/>
        <a:ext cx="3429023" cy="443546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500605"/>
        <a:ext cx="3429023" cy="30826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118912"/>
        <a:ext cx="3429023" cy="615346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884851"/>
        <a:ext cx="3429023" cy="615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9969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36766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oleObject" Target="../embeddings/_____Microsoft_Office_Excel_97-20031.xls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31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0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29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28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33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37.jpeg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36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35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32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34.jpe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14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image" Target="../media/image141.jpeg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0.jpe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24" Type="http://schemas.openxmlformats.org/officeDocument/2006/relationships/diagramLayout" Target="../diagrams/layout15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39.jpeg"/><Relationship Id="rId23" Type="http://schemas.openxmlformats.org/officeDocument/2006/relationships/diagramData" Target="../diagrams/data15.xml"/><Relationship Id="rId10" Type="http://schemas.openxmlformats.org/officeDocument/2006/relationships/diagramLayout" Target="../diagrams/layout13.xml"/><Relationship Id="rId19" Type="http://schemas.openxmlformats.org/officeDocument/2006/relationships/diagramLayout" Target="../diagrams/layout14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38.jpeg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image" Target="../media/image144.jpe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image" Target="../media/image143.jpeg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147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image" Target="../media/image142.jpeg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openxmlformats.org/officeDocument/2006/relationships/image" Target="../media/image146.jpeg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image" Target="../media/image14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58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12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Relationship Id="rId14" Type="http://schemas.openxmlformats.org/officeDocument/2006/relationships/image" Target="../media/image1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61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 cstate="print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 cstate="print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1 303 621,5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1 312 843,3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797901"/>
              </p:ext>
            </p:extLst>
          </p:nvPr>
        </p:nvGraphicFramePr>
        <p:xfrm>
          <a:off x="5796008" y="135729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302720224"/>
              </p:ext>
            </p:extLst>
          </p:nvPr>
        </p:nvGraphicFramePr>
        <p:xfrm>
          <a:off x="467544" y="2636912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1472" y="2000240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 Решению Совета депутатов 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Усть-Абаканского района от 23.12.2019 года </a:t>
            </a:r>
            <a:r>
              <a:rPr kumimoji="0" lang="ru-RU" sz="2400" b="1" i="0" u="none" strike="noStrike" kern="1200" cap="none" spc="0" normalizeH="0" baseline="0" noProof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</a:t>
            </a:r>
            <a:r>
              <a:rPr kumimoji="0" lang="ru-RU" sz="2400" b="1" i="0" u="none" strike="noStrike" kern="1200" cap="none" spc="0" normalizeH="0" baseline="0" noProof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110       </a:t>
            </a: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Усть-Абаканский район Республики Хакасия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2019 год и плановый период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и 2021 годов»</a:t>
            </a:r>
            <a:endParaRPr kumimoji="0" lang="ru-RU" sz="2400" b="1" i="0" u="none" strike="noStrike" kern="1200" cap="none" spc="0" normalizeH="0" baseline="0" noProof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094218914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 cstate="print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53359088"/>
              </p:ext>
            </p:extLst>
          </p:nvPr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 cstate="print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602198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 cstate="print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7035617"/>
              </p:ext>
            </p:extLst>
          </p:nvPr>
        </p:nvGraphicFramePr>
        <p:xfrm>
          <a:off x="714348" y="2214555"/>
          <a:ext cx="7858180" cy="4554582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875 065,7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50 228,0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186 005,4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 cstate="print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2989209604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1 312 843,3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2625954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74 913,3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0324289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75 844,8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700266"/>
              </p:ext>
            </p:extLst>
          </p:nvPr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6 717,4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89 276,5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9479175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926 545,7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685330"/>
              </p:ext>
            </p:extLst>
          </p:nvPr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72 759,3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0173954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43 275,8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5850806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22 342,9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126024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721839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27 496,5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11 860,0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1 493,5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5151649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4 700,6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21455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7 639,0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280829"/>
              </p:ext>
            </p:extLst>
          </p:nvPr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2943555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2 402,1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072199" y="2642785"/>
            <a:ext cx="128588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2928934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</a:t>
            </a:r>
            <a:r>
              <a:rPr lang="ru-RU" sz="1200" b="1" dirty="0" smtClean="0">
                <a:solidFill>
                  <a:srgbClr val="002060"/>
                </a:solidFill>
              </a:rPr>
              <a:t>10  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49" name="Группа 14"/>
          <p:cNvGrpSpPr/>
          <p:nvPr/>
        </p:nvGrpSpPr>
        <p:grpSpPr>
          <a:xfrm rot="16200000">
            <a:off x="3642889" y="3000789"/>
            <a:ext cx="358034" cy="214323"/>
            <a:chOff x="6543063" y="2070876"/>
            <a:chExt cx="673727" cy="215117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300037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27982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8 816,9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343917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13 492,5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0601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36 137,4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3238609"/>
              </p:ext>
            </p:extLst>
          </p:nvPr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7444311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637649,6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0081108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185739,9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4839805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62 830,8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56 330,2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55 934,2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2082400"/>
              </p:ext>
            </p:extLst>
          </p:nvPr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53 793,3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584574"/>
              </p:ext>
            </p:extLst>
          </p:nvPr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5313067"/>
              </p:ext>
            </p:extLst>
          </p:nvPr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79596"/>
              </p:ext>
            </p:extLst>
          </p:nvPr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6 541,0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6 717,4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033305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14 709,5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1 312 843,3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 cstate="print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 cstate="print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643050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10" cstate="print"/>
          <a:srcRect l="9986" t="13799" r="61925" b="62692"/>
          <a:stretch>
            <a:fillRect/>
          </a:stretch>
        </p:blipFill>
        <p:spPr bwMode="auto">
          <a:xfrm>
            <a:off x="7072330" y="5214950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1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  <p:graphicFrame>
        <p:nvGraphicFramePr>
          <p:cNvPr id="192514" name="Содержимое 11"/>
          <p:cNvGraphicFramePr>
            <a:graphicFrameLocks noGrp="1"/>
          </p:cNvGraphicFramePr>
          <p:nvPr/>
        </p:nvGraphicFramePr>
        <p:xfrm>
          <a:off x="285720" y="2714620"/>
          <a:ext cx="6248400" cy="2867025"/>
        </p:xfrm>
        <a:graphic>
          <a:graphicData uri="http://schemas.openxmlformats.org/presentationml/2006/ole">
            <p:oleObj spid="_x0000_s192525" name="Worksheet" r:id="rId13" imgW="6248445" imgH="28671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16715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07405275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1 069 924,9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59 873,0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4 059,3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123 736,6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1 257 593,8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912 700,2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71 334,0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81 922,7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2165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1 336,0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3 839,9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12 357,2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31 075,8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14 533,5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108 562,4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15 031,2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 cstate="print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103,3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912 700,2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850 937,4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61 509,8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4068253157"/>
              </p:ext>
            </p:extLst>
          </p:nvPr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3895955435"/>
              </p:ext>
            </p:extLst>
          </p:nvPr>
        </p:nvGraphicFramePr>
        <p:xfrm>
          <a:off x="0" y="836712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20 817,0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998,6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1 787,2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957,2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642918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214422"/>
            <a:ext cx="2736304" cy="634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хозяйства- 2 952,1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000240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857496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2 550,0 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143140" cy="170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142984"/>
            <a:ext cx="2214578" cy="7858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1 892,0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2000240"/>
            <a:ext cx="2214578" cy="114300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решение вопросов по организации теплоснабжения в период прохождения отопительного периода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172,7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286124"/>
            <a:ext cx="2286016" cy="157163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Субсидии муниципальным казенным предприятиям на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затрат,  связанных с созданием предприятия и  капитальный ремонт объектов коммунальной инфраструктуры 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6 200,0 тыс.руб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7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6" cstate="print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55 249,5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428736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2143116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4 700,6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59" y="1285860"/>
            <a:ext cx="692364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643050"/>
            <a:ext cx="1893185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21455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1 965,2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2643182"/>
            <a:ext cx="228600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6182" y="3071810"/>
            <a:ext cx="139814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1 513,4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286256"/>
            <a:ext cx="2162002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4786322"/>
            <a:ext cx="1433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1 912,2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282" y="1357299"/>
            <a:ext cx="7227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2928934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 cstate="print"/>
          <a:srcRect l="12569" t="8333" r="66636" b="8333"/>
          <a:stretch>
            <a:fillRect/>
          </a:stretch>
        </p:blipFill>
        <p:spPr bwMode="auto">
          <a:xfrm>
            <a:off x="142844" y="2714620"/>
            <a:ext cx="53578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20" y="3429000"/>
            <a:ext cx="146867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25 941,5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2132" y="2857496"/>
            <a:ext cx="3437681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57818" y="2500306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428868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572396" y="3500438"/>
            <a:ext cx="1433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4071942"/>
            <a:ext cx="2162002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6248" y="4714884"/>
            <a:ext cx="15392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6 717,4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 cstate="print"/>
          <a:srcRect r="9999"/>
          <a:stretch>
            <a:fillRect/>
          </a:stretch>
        </p:blipFill>
        <p:spPr bwMode="auto">
          <a:xfrm>
            <a:off x="2786050" y="3714752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000504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215074" y="4071942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15206" y="4714884"/>
            <a:ext cx="15392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2 163,0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39290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2396" y="2357430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493,5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714488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85786" y="5214950"/>
            <a:ext cx="235906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финансовое обеспечение затрат,  связанных с созданием предприятия, для выполнения работ, оказания услуг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596" y="628652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3 799,8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5214950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возмещение убытков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9058" y="585789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1060" name="Picture 4" descr="http://abcnews.com.ua/media/cache/news/uploads/content/54cfa211d53106f5238b45dd/7eb5d07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5143512"/>
            <a:ext cx="835071" cy="500066"/>
          </a:xfrm>
          <a:prstGeom prst="rect">
            <a:avLst/>
          </a:prstGeom>
          <a:noFill/>
        </p:spPr>
      </p:pic>
      <p:pic>
        <p:nvPicPr>
          <p:cNvPr id="301062" name="Picture 6" descr="https://kirovpravda.ru/wp-content/uploads/2017/01/%D0%B1%D1%8E%D0%B4%D0%B6%D0%B5%D1%8219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846" y="5143512"/>
            <a:ext cx="750750" cy="500066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6572264" y="5357826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органов местного самоуправления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57950" y="5857892"/>
            <a:ext cx="142385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160,0 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 descr="http://present5.com/presentation/57d2dd6f2efcb458b912a1739dd84941/image-9.jpg"/>
          <p:cNvPicPr/>
          <p:nvPr/>
        </p:nvPicPr>
        <p:blipFill>
          <a:blip r:embed="rId14" cstate="print"/>
          <a:srcRect l="55743" t="62500"/>
          <a:stretch>
            <a:fillRect/>
          </a:stretch>
        </p:blipFill>
        <p:spPr bwMode="auto">
          <a:xfrm>
            <a:off x="6357950" y="500063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 cstate="print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solidFill>
                            <a:srgbClr val="C00000"/>
                          </a:solidFill>
                        </a:rPr>
                        <a:t>8,2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9141</TotalTime>
  <Words>4782</Words>
  <Application>Microsoft Office PowerPoint</Application>
  <PresentationFormat>Экран (4:3)</PresentationFormat>
  <Paragraphs>1130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4591</cp:revision>
  <dcterms:created xsi:type="dcterms:W3CDTF">2013-11-30T21:03:12Z</dcterms:created>
  <dcterms:modified xsi:type="dcterms:W3CDTF">2020-01-14T06:31:16Z</dcterms:modified>
</cp:coreProperties>
</file>