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8" r:id="rId1"/>
  </p:sldMasterIdLst>
  <p:sldIdLst>
    <p:sldId id="256" r:id="rId2"/>
    <p:sldId id="257" r:id="rId3"/>
    <p:sldId id="258" r:id="rId4"/>
    <p:sldId id="259" r:id="rId5"/>
    <p:sldId id="260" r:id="rId6"/>
    <p:sldId id="261"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262" r:id="rId30"/>
    <p:sldId id="263" r:id="rId31"/>
    <p:sldId id="264" r:id="rId32"/>
    <p:sldId id="265" r:id="rId33"/>
    <p:sldId id="266" r:id="rId34"/>
    <p:sldId id="269" r:id="rId35"/>
    <p:sldId id="270" r:id="rId36"/>
    <p:sldId id="267" r:id="rId37"/>
    <p:sldId id="268" r:id="rId38"/>
    <p:sldId id="271" r:id="rId39"/>
    <p:sldId id="272" r:id="rId40"/>
    <p:sldId id="273" r:id="rId41"/>
    <p:sldId id="274" r:id="rId42"/>
    <p:sldId id="275" r:id="rId43"/>
    <p:sldId id="276" r:id="rId44"/>
    <p:sldId id="277" r:id="rId45"/>
    <p:sldId id="278" r:id="rId46"/>
    <p:sldId id="279" r:id="rId47"/>
    <p:sldId id="280" r:id="rId48"/>
    <p:sldId id="281" r:id="rId49"/>
    <p:sldId id="282" r:id="rId50"/>
    <p:sldId id="283" r:id="rId51"/>
    <p:sldId id="284" r:id="rId52"/>
    <p:sldId id="285" r:id="rId53"/>
    <p:sldId id="286" r:id="rId54"/>
    <p:sldId id="287" r:id="rId55"/>
    <p:sldId id="288" r:id="rId56"/>
    <p:sldId id="289" r:id="rId57"/>
    <p:sldId id="290" r:id="rId58"/>
    <p:sldId id="313" r:id="rId5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4660"/>
  </p:normalViewPr>
  <p:slideViewPr>
    <p:cSldViewPr snapToGrid="0">
      <p:cViewPr varScale="1">
        <p:scale>
          <a:sx n="110" d="100"/>
          <a:sy n="110" d="100"/>
        </p:scale>
        <p:origin x="-594"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013491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529447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69788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pPr/>
              <a:t>‹#›</a:t>
            </a:fld>
            <a:endParaRPr lang="en-US" dirty="0"/>
          </a:p>
        </p:txBody>
      </p:sp>
    </p:spTree>
    <p:extLst>
      <p:ext uri="{BB962C8B-B14F-4D97-AF65-F5344CB8AC3E}">
        <p14:creationId xmlns="" xmlns:p14="http://schemas.microsoft.com/office/powerpoint/2010/main" val="285263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655176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pPr/>
              <a:t>11/17/2022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pPr/>
              <a:t>‹#›</a:t>
            </a:fld>
            <a:endParaRPr lang="en-US" dirty="0"/>
          </a:p>
        </p:txBody>
      </p:sp>
    </p:spTree>
    <p:extLst>
      <p:ext uri="{BB962C8B-B14F-4D97-AF65-F5344CB8AC3E}">
        <p14:creationId xmlns="" xmlns:p14="http://schemas.microsoft.com/office/powerpoint/2010/main" val="2379624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28312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86268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39845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1BEF0D-F0BB-DE4B-95CE-6DB70DBA9567}" type="datetimeFigureOut">
              <a:rPr lang="en-US" smtClean="0"/>
              <a:pPr/>
              <a:t>11/17/2022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08691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082090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1BEF0D-F0BB-DE4B-95CE-6DB70DBA9567}" type="datetimeFigureOut">
              <a:rPr lang="en-US" smtClean="0"/>
              <a:pPr/>
              <a:t>11/17/2022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19947693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6798" y="559200"/>
            <a:ext cx="10058400" cy="3566160"/>
          </a:xfrm>
        </p:spPr>
        <p:txBody>
          <a:bodyPr>
            <a:normAutofit/>
          </a:bodyPr>
          <a:lstStyle/>
          <a:p>
            <a:pPr algn="ctr"/>
            <a:r>
              <a:rPr lang="ru-RU" sz="3600" b="1" dirty="0">
                <a:solidFill>
                  <a:schemeClr val="accent1">
                    <a:lumMod val="75000"/>
                  </a:schemeClr>
                </a:solidFill>
                <a:latin typeface="+mn-lt"/>
                <a:ea typeface="Calibri" panose="020F0502020204030204" pitchFamily="34" charset="0"/>
              </a:rPr>
              <a:t>СПОСОБЫ ПРЕДУПРЕЖДЕНИЯ КОРРУПЦИОННЫХ ПРОЯВЛЕНИЙ </a:t>
            </a:r>
            <a:br>
              <a:rPr lang="ru-RU" sz="3600" b="1" dirty="0">
                <a:solidFill>
                  <a:schemeClr val="accent1">
                    <a:lumMod val="75000"/>
                  </a:schemeClr>
                </a:solidFill>
                <a:latin typeface="+mn-lt"/>
                <a:ea typeface="Calibri" panose="020F0502020204030204" pitchFamily="34" charset="0"/>
              </a:rPr>
            </a:br>
            <a:r>
              <a:rPr lang="ru-RU" sz="3600" b="1" dirty="0">
                <a:solidFill>
                  <a:schemeClr val="accent1">
                    <a:lumMod val="75000"/>
                  </a:schemeClr>
                </a:solidFill>
                <a:latin typeface="+mn-lt"/>
                <a:ea typeface="Calibri" panose="020F0502020204030204" pitchFamily="34" charset="0"/>
              </a:rPr>
              <a:t>(СИСТЕМА МЕР ПРОФИЛАКТИКИ КОРРУПЦИОННЫХ ПРОЯВЛЕНИЙ)</a:t>
            </a:r>
            <a:r>
              <a:rPr lang="ru-RU" sz="3600" b="1" dirty="0">
                <a:solidFill>
                  <a:schemeClr val="accent1">
                    <a:lumMod val="75000"/>
                  </a:schemeClr>
                </a:solidFill>
                <a:latin typeface="+mn-lt"/>
              </a:rPr>
              <a:t/>
            </a:r>
            <a:br>
              <a:rPr lang="ru-RU" sz="3600" b="1" dirty="0">
                <a:solidFill>
                  <a:schemeClr val="accent1">
                    <a:lumMod val="75000"/>
                  </a:schemeClr>
                </a:solidFill>
                <a:latin typeface="+mn-lt"/>
              </a:rPr>
            </a:br>
            <a:endParaRPr lang="ru-RU" sz="3600" b="1" dirty="0">
              <a:solidFill>
                <a:schemeClr val="accent1">
                  <a:lumMod val="75000"/>
                </a:schemeClr>
              </a:solidFill>
              <a:latin typeface="+mn-lt"/>
            </a:endParaRPr>
          </a:p>
        </p:txBody>
      </p:sp>
    </p:spTree>
    <p:extLst>
      <p:ext uri="{BB962C8B-B14F-4D97-AF65-F5344CB8AC3E}">
        <p14:creationId xmlns="" xmlns:p14="http://schemas.microsoft.com/office/powerpoint/2010/main" val="4009661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1543" y="275550"/>
            <a:ext cx="8331200" cy="830997"/>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7. Реестр должностей муниципальной службы в субъекте Российской Федерации</a:t>
            </a:r>
          </a:p>
        </p:txBody>
      </p:sp>
      <p:sp>
        <p:nvSpPr>
          <p:cNvPr id="3" name="Прямоугольник 2"/>
          <p:cNvSpPr/>
          <p:nvPr/>
        </p:nvSpPr>
        <p:spPr>
          <a:xfrm>
            <a:off x="522515" y="1409212"/>
            <a:ext cx="9884228" cy="3631763"/>
          </a:xfrm>
          <a:prstGeom prst="rect">
            <a:avLst/>
          </a:prstGeom>
        </p:spPr>
        <p:txBody>
          <a:bodyPr wrap="square">
            <a:spAutoFit/>
          </a:bodyPr>
          <a:lstStyle/>
          <a:p>
            <a:pPr indent="342900" algn="just">
              <a:spcAft>
                <a:spcPts val="0"/>
              </a:spcAft>
            </a:pPr>
            <a:r>
              <a:rPr lang="ru-RU" sz="2000" b="1" dirty="0">
                <a:solidFill>
                  <a:srgbClr val="002060"/>
                </a:solidFill>
                <a:ea typeface="Times New Roman" panose="02020603050405020304" pitchFamily="18" charset="0"/>
              </a:rPr>
              <a:t>Реестр должностей муниципальной службы </a:t>
            </a:r>
            <a:r>
              <a:rPr lang="ru-RU" sz="2000" dirty="0">
                <a:solidFill>
                  <a:srgbClr val="002060"/>
                </a:solidFill>
                <a:ea typeface="Times New Roman" panose="02020603050405020304" pitchFamily="18" charset="0"/>
              </a:rPr>
              <a:t>в субъекте Российской Федерации представляет собой перечень наименований должностей муниципальной службы, классифицированных по органам местного самоуправления, избирательным комиссиям муниципальных образований, группам и функциональным признакам должностей, определяемым с учетом исторических и иных местных традиций.</a:t>
            </a:r>
          </a:p>
          <a:p>
            <a:pPr indent="342900" algn="just">
              <a:spcBef>
                <a:spcPts val="1200"/>
              </a:spcBef>
              <a:spcAft>
                <a:spcPts val="0"/>
              </a:spcAft>
            </a:pPr>
            <a:r>
              <a:rPr lang="ru-RU" sz="2000" dirty="0" smtClean="0">
                <a:solidFill>
                  <a:srgbClr val="002060"/>
                </a:solidFill>
                <a:ea typeface="Times New Roman" panose="02020603050405020304" pitchFamily="18" charset="0"/>
              </a:rPr>
              <a:t> </a:t>
            </a:r>
            <a:r>
              <a:rPr lang="ru-RU" sz="2000" dirty="0">
                <a:solidFill>
                  <a:srgbClr val="002060"/>
                </a:solidFill>
                <a:ea typeface="Times New Roman" panose="02020603050405020304" pitchFamily="18" charset="0"/>
              </a:rPr>
              <a:t>В реестре должностей муниципальной службы в субъекте Российской Федерации могут быть предусмотрены должности муниципальной службы, учреждаемые для непосредственного обеспечения исполнения полномочий лица, замещающего муниципальную должность. Такие должности муниципальной службы замещаются муниципальными служащими путем заключения трудового договора на срок полномочий указанного лица.</a:t>
            </a:r>
          </a:p>
        </p:txBody>
      </p:sp>
    </p:spTree>
    <p:extLst>
      <p:ext uri="{BB962C8B-B14F-4D97-AF65-F5344CB8AC3E}">
        <p14:creationId xmlns="" xmlns:p14="http://schemas.microsoft.com/office/powerpoint/2010/main" val="121488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1200" y="566678"/>
            <a:ext cx="10682514" cy="5047536"/>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8. Классификация должностей муниципальной службы</a:t>
            </a:r>
          </a:p>
          <a:p>
            <a:pPr indent="342900" algn="just">
              <a:spcAft>
                <a:spcPts val="0"/>
              </a:spcAft>
            </a:pPr>
            <a:r>
              <a:rPr lang="ru-RU" dirty="0">
                <a:latin typeface="Times New Roman" panose="02020603050405020304" pitchFamily="18" charset="0"/>
                <a:ea typeface="Times New Roman" panose="02020603050405020304" pitchFamily="18" charset="0"/>
              </a:rPr>
              <a:t> </a:t>
            </a:r>
          </a:p>
          <a:p>
            <a:pPr indent="342900" algn="just">
              <a:spcAft>
                <a:spcPts val="0"/>
              </a:spcAft>
            </a:pPr>
            <a:r>
              <a:rPr lang="ru-RU" sz="2000" dirty="0" smtClean="0">
                <a:solidFill>
                  <a:srgbClr val="002060"/>
                </a:solidFill>
                <a:ea typeface="Times New Roman" panose="02020603050405020304" pitchFamily="18" charset="0"/>
              </a:rPr>
              <a:t> </a:t>
            </a:r>
            <a:r>
              <a:rPr lang="ru-RU" sz="2000" b="1" dirty="0">
                <a:solidFill>
                  <a:srgbClr val="002060"/>
                </a:solidFill>
                <a:ea typeface="Times New Roman" panose="02020603050405020304" pitchFamily="18" charset="0"/>
              </a:rPr>
              <a:t>Должности муниципальной службы подразделяются на следующие группы:</a:t>
            </a:r>
          </a:p>
          <a:p>
            <a:pPr indent="342900" algn="just">
              <a:spcBef>
                <a:spcPts val="1200"/>
              </a:spcBef>
              <a:spcAft>
                <a:spcPts val="0"/>
              </a:spcAft>
            </a:pPr>
            <a:r>
              <a:rPr lang="ru-RU" sz="2000" dirty="0">
                <a:solidFill>
                  <a:srgbClr val="002060"/>
                </a:solidFill>
                <a:ea typeface="Times New Roman" panose="02020603050405020304" pitchFamily="18" charset="0"/>
              </a:rPr>
              <a:t>1) высшие должности муниципальной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2) главные должности муниципальной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3) ведущие должности муниципальной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4) старшие должности муниципальной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5) младшие должности муниципальной службы.</a:t>
            </a:r>
          </a:p>
          <a:p>
            <a:pPr indent="342900" algn="just">
              <a:spcBef>
                <a:spcPts val="1200"/>
              </a:spcBef>
              <a:spcAft>
                <a:spcPts val="0"/>
              </a:spcAft>
            </a:pPr>
            <a:r>
              <a:rPr lang="ru-RU" sz="2000" dirty="0" smtClean="0">
                <a:solidFill>
                  <a:srgbClr val="002060"/>
                </a:solidFill>
                <a:ea typeface="Times New Roman" panose="02020603050405020304" pitchFamily="18" charset="0"/>
              </a:rPr>
              <a:t> </a:t>
            </a:r>
            <a:r>
              <a:rPr lang="ru-RU" sz="2000" dirty="0">
                <a:solidFill>
                  <a:srgbClr val="002060"/>
                </a:solidFill>
                <a:ea typeface="Times New Roman" panose="02020603050405020304" pitchFamily="18" charset="0"/>
              </a:rPr>
              <a:t>Соотношение должностей муниципальной службы и должностей государственной гражданской службы субъекта Российской Федерации с учетом квалификационных требований к соответствующим должностям муниципальной службы и должностям государственной гражданской службы субъекта Российской Федерации устанавливается законом субъекта Российской Федерации.</a:t>
            </a:r>
          </a:p>
        </p:txBody>
      </p:sp>
    </p:spTree>
    <p:extLst>
      <p:ext uri="{BB962C8B-B14F-4D97-AF65-F5344CB8AC3E}">
        <p14:creationId xmlns="" xmlns:p14="http://schemas.microsoft.com/office/powerpoint/2010/main" val="492815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6685" y="583126"/>
            <a:ext cx="10682514" cy="3046988"/>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10. Муниципальный служащий</a:t>
            </a:r>
          </a:p>
          <a:p>
            <a:pPr indent="342900" algn="just">
              <a:spcAft>
                <a:spcPts val="0"/>
              </a:spcAft>
            </a:pPr>
            <a:r>
              <a:rPr lang="ru-RU" dirty="0">
                <a:latin typeface="Times New Roman" panose="02020603050405020304" pitchFamily="18" charset="0"/>
                <a:ea typeface="Times New Roman" panose="02020603050405020304" pitchFamily="18" charset="0"/>
              </a:rPr>
              <a:t> </a:t>
            </a:r>
          </a:p>
          <a:p>
            <a:pPr indent="342900" algn="just">
              <a:spcAft>
                <a:spcPts val="0"/>
              </a:spcAft>
            </a:pPr>
            <a:r>
              <a:rPr lang="ru-RU" sz="2000" dirty="0">
                <a:solidFill>
                  <a:srgbClr val="002060"/>
                </a:solidFill>
                <a:ea typeface="Times New Roman" panose="02020603050405020304" pitchFamily="18" charset="0"/>
              </a:rPr>
              <a:t>1. Муниципальным служащим является гражданин, исполняющий в порядке, определенном муниципальными правовыми актами в соответствии с федеральными законами и законами субъекта Российской Федерации, обязанности по должности муниципальной службы за денежное содержание, выплачиваемое за счет средств местного бюджета.</a:t>
            </a:r>
          </a:p>
          <a:p>
            <a:pPr indent="342900" algn="just">
              <a:spcBef>
                <a:spcPts val="1200"/>
              </a:spcBef>
              <a:spcAft>
                <a:spcPts val="0"/>
              </a:spcAft>
            </a:pPr>
            <a:r>
              <a:rPr lang="ru-RU" sz="2000" dirty="0">
                <a:solidFill>
                  <a:srgbClr val="002060"/>
                </a:solidFill>
                <a:ea typeface="Times New Roman" panose="02020603050405020304" pitchFamily="18" charset="0"/>
              </a:rPr>
              <a:t>2. Лица, исполняющие обязанности по техническому обеспечению деятельности органов местного самоуправления, избирательных комиссий муниципальных образований, не замещают должности муниципальной службы и </a:t>
            </a:r>
            <a:r>
              <a:rPr lang="ru-RU" sz="2000" b="1" dirty="0">
                <a:solidFill>
                  <a:srgbClr val="002060"/>
                </a:solidFill>
                <a:ea typeface="Times New Roman" panose="02020603050405020304" pitchFamily="18" charset="0"/>
              </a:rPr>
              <a:t>не являются муниципальными служащими</a:t>
            </a:r>
            <a:r>
              <a:rPr lang="ru-RU" sz="2000" dirty="0">
                <a:solidFill>
                  <a:srgbClr val="002060"/>
                </a:solidFill>
                <a:ea typeface="Times New Roman" panose="02020603050405020304" pitchFamily="18" charset="0"/>
              </a:rPr>
              <a:t>.</a:t>
            </a:r>
          </a:p>
        </p:txBody>
      </p:sp>
    </p:spTree>
    <p:extLst>
      <p:ext uri="{BB962C8B-B14F-4D97-AF65-F5344CB8AC3E}">
        <p14:creationId xmlns="" xmlns:p14="http://schemas.microsoft.com/office/powerpoint/2010/main" val="3321785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0284" y="116198"/>
            <a:ext cx="11219543" cy="5847755"/>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11. Основные права муниципального служащего</a:t>
            </a:r>
          </a:p>
          <a:p>
            <a:pPr indent="342900" algn="just">
              <a:spcAft>
                <a:spcPts val="0"/>
              </a:spcAft>
            </a:pPr>
            <a:r>
              <a:rPr lang="ru-RU" sz="2000" dirty="0">
                <a:solidFill>
                  <a:srgbClr val="002060"/>
                </a:solidFill>
                <a:ea typeface="Times New Roman" panose="02020603050405020304" pitchFamily="18" charset="0"/>
              </a:rPr>
              <a:t> </a:t>
            </a:r>
          </a:p>
          <a:p>
            <a:pPr indent="342900" algn="just">
              <a:spcAft>
                <a:spcPts val="0"/>
              </a:spcAft>
            </a:pPr>
            <a:r>
              <a:rPr lang="ru-RU" sz="2000" dirty="0">
                <a:solidFill>
                  <a:srgbClr val="002060"/>
                </a:solidFill>
                <a:ea typeface="Times New Roman" panose="02020603050405020304" pitchFamily="18" charset="0"/>
              </a:rPr>
              <a:t>1. Муниципальный служащий имеет право на:</a:t>
            </a:r>
          </a:p>
          <a:p>
            <a:pPr indent="342900" algn="just">
              <a:spcBef>
                <a:spcPts val="1200"/>
              </a:spcBef>
              <a:spcAft>
                <a:spcPts val="0"/>
              </a:spcAft>
            </a:pPr>
            <a:r>
              <a:rPr lang="ru-RU" sz="2000" dirty="0">
                <a:solidFill>
                  <a:srgbClr val="002060"/>
                </a:solidFill>
                <a:ea typeface="Times New Roman" panose="02020603050405020304" pitchFamily="18" charset="0"/>
              </a:rPr>
              <a:t>1) ознакомление с документами, устанавливающими его права и обязанности по замещаемой должности муниципальной службы, критериями оценки качества исполнения должностных обязанностей и условиями продвижения по службе;</a:t>
            </a:r>
          </a:p>
          <a:p>
            <a:pPr indent="342900" algn="just">
              <a:spcBef>
                <a:spcPts val="1200"/>
              </a:spcBef>
              <a:spcAft>
                <a:spcPts val="0"/>
              </a:spcAft>
            </a:pPr>
            <a:r>
              <a:rPr lang="ru-RU" sz="2000" dirty="0">
                <a:solidFill>
                  <a:srgbClr val="002060"/>
                </a:solidFill>
                <a:ea typeface="Times New Roman" panose="02020603050405020304" pitchFamily="18" charset="0"/>
              </a:rPr>
              <a:t>2) обеспечение организационно-технических условий, необходимых для исполнения должностных обязанностей;</a:t>
            </a:r>
          </a:p>
          <a:p>
            <a:pPr indent="342900" algn="just">
              <a:spcBef>
                <a:spcPts val="1200"/>
              </a:spcBef>
              <a:spcAft>
                <a:spcPts val="0"/>
              </a:spcAft>
            </a:pPr>
            <a:r>
              <a:rPr lang="ru-RU" sz="2000" dirty="0">
                <a:solidFill>
                  <a:srgbClr val="002060"/>
                </a:solidFill>
                <a:ea typeface="Times New Roman" panose="02020603050405020304" pitchFamily="18" charset="0"/>
              </a:rPr>
              <a:t>3) оплату труда и другие выплаты в соответствии с трудовым законодательством, законодательством о муниципальной службе и трудовым договором (контрактом);</a:t>
            </a:r>
          </a:p>
          <a:p>
            <a:pPr indent="342900" algn="just">
              <a:spcBef>
                <a:spcPts val="1200"/>
              </a:spcBef>
              <a:spcAft>
                <a:spcPts val="0"/>
              </a:spcAft>
            </a:pPr>
            <a:r>
              <a:rPr lang="ru-RU" sz="2000" dirty="0">
                <a:solidFill>
                  <a:srgbClr val="002060"/>
                </a:solidFill>
                <a:ea typeface="Times New Roman" panose="02020603050405020304" pitchFamily="18" charset="0"/>
              </a:rPr>
              <a:t>4) отдых, обеспечиваемый установлением нормальной продолжительности рабочего (служебного) времени, предоставлением выходных дней и нерабочих праздничных дней, а также ежегодного оплачиваемого отпуска;</a:t>
            </a:r>
          </a:p>
          <a:p>
            <a:pPr indent="342900" algn="just">
              <a:spcBef>
                <a:spcPts val="1200"/>
              </a:spcBef>
              <a:spcAft>
                <a:spcPts val="0"/>
              </a:spcAft>
            </a:pPr>
            <a:r>
              <a:rPr lang="ru-RU" sz="2000" dirty="0">
                <a:solidFill>
                  <a:srgbClr val="002060"/>
                </a:solidFill>
                <a:ea typeface="Times New Roman" panose="02020603050405020304" pitchFamily="18" charset="0"/>
              </a:rPr>
              <a:t>5) получение в установленном порядке информации и материалов, необходимых для исполнения должностных обязанностей, а также на внесение предложений о совершенствовании деятельности органа местного самоуправления, избирательной комиссии муниципального образования;</a:t>
            </a:r>
          </a:p>
        </p:txBody>
      </p:sp>
    </p:spTree>
    <p:extLst>
      <p:ext uri="{BB962C8B-B14F-4D97-AF65-F5344CB8AC3E}">
        <p14:creationId xmlns="" xmlns:p14="http://schemas.microsoft.com/office/powerpoint/2010/main" val="1330991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7029" y="540794"/>
            <a:ext cx="11001828" cy="6063198"/>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6) участие по своей инициативе в конкурсе на замещение вакантной должности муниципальной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7) получение дополнительного профессионального образования в соответствии с муниципальным правовым актом за счет средств местного бюджета;</a:t>
            </a:r>
          </a:p>
          <a:p>
            <a:pPr algn="just">
              <a:spcAft>
                <a:spcPts val="0"/>
              </a:spcAft>
            </a:pPr>
            <a:r>
              <a:rPr lang="ru-RU" sz="2000" dirty="0">
                <a:solidFill>
                  <a:srgbClr val="002060"/>
                </a:solidFill>
                <a:ea typeface="Times New Roman" panose="02020603050405020304" pitchFamily="18" charset="0"/>
              </a:rPr>
              <a:t>(в ред. Федерального закона от 30.03.2015 N 63-ФЗ)</a:t>
            </a:r>
          </a:p>
          <a:p>
            <a:pPr indent="342900" algn="just">
              <a:spcBef>
                <a:spcPts val="1200"/>
              </a:spcBef>
              <a:spcAft>
                <a:spcPts val="0"/>
              </a:spcAft>
            </a:pPr>
            <a:r>
              <a:rPr lang="ru-RU" sz="2000" dirty="0">
                <a:solidFill>
                  <a:srgbClr val="002060"/>
                </a:solidFill>
                <a:ea typeface="Times New Roman" panose="02020603050405020304" pitchFamily="18" charset="0"/>
              </a:rPr>
              <a:t>8) защиту своих персональных данных;</a:t>
            </a:r>
          </a:p>
          <a:p>
            <a:pPr indent="342900" algn="just">
              <a:spcBef>
                <a:spcPts val="1200"/>
              </a:spcBef>
              <a:spcAft>
                <a:spcPts val="0"/>
              </a:spcAft>
            </a:pPr>
            <a:r>
              <a:rPr lang="ru-RU" sz="2000" dirty="0">
                <a:solidFill>
                  <a:srgbClr val="002060"/>
                </a:solidFill>
                <a:ea typeface="Times New Roman" panose="02020603050405020304" pitchFamily="18" charset="0"/>
              </a:rPr>
              <a:t>9) ознакомление со всеми материалами своего личного дела, с отзывами о профессиональной деятельности и другими документами до внесения их в его личное дело, а также на приобщение к личному делу его письменных объяснений;</a:t>
            </a:r>
          </a:p>
          <a:p>
            <a:pPr indent="342900" algn="just">
              <a:spcBef>
                <a:spcPts val="1200"/>
              </a:spcBef>
              <a:spcAft>
                <a:spcPts val="0"/>
              </a:spcAft>
            </a:pPr>
            <a:r>
              <a:rPr lang="ru-RU" sz="2000" dirty="0">
                <a:solidFill>
                  <a:srgbClr val="002060"/>
                </a:solidFill>
                <a:ea typeface="Times New Roman" panose="02020603050405020304" pitchFamily="18" charset="0"/>
              </a:rPr>
              <a:t>10) объединение, включая право создавать профессиональные союзы, для защиты своих прав, социально-экономических и профессиональных интересов;</a:t>
            </a:r>
          </a:p>
          <a:p>
            <a:pPr indent="342900" algn="just">
              <a:spcBef>
                <a:spcPts val="1200"/>
              </a:spcBef>
              <a:spcAft>
                <a:spcPts val="0"/>
              </a:spcAft>
            </a:pPr>
            <a:r>
              <a:rPr lang="ru-RU" sz="2000" dirty="0">
                <a:solidFill>
                  <a:srgbClr val="002060"/>
                </a:solidFill>
                <a:ea typeface="Times New Roman" panose="02020603050405020304" pitchFamily="18" charset="0"/>
              </a:rPr>
              <a:t>11) рассмотрение индивидуальных трудовых споров в соответствии с трудовым законодательством, защиту своих прав и законных интересов на муниципальной службе, включая обжалование в суд их нарушений</a:t>
            </a:r>
            <a:r>
              <a:rPr lang="ru-RU" sz="2000" dirty="0" smtClean="0">
                <a:solidFill>
                  <a:srgbClr val="002060"/>
                </a:solidFill>
                <a:ea typeface="Times New Roman" panose="02020603050405020304" pitchFamily="18" charset="0"/>
              </a:rPr>
              <a:t>;</a:t>
            </a:r>
          </a:p>
          <a:p>
            <a:pPr indent="342900" algn="just">
              <a:spcBef>
                <a:spcPts val="1200"/>
              </a:spcBef>
            </a:pPr>
            <a:r>
              <a:rPr lang="ru-RU" sz="2000" dirty="0">
                <a:solidFill>
                  <a:srgbClr val="002060"/>
                </a:solidFill>
              </a:rPr>
              <a:t>12) пенсионное обеспечение в соответствии с законодательством Российской Федерации.</a:t>
            </a:r>
          </a:p>
          <a:p>
            <a:pPr indent="342900" algn="just">
              <a:spcBef>
                <a:spcPts val="1200"/>
              </a:spcBef>
              <a:spcAft>
                <a:spcPts val="0"/>
              </a:spcAft>
            </a:pPr>
            <a:endParaRPr lang="ru-RU" sz="2000" dirty="0">
              <a:solidFill>
                <a:srgbClr val="002060"/>
              </a:solidFill>
              <a:ea typeface="Times New Roman" panose="02020603050405020304" pitchFamily="18" charset="0"/>
            </a:endParaRPr>
          </a:p>
        </p:txBody>
      </p:sp>
    </p:spTree>
    <p:extLst>
      <p:ext uri="{BB962C8B-B14F-4D97-AF65-F5344CB8AC3E}">
        <p14:creationId xmlns="" xmlns:p14="http://schemas.microsoft.com/office/powerpoint/2010/main" val="2656986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0571" y="591181"/>
            <a:ext cx="10058400" cy="2308324"/>
          </a:xfrm>
          <a:prstGeom prst="rect">
            <a:avLst/>
          </a:prstGeom>
        </p:spPr>
        <p:txBody>
          <a:bodyPr wrap="square">
            <a:spAutoFit/>
          </a:bodyPr>
          <a:lstStyle/>
          <a:p>
            <a:pPr indent="342900" algn="just">
              <a:spcBef>
                <a:spcPts val="1200"/>
              </a:spcBef>
              <a:spcAft>
                <a:spcPts val="0"/>
              </a:spcAft>
            </a:pPr>
            <a:r>
              <a:rPr lang="ru-RU" sz="2400" dirty="0" smtClean="0">
                <a:solidFill>
                  <a:srgbClr val="002060"/>
                </a:solidFill>
                <a:ea typeface="Times New Roman" panose="02020603050405020304" pitchFamily="18" charset="0"/>
              </a:rPr>
              <a:t> </a:t>
            </a:r>
            <a:r>
              <a:rPr lang="ru-RU" sz="2400" dirty="0">
                <a:solidFill>
                  <a:srgbClr val="002060"/>
                </a:solidFill>
                <a:ea typeface="Times New Roman" panose="02020603050405020304" pitchFamily="18" charset="0"/>
              </a:rPr>
              <a:t>Муниципальный служащий, </a:t>
            </a:r>
            <a:r>
              <a:rPr lang="ru-RU" sz="2400" b="1" dirty="0">
                <a:solidFill>
                  <a:srgbClr val="002060"/>
                </a:solidFill>
                <a:ea typeface="Times New Roman" panose="02020603050405020304" pitchFamily="18" charset="0"/>
              </a:rPr>
              <a:t>за исключением муниципального служащего, замещающего должность главы местной администрации по контракту</a:t>
            </a:r>
            <a:r>
              <a:rPr lang="ru-RU" sz="2400" dirty="0">
                <a:solidFill>
                  <a:srgbClr val="002060"/>
                </a:solidFill>
                <a:ea typeface="Times New Roman" panose="02020603050405020304" pitchFamily="18" charset="0"/>
              </a:rPr>
              <a:t>, </a:t>
            </a:r>
            <a:r>
              <a:rPr lang="ru-RU" sz="2400" dirty="0">
                <a:solidFill>
                  <a:srgbClr val="FF0000"/>
                </a:solidFill>
                <a:ea typeface="Times New Roman" panose="02020603050405020304" pitchFamily="18" charset="0"/>
              </a:rPr>
              <a:t>вправе</a:t>
            </a:r>
            <a:r>
              <a:rPr lang="ru-RU" sz="2400" dirty="0">
                <a:solidFill>
                  <a:srgbClr val="002060"/>
                </a:solidFill>
                <a:ea typeface="Times New Roman" panose="02020603050405020304" pitchFamily="18" charset="0"/>
              </a:rPr>
              <a:t> с предварительным письменным уведомлением представителя нанимателя (работодателя) выполнять иную оплачиваемую работу, если это не повлечет за собой </a:t>
            </a:r>
            <a:r>
              <a:rPr lang="ru-RU" sz="2400" b="1" dirty="0">
                <a:solidFill>
                  <a:srgbClr val="002060"/>
                </a:solidFill>
                <a:ea typeface="Times New Roman" panose="02020603050405020304" pitchFamily="18" charset="0"/>
              </a:rPr>
              <a:t>конфликт интересов </a:t>
            </a:r>
            <a:r>
              <a:rPr lang="ru-RU" sz="2400" dirty="0">
                <a:solidFill>
                  <a:srgbClr val="002060"/>
                </a:solidFill>
                <a:ea typeface="Times New Roman" panose="02020603050405020304" pitchFamily="18" charset="0"/>
              </a:rPr>
              <a:t>и если иное не предусмотрено настоящим </a:t>
            </a:r>
            <a:r>
              <a:rPr lang="ru-RU" sz="2400" dirty="0" smtClean="0">
                <a:solidFill>
                  <a:srgbClr val="002060"/>
                </a:solidFill>
                <a:ea typeface="Times New Roman" panose="02020603050405020304" pitchFamily="18" charset="0"/>
              </a:rPr>
              <a:t>Федеральным.</a:t>
            </a:r>
            <a:endParaRPr lang="ru-RU" sz="2400" dirty="0">
              <a:solidFill>
                <a:srgbClr val="002060"/>
              </a:solidFill>
              <a:ea typeface="Times New Roman" panose="02020603050405020304" pitchFamily="18" charset="0"/>
            </a:endParaRPr>
          </a:p>
        </p:txBody>
      </p:sp>
    </p:spTree>
    <p:extLst>
      <p:ext uri="{BB962C8B-B14F-4D97-AF65-F5344CB8AC3E}">
        <p14:creationId xmlns="" xmlns:p14="http://schemas.microsoft.com/office/powerpoint/2010/main" val="3396084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686" y="333606"/>
            <a:ext cx="8519886" cy="461665"/>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14. Запреты, связанные с муниципальной службой</a:t>
            </a:r>
          </a:p>
        </p:txBody>
      </p:sp>
      <p:sp>
        <p:nvSpPr>
          <p:cNvPr id="3" name="Прямоугольник 2"/>
          <p:cNvSpPr/>
          <p:nvPr/>
        </p:nvSpPr>
        <p:spPr>
          <a:xfrm>
            <a:off x="478971" y="1267736"/>
            <a:ext cx="11045371" cy="3908762"/>
          </a:xfrm>
          <a:prstGeom prst="rect">
            <a:avLst/>
          </a:prstGeom>
        </p:spPr>
        <p:txBody>
          <a:bodyPr wrap="square">
            <a:spAutoFit/>
          </a:bodyPr>
          <a:lstStyle/>
          <a:p>
            <a:pPr indent="342900" algn="just">
              <a:spcAft>
                <a:spcPts val="0"/>
              </a:spcAft>
            </a:pPr>
            <a:r>
              <a:rPr lang="ru-RU" sz="2400" dirty="0">
                <a:solidFill>
                  <a:srgbClr val="002060"/>
                </a:solidFill>
                <a:ea typeface="Times New Roman" panose="02020603050405020304" pitchFamily="18" charset="0"/>
              </a:rPr>
              <a:t>В связи с прохождением муниципальной службы муниципальному служащему </a:t>
            </a:r>
            <a:r>
              <a:rPr lang="ru-RU" sz="2400" b="1" dirty="0">
                <a:solidFill>
                  <a:srgbClr val="002060"/>
                </a:solidFill>
                <a:ea typeface="Times New Roman" panose="02020603050405020304" pitchFamily="18" charset="0"/>
              </a:rPr>
              <a:t>запрещается</a:t>
            </a:r>
            <a:r>
              <a:rPr lang="ru-RU" sz="2400" dirty="0">
                <a:solidFill>
                  <a:srgbClr val="002060"/>
                </a:solidFill>
                <a:ea typeface="Times New Roman" panose="02020603050405020304" pitchFamily="18" charset="0"/>
              </a:rPr>
              <a:t>:</a:t>
            </a:r>
          </a:p>
          <a:p>
            <a:pPr indent="342900" algn="just">
              <a:spcBef>
                <a:spcPts val="1200"/>
              </a:spcBef>
              <a:spcAft>
                <a:spcPts val="0"/>
              </a:spcAft>
            </a:pPr>
            <a:r>
              <a:rPr lang="ru-RU" sz="2000" dirty="0" smtClean="0">
                <a:solidFill>
                  <a:srgbClr val="002060"/>
                </a:solidFill>
                <a:ea typeface="Times New Roman" panose="02020603050405020304" pitchFamily="18" charset="0"/>
              </a:rPr>
              <a:t>2</a:t>
            </a:r>
            <a:r>
              <a:rPr lang="ru-RU" sz="2000" dirty="0">
                <a:solidFill>
                  <a:srgbClr val="002060"/>
                </a:solidFill>
                <a:ea typeface="Times New Roman" panose="02020603050405020304" pitchFamily="18" charset="0"/>
              </a:rPr>
              <a:t>) </a:t>
            </a:r>
            <a:r>
              <a:rPr lang="ru-RU" sz="2000" b="1" dirty="0">
                <a:solidFill>
                  <a:srgbClr val="002060"/>
                </a:solidFill>
                <a:ea typeface="Times New Roman" panose="02020603050405020304" pitchFamily="18" charset="0"/>
              </a:rPr>
              <a:t>замещать должность муниципальной службы в случае:</a:t>
            </a:r>
          </a:p>
          <a:p>
            <a:pPr indent="342900" algn="just">
              <a:spcBef>
                <a:spcPts val="1200"/>
              </a:spcBef>
              <a:spcAft>
                <a:spcPts val="0"/>
              </a:spcAft>
            </a:pPr>
            <a:r>
              <a:rPr lang="ru-RU" sz="2000" dirty="0">
                <a:solidFill>
                  <a:srgbClr val="002060"/>
                </a:solidFill>
                <a:ea typeface="Times New Roman" panose="02020603050405020304" pitchFamily="18" charset="0"/>
              </a:rPr>
              <a:t>а) избрания или назначения на государственную должность Российской Федерации либо на государственную должность субъекта Российской Федерации, а также в случае назначения на должность государственной службы;</a:t>
            </a:r>
          </a:p>
          <a:p>
            <a:pPr indent="342900" algn="just">
              <a:spcBef>
                <a:spcPts val="1200"/>
              </a:spcBef>
              <a:spcAft>
                <a:spcPts val="0"/>
              </a:spcAft>
            </a:pPr>
            <a:r>
              <a:rPr lang="ru-RU" sz="2000" dirty="0">
                <a:solidFill>
                  <a:srgbClr val="002060"/>
                </a:solidFill>
                <a:ea typeface="Times New Roman" panose="02020603050405020304" pitchFamily="18" charset="0"/>
              </a:rPr>
              <a:t>б) избрания или назначения на муниципальную должность;</a:t>
            </a:r>
          </a:p>
          <a:p>
            <a:pPr indent="342900" algn="just">
              <a:spcBef>
                <a:spcPts val="1200"/>
              </a:spcBef>
              <a:spcAft>
                <a:spcPts val="0"/>
              </a:spcAft>
            </a:pPr>
            <a:r>
              <a:rPr lang="ru-RU" sz="2000" dirty="0">
                <a:solidFill>
                  <a:srgbClr val="002060"/>
                </a:solidFill>
                <a:ea typeface="Times New Roman" panose="02020603050405020304" pitchFamily="18" charset="0"/>
              </a:rPr>
              <a:t>в) избрания на оплачиваемую выборную должность в органе профессионального союза, в том числе в выборном органе первичной профсоюзной организации, созданной в органе местного самоуправления, аппарате избирательной комиссии муниципального образования;</a:t>
            </a:r>
          </a:p>
        </p:txBody>
      </p:sp>
    </p:spTree>
    <p:extLst>
      <p:ext uri="{BB962C8B-B14F-4D97-AF65-F5344CB8AC3E}">
        <p14:creationId xmlns="" xmlns:p14="http://schemas.microsoft.com/office/powerpoint/2010/main" val="265446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114"/>
            <a:ext cx="12003314" cy="5940088"/>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3) заниматься </a:t>
            </a:r>
            <a:r>
              <a:rPr lang="ru-RU" sz="2000" b="1" dirty="0">
                <a:solidFill>
                  <a:srgbClr val="002060"/>
                </a:solidFill>
                <a:ea typeface="Times New Roman" panose="02020603050405020304" pitchFamily="18" charset="0"/>
              </a:rPr>
              <a:t>предпринимательской деятельностью лично или через доверенных лиц</a:t>
            </a:r>
            <a:r>
              <a:rPr lang="ru-RU" sz="2000" dirty="0">
                <a:solidFill>
                  <a:srgbClr val="002060"/>
                </a:solidFill>
                <a:ea typeface="Times New Roman" panose="02020603050405020304" pitchFamily="18" charset="0"/>
              </a:rPr>
              <a:t>, участвовать в управлении коммерческой организацией или в управлении некоммерческой организацией (за исключением участия в управлении политической партией; участия на безвозмездной основе в управлении органом профессионального союза, в том числе выборным органом первичной профсоюзной организации, созданной в органе местного самоуправления, аппарате избирательной комиссии муниципального образования; участия в съезде (конференции) или общем собрании иной общественной организации, жилищного, жилищно-строительного, гаражного кооперативов, товарищества собственников недвижимости; участия на безвозмездной основе в управлении указанными некоммерческими организациями (кроме политической партии и органа профессионального союза, в том числе выборного органа первичной профсоюзной организации, созданной в органе местного самоуправления, аппарате избирательной комиссии муниципального образования) в качестве единоличного исполнительного органа или вхождения в состав их коллегиальных органов управления с разрешения представителя нанимателя (работодателя), которое получено в порядке, установленном муниципальным правовым актом), кроме представления на безвозмездной основе интересов муниципального образования в органах управления и ревизионной комиссии организации, учредителем (акционером, участником) которой является муниципальное образование, в соответствии с муниципальными правовыми актами, определяющими порядок осуществления от имени муниципального образования полномочий учредителя организации или управления находящимися в муниципальной собственности акциями (долями участия в уставном капитале); иных случаев, предусмотренных федеральными законами;</a:t>
            </a:r>
          </a:p>
        </p:txBody>
      </p:sp>
    </p:spTree>
    <p:extLst>
      <p:ext uri="{BB962C8B-B14F-4D97-AF65-F5344CB8AC3E}">
        <p14:creationId xmlns="" xmlns:p14="http://schemas.microsoft.com/office/powerpoint/2010/main" val="2890087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1886" y="903852"/>
            <a:ext cx="11364686" cy="1938992"/>
          </a:xfrm>
          <a:prstGeom prst="rect">
            <a:avLst/>
          </a:prstGeom>
        </p:spPr>
        <p:txBody>
          <a:bodyPr wrap="square">
            <a:spAutoFit/>
          </a:bodyPr>
          <a:lstStyle/>
          <a:p>
            <a:pPr indent="342900" algn="just">
              <a:spcBef>
                <a:spcPts val="1200"/>
              </a:spcBef>
              <a:spcAft>
                <a:spcPts val="0"/>
              </a:spcAft>
            </a:pPr>
            <a:r>
              <a:rPr lang="ru-RU" sz="2400" dirty="0">
                <a:solidFill>
                  <a:srgbClr val="002060"/>
                </a:solidFill>
                <a:ea typeface="Times New Roman" panose="02020603050405020304" pitchFamily="18" charset="0"/>
              </a:rPr>
              <a:t>4) быть поверенным или представителем по делам третьих лиц в органе местного самоуправления, избирательной комиссии муниципального образования, в которых он замещает должность муниципальной службы либо которые непосредственно подчинены или подконтрольны ему, если иное не предусмотрено федеральными законами;</a:t>
            </a:r>
          </a:p>
        </p:txBody>
      </p:sp>
    </p:spTree>
    <p:extLst>
      <p:ext uri="{BB962C8B-B14F-4D97-AF65-F5344CB8AC3E}">
        <p14:creationId xmlns="" xmlns:p14="http://schemas.microsoft.com/office/powerpoint/2010/main" val="3106683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1886" y="511245"/>
            <a:ext cx="11350172" cy="3785652"/>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5) получать в связи с должностным положением или в связи с исполнением должностных обязанностей </a:t>
            </a:r>
            <a:r>
              <a:rPr lang="ru-RU" sz="2000" b="1" dirty="0">
                <a:solidFill>
                  <a:srgbClr val="002060"/>
                </a:solidFill>
                <a:ea typeface="Times New Roman" panose="02020603050405020304" pitchFamily="18" charset="0"/>
              </a:rPr>
              <a:t>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a:t>
            </a:r>
            <a:r>
              <a:rPr lang="ru-RU" sz="2000" dirty="0">
                <a:solidFill>
                  <a:srgbClr val="002060"/>
                </a:solidFill>
                <a:ea typeface="Times New Roman" panose="02020603050405020304" pitchFamily="18" charset="0"/>
              </a:rPr>
              <a:t>. Подарки, полученные муниципальным служащим в связи с протокольными мероприятиями, со служебными командировками и с другими официальными мероприятиями, признаются муниципальной собственностью и передаются муниципальным служащим по акту в орган местного самоуправления, избирательную комиссию муниципального образования, в которых он замещает должность муниципальной службы, за исключением случаев, установленных Гражданским кодексом Российской Федерации. Муниципальный служащий, сдавший подарок, полученный им в связи с протокольным мероприятием, со служебной командировкой или с другим официальным мероприятием, может его выкупить в порядке, устанавливаемом нормативными правовыми актами Российской Федерации;</a:t>
            </a:r>
          </a:p>
        </p:txBody>
      </p:sp>
    </p:spTree>
    <p:extLst>
      <p:ext uri="{BB962C8B-B14F-4D97-AF65-F5344CB8AC3E}">
        <p14:creationId xmlns="" xmlns:p14="http://schemas.microsoft.com/office/powerpoint/2010/main" val="6221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814903" y="495737"/>
            <a:ext cx="8229600" cy="857250"/>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ru-RU" sz="3200" b="1" dirty="0" smtClean="0">
                <a:solidFill>
                  <a:srgbClr val="002060"/>
                </a:solidFill>
                <a:latin typeface="+mn-lt"/>
              </a:rPr>
              <a:t>Федеральный закон от 25.12.2008 N 273-ФЗ                        "О противодействии коррупции"</a:t>
            </a:r>
            <a:endParaRPr lang="ru-RU" sz="3200" dirty="0">
              <a:solidFill>
                <a:srgbClr val="002060"/>
              </a:solidFill>
              <a:latin typeface="+mn-lt"/>
            </a:endParaRPr>
          </a:p>
        </p:txBody>
      </p:sp>
      <p:sp>
        <p:nvSpPr>
          <p:cNvPr id="3" name="Объект 2"/>
          <p:cNvSpPr txBox="1">
            <a:spLocks/>
          </p:cNvSpPr>
          <p:nvPr/>
        </p:nvSpPr>
        <p:spPr>
          <a:xfrm>
            <a:off x="1514653" y="1749508"/>
            <a:ext cx="8229600" cy="2453144"/>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ru-RU" sz="2400" b="1" dirty="0" smtClean="0">
                <a:solidFill>
                  <a:srgbClr val="002060"/>
                </a:solidFill>
              </a:rPr>
              <a:t>Статья 6. Меры по профилактике коррупции</a:t>
            </a:r>
            <a:endParaRPr lang="ru-RU" sz="2400" dirty="0">
              <a:solidFill>
                <a:srgbClr val="002060"/>
              </a:solidFill>
            </a:endParaRPr>
          </a:p>
        </p:txBody>
      </p:sp>
      <p:sp>
        <p:nvSpPr>
          <p:cNvPr id="4" name="Прямоугольник 3"/>
          <p:cNvSpPr/>
          <p:nvPr/>
        </p:nvSpPr>
        <p:spPr>
          <a:xfrm>
            <a:off x="2081749" y="2448403"/>
            <a:ext cx="6984776" cy="64807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indent="342900" algn="ctr">
              <a:spcAft>
                <a:spcPts val="0"/>
              </a:spcAft>
            </a:pPr>
            <a:r>
              <a:rPr lang="ru-RU" sz="2000" b="1" dirty="0">
                <a:solidFill>
                  <a:srgbClr val="002060"/>
                </a:solidFill>
                <a:ea typeface="Times New Roman" panose="02020603050405020304" pitchFamily="18" charset="0"/>
                <a:cs typeface="Times New Roman" panose="02020603050405020304" pitchFamily="18" charset="0"/>
              </a:rPr>
              <a:t>Профилактика коррупции осуществляется путем применения следующих основных мер:</a:t>
            </a:r>
            <a:endParaRPr lang="ru-RU" sz="2000" b="1" dirty="0">
              <a:solidFill>
                <a:srgbClr val="002060"/>
              </a:solidFill>
              <a:ea typeface="Calibri" panose="020F0502020204030204" pitchFamily="34" charset="0"/>
              <a:cs typeface="Times New Roman" panose="02020603050405020304" pitchFamily="18" charset="0"/>
            </a:endParaRPr>
          </a:p>
        </p:txBody>
      </p:sp>
      <p:sp>
        <p:nvSpPr>
          <p:cNvPr id="6" name="Прямоугольник 5"/>
          <p:cNvSpPr/>
          <p:nvPr/>
        </p:nvSpPr>
        <p:spPr>
          <a:xfrm>
            <a:off x="471313" y="3787830"/>
            <a:ext cx="3384376" cy="122413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dirty="0">
                <a:solidFill>
                  <a:schemeClr val="tx2">
                    <a:lumMod val="75000"/>
                  </a:schemeClr>
                </a:solidFill>
                <a:ea typeface="Times New Roman" panose="02020603050405020304" pitchFamily="18" charset="0"/>
                <a:cs typeface="Times New Roman" panose="02020603050405020304" pitchFamily="18" charset="0"/>
              </a:rPr>
              <a:t>формирование в обществе нетерпимости к коррупционному поведению</a:t>
            </a:r>
            <a:endParaRPr lang="ru-RU" dirty="0"/>
          </a:p>
        </p:txBody>
      </p:sp>
      <p:sp>
        <p:nvSpPr>
          <p:cNvPr id="7" name="Прямоугольник 6"/>
          <p:cNvSpPr/>
          <p:nvPr/>
        </p:nvSpPr>
        <p:spPr>
          <a:xfrm>
            <a:off x="6773059" y="3753134"/>
            <a:ext cx="3394523" cy="113276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dirty="0">
                <a:solidFill>
                  <a:schemeClr val="tx2">
                    <a:lumMod val="75000"/>
                  </a:schemeClr>
                </a:solidFill>
                <a:ea typeface="Times New Roman" panose="02020603050405020304" pitchFamily="18" charset="0"/>
                <a:cs typeface="Times New Roman" panose="02020603050405020304" pitchFamily="18" charset="0"/>
              </a:rPr>
              <a:t>антикоррупционная экспертиза правовых актов и их проектов</a:t>
            </a:r>
            <a:endParaRPr lang="ru-RU" dirty="0"/>
          </a:p>
        </p:txBody>
      </p:sp>
      <p:sp>
        <p:nvSpPr>
          <p:cNvPr id="8" name="Стрелка вниз 7"/>
          <p:cNvSpPr/>
          <p:nvPr/>
        </p:nvSpPr>
        <p:spPr>
          <a:xfrm>
            <a:off x="2072906" y="3110122"/>
            <a:ext cx="656646" cy="64807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9" name="Стрелка вниз 8"/>
          <p:cNvSpPr/>
          <p:nvPr/>
        </p:nvSpPr>
        <p:spPr>
          <a:xfrm>
            <a:off x="8203025" y="3112397"/>
            <a:ext cx="656646" cy="64807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Tree>
    <p:extLst>
      <p:ext uri="{BB962C8B-B14F-4D97-AF65-F5344CB8AC3E}">
        <p14:creationId xmlns="" xmlns:p14="http://schemas.microsoft.com/office/powerpoint/2010/main" val="1821423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9943" y="458956"/>
            <a:ext cx="11248571" cy="4093428"/>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6) выезжать в командировки за счет средств физических и юридических лиц, за исключением командировок, осуществляемых на взаимной основе по договоренности органа местного самоуправления, избирательной комиссии муниципального образования с органами местного самоуправления, избирательными комиссиями других муниципальных образований, а также с органами государственной власти и органами местного самоуправления иностранных государств, международными и иностранными некоммерческими организациями;</a:t>
            </a:r>
          </a:p>
          <a:p>
            <a:pPr indent="342900" algn="just">
              <a:spcBef>
                <a:spcPts val="1200"/>
              </a:spcBef>
              <a:spcAft>
                <a:spcPts val="0"/>
              </a:spcAft>
            </a:pPr>
            <a:r>
              <a:rPr lang="ru-RU" sz="2000" dirty="0">
                <a:solidFill>
                  <a:srgbClr val="002060"/>
                </a:solidFill>
                <a:ea typeface="Times New Roman" panose="02020603050405020304" pitchFamily="18" charset="0"/>
              </a:rPr>
              <a:t>7) использовать в целях, не связанных с исполнением должностных обязанностей, средства материально-технического, финансового и иного обеспечения, другое муниципальное имущество;</a:t>
            </a:r>
          </a:p>
          <a:p>
            <a:pPr indent="342900" algn="just">
              <a:spcBef>
                <a:spcPts val="1200"/>
              </a:spcBef>
              <a:spcAft>
                <a:spcPts val="0"/>
              </a:spcAft>
            </a:pPr>
            <a:r>
              <a:rPr lang="ru-RU" sz="2000" dirty="0">
                <a:solidFill>
                  <a:srgbClr val="002060"/>
                </a:solidFill>
                <a:ea typeface="Times New Roman" panose="02020603050405020304" pitchFamily="18" charset="0"/>
              </a:rPr>
              <a:t>8) разглашать или использовать в целях, не связанных с муниципальной службой, сведения, отнесенные в соответствии с федеральными законами к сведениям конфиденциального характера, или служебную информацию, ставшие ему известными в связи с исполнением должностных обязанностей;</a:t>
            </a:r>
          </a:p>
        </p:txBody>
      </p:sp>
    </p:spTree>
    <p:extLst>
      <p:ext uri="{BB962C8B-B14F-4D97-AF65-F5344CB8AC3E}">
        <p14:creationId xmlns="" xmlns:p14="http://schemas.microsoft.com/office/powerpoint/2010/main" val="36158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372914"/>
            <a:ext cx="10827658" cy="5170646"/>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9) допускать публичные высказывания, суждения и оценки, в том числе в средствах массовой информации, в отношении деятельности органа местного самоуправления, избирательной комиссии муниципального образования и их руководителей, если это не входит в его должностные обязанности;</a:t>
            </a:r>
          </a:p>
          <a:p>
            <a:pPr indent="342900" algn="just">
              <a:spcBef>
                <a:spcPts val="1200"/>
              </a:spcBef>
              <a:spcAft>
                <a:spcPts val="0"/>
              </a:spcAft>
            </a:pPr>
            <a:r>
              <a:rPr lang="ru-RU" sz="2000" dirty="0">
                <a:solidFill>
                  <a:srgbClr val="002060"/>
                </a:solidFill>
                <a:ea typeface="Times New Roman" panose="02020603050405020304" pitchFamily="18" charset="0"/>
              </a:rPr>
              <a:t>10) принимать без письменного разрешения главы муниципального образования награды, почетные и специальные звания (за исключением научных) иностранных государств, международных организаций, а также политических партий, других общественных объединений и религиозных объединений, если в его должностные обязанности входит взаимодействие с указанными организациями и объединениями;</a:t>
            </a:r>
          </a:p>
          <a:p>
            <a:pPr algn="just">
              <a:spcAft>
                <a:spcPts val="0"/>
              </a:spcAft>
            </a:pPr>
            <a:r>
              <a:rPr lang="ru-RU" sz="2000" dirty="0">
                <a:solidFill>
                  <a:srgbClr val="002060"/>
                </a:solidFill>
                <a:ea typeface="Times New Roman" panose="02020603050405020304" pitchFamily="18" charset="0"/>
              </a:rPr>
              <a:t>(в ред. Федерального закона от 03.05.2011 N 92-ФЗ)</a:t>
            </a:r>
          </a:p>
          <a:p>
            <a:pPr indent="342900" algn="just">
              <a:spcBef>
                <a:spcPts val="1200"/>
              </a:spcBef>
              <a:spcAft>
                <a:spcPts val="0"/>
              </a:spcAft>
            </a:pPr>
            <a:r>
              <a:rPr lang="ru-RU" sz="2000" dirty="0">
                <a:solidFill>
                  <a:srgbClr val="002060"/>
                </a:solidFill>
                <a:ea typeface="Times New Roman" panose="02020603050405020304" pitchFamily="18" charset="0"/>
              </a:rPr>
              <a:t>11) использовать преимущества должностного положения для предвыборной агитации, а также для агитации по вопросам референдума;</a:t>
            </a:r>
          </a:p>
          <a:p>
            <a:pPr indent="342900" algn="just">
              <a:spcBef>
                <a:spcPts val="1200"/>
              </a:spcBef>
              <a:spcAft>
                <a:spcPts val="0"/>
              </a:spcAft>
            </a:pPr>
            <a:r>
              <a:rPr lang="ru-RU" sz="2000" dirty="0">
                <a:solidFill>
                  <a:srgbClr val="002060"/>
                </a:solidFill>
                <a:ea typeface="Times New Roman" panose="02020603050405020304" pitchFamily="18" charset="0"/>
              </a:rPr>
              <a:t>12) использовать свое должностное положение в интересах политических партий, религиозных и других общественных объединений, а также публично выражать отношение к указанным объединениям в качестве муниципального служащего;</a:t>
            </a:r>
          </a:p>
        </p:txBody>
      </p:sp>
    </p:spTree>
    <p:extLst>
      <p:ext uri="{BB962C8B-B14F-4D97-AF65-F5344CB8AC3E}">
        <p14:creationId xmlns="" xmlns:p14="http://schemas.microsoft.com/office/powerpoint/2010/main" val="1981617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171" y="415230"/>
            <a:ext cx="11684000" cy="4862870"/>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13) создавать в органах местного самоуправления, иных муниципальных органах структуры политических партий, религиозных и других общественных объединений (за исключением профессиональных союзов, а также ветеранских и иных органов общественной самодеятельности) или способствовать созданию указанных структур;</a:t>
            </a:r>
          </a:p>
          <a:p>
            <a:pPr indent="342900" algn="just">
              <a:spcBef>
                <a:spcPts val="1200"/>
              </a:spcBef>
              <a:spcAft>
                <a:spcPts val="0"/>
              </a:spcAft>
            </a:pPr>
            <a:r>
              <a:rPr lang="ru-RU" sz="2000" dirty="0">
                <a:solidFill>
                  <a:srgbClr val="002060"/>
                </a:solidFill>
                <a:ea typeface="Times New Roman" panose="02020603050405020304" pitchFamily="18" charset="0"/>
              </a:rPr>
              <a:t>14) прекращать исполнение должностных обязанностей в целях урегулирования трудового спора;</a:t>
            </a:r>
          </a:p>
          <a:p>
            <a:pPr indent="342900" algn="just">
              <a:spcBef>
                <a:spcPts val="1200"/>
              </a:spcBef>
              <a:spcAft>
                <a:spcPts val="0"/>
              </a:spcAft>
            </a:pPr>
            <a:r>
              <a:rPr lang="ru-RU" sz="2000" dirty="0">
                <a:solidFill>
                  <a:srgbClr val="002060"/>
                </a:solidFill>
                <a:ea typeface="Times New Roman" panose="02020603050405020304" pitchFamily="18" charset="0"/>
              </a:rPr>
              <a:t>15) входить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 если иное не предусмотрено международным договором Российской Федерации или законодательством Российской Федерации;</a:t>
            </a:r>
          </a:p>
          <a:p>
            <a:pPr indent="342900" algn="just">
              <a:spcBef>
                <a:spcPts val="1200"/>
              </a:spcBef>
              <a:spcAft>
                <a:spcPts val="0"/>
              </a:spcAft>
            </a:pPr>
            <a:r>
              <a:rPr lang="ru-RU" sz="2000" dirty="0">
                <a:solidFill>
                  <a:srgbClr val="002060"/>
                </a:solidFill>
                <a:ea typeface="Times New Roman" panose="02020603050405020304" pitchFamily="18" charset="0"/>
              </a:rPr>
              <a:t>16) заниматься без письменного разрешения представителя нанимателя (работодателя) оплачиваемой деятельностью, финансируемой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Российской Федерации или законодательством Российской Федерации.</a:t>
            </a:r>
          </a:p>
        </p:txBody>
      </p:sp>
    </p:spTree>
    <p:extLst>
      <p:ext uri="{BB962C8B-B14F-4D97-AF65-F5344CB8AC3E}">
        <p14:creationId xmlns="" xmlns:p14="http://schemas.microsoft.com/office/powerpoint/2010/main" val="2434680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1200" y="474345"/>
            <a:ext cx="9695543" cy="4462760"/>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Муниципальный служащий, </a:t>
            </a:r>
            <a:r>
              <a:rPr lang="ru-RU" sz="2000" b="1" dirty="0">
                <a:solidFill>
                  <a:srgbClr val="002060"/>
                </a:solidFill>
                <a:ea typeface="Times New Roman" panose="02020603050405020304" pitchFamily="18" charset="0"/>
              </a:rPr>
              <a:t>замещающий должность главы местной администрации по </a:t>
            </a:r>
            <a:r>
              <a:rPr lang="ru-RU" sz="2400" b="1" dirty="0">
                <a:solidFill>
                  <a:srgbClr val="002060"/>
                </a:solidFill>
                <a:ea typeface="Times New Roman" panose="02020603050405020304" pitchFamily="18" charset="0"/>
              </a:rPr>
              <a:t>контракту</a:t>
            </a:r>
            <a:r>
              <a:rPr lang="ru-RU" sz="2000" dirty="0">
                <a:solidFill>
                  <a:srgbClr val="002060"/>
                </a:solidFill>
                <a:ea typeface="Times New Roman" panose="02020603050405020304" pitchFamily="18" charset="0"/>
              </a:rPr>
              <a:t>, не вправе заниматься иной оплачиваемой деятельностью, за исключением преподавательской, научной и иной творческой деятельности. При этом преподавательская, научная и иная творческая деятельность не может финансироваться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Российской Федерации или законодательством Российской Федерации. Муниципальный служащий, замещающий должность главы местной администрации по контракту, не вправе входить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 если иное не предусмотрено международным договором Российской Федерации или законодательством Российской Федерации.</a:t>
            </a:r>
          </a:p>
        </p:txBody>
      </p:sp>
    </p:spTree>
    <p:extLst>
      <p:ext uri="{BB962C8B-B14F-4D97-AF65-F5344CB8AC3E}">
        <p14:creationId xmlns="" xmlns:p14="http://schemas.microsoft.com/office/powerpoint/2010/main" val="145474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6400" y="599373"/>
            <a:ext cx="10943772" cy="4555093"/>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3. Гражданин после увольнения с муниципальной службы </a:t>
            </a:r>
            <a:r>
              <a:rPr lang="ru-RU" sz="2000" b="1" dirty="0">
                <a:solidFill>
                  <a:srgbClr val="002060"/>
                </a:solidFill>
                <a:ea typeface="Times New Roman" panose="02020603050405020304" pitchFamily="18" charset="0"/>
              </a:rPr>
              <a:t>не вправе разглашать или использовать в интересах организаций либо физических лиц сведения конфиденциального характера или служебную информацию</a:t>
            </a:r>
            <a:r>
              <a:rPr lang="ru-RU" sz="2000" dirty="0">
                <a:solidFill>
                  <a:srgbClr val="002060"/>
                </a:solidFill>
                <a:ea typeface="Times New Roman" panose="02020603050405020304" pitchFamily="18" charset="0"/>
              </a:rPr>
              <a:t>, ставшие ему известными в связи с исполнением должностных обязанностей.</a:t>
            </a:r>
          </a:p>
          <a:p>
            <a:pPr indent="342900" algn="just">
              <a:spcBef>
                <a:spcPts val="1200"/>
              </a:spcBef>
              <a:spcAft>
                <a:spcPts val="0"/>
              </a:spcAft>
            </a:pPr>
            <a:r>
              <a:rPr lang="ru-RU" sz="2000" dirty="0">
                <a:solidFill>
                  <a:srgbClr val="002060"/>
                </a:solidFill>
                <a:ea typeface="Times New Roman" panose="02020603050405020304" pitchFamily="18" charset="0"/>
              </a:rPr>
              <a:t>4. Гражданин, замещавший должность муниципальной службы, включенную в перечень должностей, установленный нормативными правовыми актами Российской Федерации, </a:t>
            </a:r>
            <a:r>
              <a:rPr lang="ru-RU" sz="2000" b="1" dirty="0">
                <a:solidFill>
                  <a:srgbClr val="002060"/>
                </a:solidFill>
                <a:ea typeface="Times New Roman" panose="02020603050405020304" pitchFamily="18" charset="0"/>
              </a:rPr>
              <a:t>в течение двух лет после увольнения с муниципальной службы </a:t>
            </a:r>
            <a:r>
              <a:rPr lang="ru-RU" sz="2000" dirty="0">
                <a:solidFill>
                  <a:srgbClr val="002060"/>
                </a:solidFill>
                <a:ea typeface="Times New Roman" panose="02020603050405020304" pitchFamily="18" charset="0"/>
              </a:rPr>
              <a:t>не вправе замещать на условиях трудового договора должности в организации и (или) выполнять в данной организации работу на условиях гражданско-правового договора в случаях, предусмотренных федеральными законами, если отдельные функции муниципального (административного) управления данной организацией входили в должностные (служебные) обязанности муниципального служащего, без согласия соответствующей комиссии по соблюдению требований к служебному поведению муниципальных служащих и урегулированию конфликта интересов, которое дается в порядке, устанавливаемом нормативными правовыми актами Российской Федерации.</a:t>
            </a:r>
          </a:p>
        </p:txBody>
      </p:sp>
    </p:spTree>
    <p:extLst>
      <p:ext uri="{BB962C8B-B14F-4D97-AF65-F5344CB8AC3E}">
        <p14:creationId xmlns="" xmlns:p14="http://schemas.microsoft.com/office/powerpoint/2010/main" val="298056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8344" y="319092"/>
            <a:ext cx="8505371" cy="830997"/>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Статья 14.1. Урегулирование конфликта интересов на муниципальной службе</a:t>
            </a:r>
          </a:p>
        </p:txBody>
      </p:sp>
      <p:sp>
        <p:nvSpPr>
          <p:cNvPr id="3" name="Прямоугольник 2"/>
          <p:cNvSpPr/>
          <p:nvPr/>
        </p:nvSpPr>
        <p:spPr>
          <a:xfrm>
            <a:off x="1364343" y="1782396"/>
            <a:ext cx="9289143" cy="2954655"/>
          </a:xfrm>
          <a:prstGeom prst="rect">
            <a:avLst/>
          </a:prstGeom>
        </p:spPr>
        <p:txBody>
          <a:bodyPr wrap="square">
            <a:spAutoFit/>
          </a:bodyPr>
          <a:lstStyle/>
          <a:p>
            <a:pPr indent="342900" algn="just">
              <a:spcAft>
                <a:spcPts val="0"/>
              </a:spcAft>
            </a:pPr>
            <a:r>
              <a:rPr lang="ru-RU" sz="2200" dirty="0">
                <a:solidFill>
                  <a:srgbClr val="002060"/>
                </a:solidFill>
                <a:latin typeface="Times New Roman" panose="02020603050405020304" pitchFamily="18" charset="0"/>
                <a:ea typeface="Times New Roman" panose="02020603050405020304" pitchFamily="18" charset="0"/>
              </a:rPr>
              <a:t>Для целей настоящего Федерального закона используется понятие </a:t>
            </a:r>
            <a:r>
              <a:rPr lang="ru-RU" sz="2200" b="1" dirty="0">
                <a:solidFill>
                  <a:srgbClr val="002060"/>
                </a:solidFill>
                <a:latin typeface="Times New Roman" panose="02020603050405020304" pitchFamily="18" charset="0"/>
                <a:ea typeface="Times New Roman" panose="02020603050405020304" pitchFamily="18" charset="0"/>
              </a:rPr>
              <a:t>"конфликт интересов"</a:t>
            </a:r>
            <a:r>
              <a:rPr lang="ru-RU" sz="2200" dirty="0">
                <a:solidFill>
                  <a:srgbClr val="002060"/>
                </a:solidFill>
                <a:latin typeface="Times New Roman" panose="02020603050405020304" pitchFamily="18" charset="0"/>
                <a:ea typeface="Times New Roman" panose="02020603050405020304" pitchFamily="18" charset="0"/>
              </a:rPr>
              <a:t>, установленное частью 1 статьи 10 Федерального закона от 25 декабря 2008 года N 273-ФЗ "О противодействии коррупции".</a:t>
            </a:r>
          </a:p>
          <a:p>
            <a:pPr algn="just">
              <a:spcAft>
                <a:spcPts val="0"/>
              </a:spcAft>
            </a:pPr>
            <a:endParaRPr lang="ru-RU" sz="2200" dirty="0">
              <a:solidFill>
                <a:srgbClr val="002060"/>
              </a:solidFill>
              <a:latin typeface="Times New Roman" panose="02020603050405020304" pitchFamily="18" charset="0"/>
              <a:ea typeface="Times New Roman" panose="02020603050405020304" pitchFamily="18" charset="0"/>
            </a:endParaRPr>
          </a:p>
          <a:p>
            <a:pPr indent="342900" algn="just">
              <a:spcBef>
                <a:spcPts val="1200"/>
              </a:spcBef>
              <a:spcAft>
                <a:spcPts val="0"/>
              </a:spcAft>
            </a:pPr>
            <a:r>
              <a:rPr lang="ru-RU" sz="2200" dirty="0" smtClean="0">
                <a:solidFill>
                  <a:srgbClr val="002060"/>
                </a:solidFill>
                <a:latin typeface="Times New Roman" panose="02020603050405020304" pitchFamily="18" charset="0"/>
                <a:ea typeface="Times New Roman" panose="02020603050405020304" pitchFamily="18" charset="0"/>
              </a:rPr>
              <a:t> </a:t>
            </a:r>
            <a:r>
              <a:rPr lang="ru-RU" sz="2200" dirty="0">
                <a:solidFill>
                  <a:srgbClr val="002060"/>
                </a:solidFill>
                <a:latin typeface="Times New Roman" panose="02020603050405020304" pitchFamily="18" charset="0"/>
                <a:ea typeface="Times New Roman" panose="02020603050405020304" pitchFamily="18" charset="0"/>
              </a:rPr>
              <a:t>Для целей настоящего Федерального закона используется понятие </a:t>
            </a:r>
            <a:r>
              <a:rPr lang="ru-RU" sz="2200" b="1" dirty="0">
                <a:solidFill>
                  <a:srgbClr val="002060"/>
                </a:solidFill>
                <a:latin typeface="Times New Roman" panose="02020603050405020304" pitchFamily="18" charset="0"/>
                <a:ea typeface="Times New Roman" panose="02020603050405020304" pitchFamily="18" charset="0"/>
              </a:rPr>
              <a:t>"личная заинтересованность"</a:t>
            </a:r>
            <a:r>
              <a:rPr lang="ru-RU" sz="2200" dirty="0">
                <a:solidFill>
                  <a:srgbClr val="002060"/>
                </a:solidFill>
                <a:latin typeface="Times New Roman" panose="02020603050405020304" pitchFamily="18" charset="0"/>
                <a:ea typeface="Times New Roman" panose="02020603050405020304" pitchFamily="18" charset="0"/>
              </a:rPr>
              <a:t>, установленное частью 2 статьи 10 Федерального закона от 25 декабря 2008 года N 273-ФЗ "О противодействии коррупции".</a:t>
            </a:r>
          </a:p>
        </p:txBody>
      </p:sp>
    </p:spTree>
    <p:extLst>
      <p:ext uri="{BB962C8B-B14F-4D97-AF65-F5344CB8AC3E}">
        <p14:creationId xmlns="" xmlns:p14="http://schemas.microsoft.com/office/powerpoint/2010/main" val="1795201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98286" y="674400"/>
            <a:ext cx="10885714" cy="3939540"/>
          </a:xfrm>
          <a:prstGeom prst="rect">
            <a:avLst/>
          </a:prstGeom>
        </p:spPr>
        <p:txBody>
          <a:bodyPr wrap="square">
            <a:spAutoFit/>
          </a:bodyPr>
          <a:lstStyle/>
          <a:p>
            <a:pPr indent="342900" algn="just">
              <a:spcBef>
                <a:spcPts val="1200"/>
              </a:spcBef>
              <a:spcAft>
                <a:spcPts val="0"/>
              </a:spcAft>
            </a:pPr>
            <a:r>
              <a:rPr lang="ru-RU" sz="2000" b="1" dirty="0">
                <a:solidFill>
                  <a:srgbClr val="002060"/>
                </a:solidFill>
                <a:ea typeface="Times New Roman" panose="02020603050405020304" pitchFamily="18" charset="0"/>
              </a:rPr>
              <a:t>Предотвращение или урегулирование конфликта интересов </a:t>
            </a:r>
            <a:r>
              <a:rPr lang="ru-RU" sz="2000" dirty="0">
                <a:solidFill>
                  <a:srgbClr val="002060"/>
                </a:solidFill>
                <a:ea typeface="Times New Roman" panose="02020603050405020304" pitchFamily="18" charset="0"/>
              </a:rPr>
              <a:t>может состоять в изменении должностного или служебного положения муниципального служащего, являющегося стороной конфликта интересов, вплоть до его отстранения от исполнения должностных (служебных) обязанностей в установленном порядке и (или) в его отказе от выгоды, явившейся причиной возникновения конфликта интересов.</a:t>
            </a:r>
          </a:p>
          <a:p>
            <a:pPr algn="just">
              <a:spcAft>
                <a:spcPts val="0"/>
              </a:spcAft>
            </a:pPr>
            <a:endParaRPr lang="ru-RU" sz="2000" dirty="0">
              <a:solidFill>
                <a:srgbClr val="002060"/>
              </a:solidFill>
              <a:ea typeface="Times New Roman" panose="02020603050405020304" pitchFamily="18" charset="0"/>
            </a:endParaRPr>
          </a:p>
          <a:p>
            <a:pPr indent="342900" algn="just">
              <a:spcBef>
                <a:spcPts val="1200"/>
              </a:spcBef>
              <a:spcAft>
                <a:spcPts val="0"/>
              </a:spcAft>
            </a:pPr>
            <a:r>
              <a:rPr lang="ru-RU" sz="2000" dirty="0" smtClean="0">
                <a:solidFill>
                  <a:srgbClr val="002060"/>
                </a:solidFill>
                <a:ea typeface="Times New Roman" panose="02020603050405020304" pitchFamily="18" charset="0"/>
              </a:rPr>
              <a:t> </a:t>
            </a:r>
            <a:r>
              <a:rPr lang="ru-RU" sz="2000" dirty="0">
                <a:solidFill>
                  <a:srgbClr val="002060"/>
                </a:solidFill>
                <a:ea typeface="Times New Roman" panose="02020603050405020304" pitchFamily="18" charset="0"/>
              </a:rPr>
              <a:t>В случае, если владение лицом, замещающим должность муниципальной службы, </a:t>
            </a:r>
            <a:r>
              <a:rPr lang="ru-RU" sz="2000" b="1" dirty="0">
                <a:solidFill>
                  <a:srgbClr val="002060"/>
                </a:solidFill>
                <a:ea typeface="Times New Roman" panose="02020603050405020304" pitchFamily="18" charset="0"/>
              </a:rPr>
              <a:t>ценными бумагами (долями участия, паями в уставных (складочных) капиталах организаций) </a:t>
            </a:r>
            <a:r>
              <a:rPr lang="ru-RU" sz="2000" dirty="0">
                <a:solidFill>
                  <a:srgbClr val="002060"/>
                </a:solidFill>
                <a:ea typeface="Times New Roman" panose="02020603050405020304" pitchFamily="18" charset="0"/>
              </a:rPr>
              <a:t>приводит или может привести к конфликту интересов, указанное лицо обязано передать принадлежащие ему ценные бумаги (доли участия, паи в уставных (складочных) капиталах организаций) в доверительное управление в соответствии с гражданским законодательством Российской Федерации.</a:t>
            </a:r>
          </a:p>
        </p:txBody>
      </p:sp>
    </p:spTree>
    <p:extLst>
      <p:ext uri="{BB962C8B-B14F-4D97-AF65-F5344CB8AC3E}">
        <p14:creationId xmlns="" xmlns:p14="http://schemas.microsoft.com/office/powerpoint/2010/main" val="9434105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9944" y="200660"/>
            <a:ext cx="11234057" cy="5324535"/>
          </a:xfrm>
          <a:prstGeom prst="rect">
            <a:avLst/>
          </a:prstGeom>
        </p:spPr>
        <p:txBody>
          <a:bodyPr wrap="square">
            <a:spAutoFit/>
          </a:bodyPr>
          <a:lstStyle/>
          <a:p>
            <a:pPr indent="342900" algn="just">
              <a:spcBef>
                <a:spcPts val="1200"/>
              </a:spcBef>
              <a:spcAft>
                <a:spcPts val="0"/>
              </a:spcAft>
            </a:pPr>
            <a:r>
              <a:rPr lang="ru-RU" sz="2000" dirty="0">
                <a:solidFill>
                  <a:srgbClr val="002060"/>
                </a:solidFill>
                <a:ea typeface="Times New Roman" panose="02020603050405020304" pitchFamily="18" charset="0"/>
              </a:rPr>
              <a:t>Непринятие муниципальным служащим, являющимся стороной конфликта интересов, мер по предотвращению или урегулированию конфликта интересов является правонарушением, влекущим увольнение муниципального служащего с муниципальной службы</a:t>
            </a:r>
            <a:r>
              <a:rPr lang="ru-RU" sz="2000" dirty="0" smtClean="0">
                <a:solidFill>
                  <a:srgbClr val="002060"/>
                </a:solidFill>
                <a:ea typeface="Times New Roman" panose="02020603050405020304" pitchFamily="18" charset="0"/>
              </a:rPr>
              <a:t>.</a:t>
            </a:r>
            <a:endParaRPr lang="ru-RU" sz="2000" dirty="0">
              <a:solidFill>
                <a:srgbClr val="002060"/>
              </a:solidFill>
              <a:ea typeface="Times New Roman" panose="02020603050405020304" pitchFamily="18" charset="0"/>
            </a:endParaRPr>
          </a:p>
          <a:p>
            <a:pPr indent="342900" algn="just">
              <a:spcBef>
                <a:spcPts val="1200"/>
              </a:spcBef>
              <a:spcAft>
                <a:spcPts val="0"/>
              </a:spcAft>
            </a:pPr>
            <a:r>
              <a:rPr lang="ru-RU" sz="2000" dirty="0" smtClean="0">
                <a:solidFill>
                  <a:srgbClr val="002060"/>
                </a:solidFill>
                <a:ea typeface="Times New Roman" panose="02020603050405020304" pitchFamily="18" charset="0"/>
              </a:rPr>
              <a:t> </a:t>
            </a:r>
            <a:r>
              <a:rPr lang="ru-RU" sz="2000" dirty="0">
                <a:solidFill>
                  <a:srgbClr val="002060"/>
                </a:solidFill>
                <a:ea typeface="Times New Roman" panose="02020603050405020304" pitchFamily="18" charset="0"/>
              </a:rPr>
              <a:t>Представитель нанимателя (работодатель), которому стало известно о возникновении у муниципального служащего личной заинтересованности, которая приводит или может привести к конфликту интересов, </a:t>
            </a:r>
            <a:r>
              <a:rPr lang="ru-RU" sz="2000" b="1" dirty="0">
                <a:solidFill>
                  <a:srgbClr val="002060"/>
                </a:solidFill>
                <a:ea typeface="Times New Roman" panose="02020603050405020304" pitchFamily="18" charset="0"/>
              </a:rPr>
              <a:t>обязан принять меры по предотвращению или урегулированию конфликта интересов, вплоть до отстранения этого муниципального служащего от замещаемой должности муниципальной службы на период урегулирования конфликта интересов </a:t>
            </a:r>
            <a:r>
              <a:rPr lang="ru-RU" sz="2000" dirty="0">
                <a:solidFill>
                  <a:srgbClr val="002060"/>
                </a:solidFill>
                <a:ea typeface="Times New Roman" panose="02020603050405020304" pitchFamily="18" charset="0"/>
              </a:rPr>
              <a:t>с сохранением за ним денежного содержания на все время отстранения от замещаемой должности муниципальной службы.</a:t>
            </a:r>
          </a:p>
          <a:p>
            <a:pPr indent="342900" algn="just">
              <a:spcBef>
                <a:spcPts val="1200"/>
              </a:spcBef>
              <a:spcAft>
                <a:spcPts val="0"/>
              </a:spcAft>
            </a:pPr>
            <a:r>
              <a:rPr lang="ru-RU" sz="2000" dirty="0" smtClean="0">
                <a:solidFill>
                  <a:srgbClr val="002060"/>
                </a:solidFill>
                <a:ea typeface="Times New Roman" panose="02020603050405020304" pitchFamily="18" charset="0"/>
              </a:rPr>
              <a:t> </a:t>
            </a:r>
            <a:r>
              <a:rPr lang="ru-RU" sz="2000" b="1" dirty="0">
                <a:solidFill>
                  <a:srgbClr val="002060"/>
                </a:solidFill>
                <a:ea typeface="Times New Roman" panose="02020603050405020304" pitchFamily="18" charset="0"/>
              </a:rPr>
              <a:t>Непринятие муниципальным служащим</a:t>
            </a:r>
            <a:r>
              <a:rPr lang="ru-RU" sz="2000" dirty="0">
                <a:solidFill>
                  <a:srgbClr val="002060"/>
                </a:solidFill>
                <a:ea typeface="Times New Roman" panose="02020603050405020304" pitchFamily="18" charset="0"/>
              </a:rPr>
              <a:t>, являющимся представителем нанимателя, которому стало известно о возникновении у подчиненного ему муниципального служащего личной заинтересованности, которая приводит или может привести к конфликту интересов, мер по предотвращению или урегулированию конфликта интересов </a:t>
            </a:r>
            <a:r>
              <a:rPr lang="ru-RU" sz="2000" b="1" dirty="0">
                <a:solidFill>
                  <a:srgbClr val="002060"/>
                </a:solidFill>
                <a:ea typeface="Times New Roman" panose="02020603050405020304" pitchFamily="18" charset="0"/>
              </a:rPr>
              <a:t>является правонарушением, влекущим увольнение муниципального служащего, являющегося представителем нанимателя, с муниципальной службы.</a:t>
            </a:r>
          </a:p>
        </p:txBody>
      </p:sp>
    </p:spTree>
    <p:extLst>
      <p:ext uri="{BB962C8B-B14F-4D97-AF65-F5344CB8AC3E}">
        <p14:creationId xmlns="" xmlns:p14="http://schemas.microsoft.com/office/powerpoint/2010/main" val="2057699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7029" y="981839"/>
            <a:ext cx="11422742" cy="2677656"/>
          </a:xfrm>
          <a:prstGeom prst="rect">
            <a:avLst/>
          </a:prstGeom>
        </p:spPr>
        <p:txBody>
          <a:bodyPr wrap="square">
            <a:spAutoFit/>
          </a:bodyPr>
          <a:lstStyle/>
          <a:p>
            <a:pPr indent="457200"/>
            <a:r>
              <a:rPr lang="ru-RU" sz="2400" dirty="0">
                <a:solidFill>
                  <a:srgbClr val="002060"/>
                </a:solidFill>
                <a:ea typeface="Times New Roman" panose="02020603050405020304" pitchFamily="18" charset="0"/>
                <a:cs typeface="Times New Roman" panose="02020603050405020304" pitchFamily="18" charset="0"/>
              </a:rPr>
              <a:t>Для обеспечения соблюдения муниципальными служащими общих принципов служебного поведения и урегулирования конфликта интересов в органе местного самоуправления, аппарате избирательной комиссии муниципального образования в порядке, определяемом нормативными правовыми актами субъекта Российской Федерации и муниципальным правовым актом, </a:t>
            </a:r>
            <a:r>
              <a:rPr lang="ru-RU" sz="2400" b="1" dirty="0">
                <a:solidFill>
                  <a:srgbClr val="002060"/>
                </a:solidFill>
                <a:ea typeface="Times New Roman" panose="02020603050405020304" pitchFamily="18" charset="0"/>
                <a:cs typeface="Times New Roman" panose="02020603050405020304" pitchFamily="18" charset="0"/>
              </a:rPr>
              <a:t>могут образовываться комиссии по соблюдению требований к служебному поведению муниципальных служащих и урегулированию конфликтов интересов.</a:t>
            </a:r>
            <a:endParaRPr lang="ru-RU" sz="2400" b="1" dirty="0">
              <a:solidFill>
                <a:srgbClr val="002060"/>
              </a:solidFill>
            </a:endParaRPr>
          </a:p>
        </p:txBody>
      </p:sp>
    </p:spTree>
    <p:extLst>
      <p:ext uri="{BB962C8B-B14F-4D97-AF65-F5344CB8AC3E}">
        <p14:creationId xmlns="" xmlns:p14="http://schemas.microsoft.com/office/powerpoint/2010/main" val="3730446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720437" y="1572177"/>
            <a:ext cx="10571018" cy="1261963"/>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ru-RU" sz="3600" b="1" dirty="0" smtClean="0">
                <a:solidFill>
                  <a:schemeClr val="accent2">
                    <a:lumMod val="50000"/>
                  </a:schemeClr>
                </a:solidFill>
                <a:latin typeface="+mn-lt"/>
              </a:rPr>
              <a:t>ТИПОВЫЕ СИТУАЦИИ КОНФЛИКТА ИНТЕРЕСОВ НА ГОСУДАРСТВЕННОЙ,  МУНИЦИПАЛЬНОЙ СЛУЖБЕ РФ И ПОРЯДОК ИХ УРЕГУЛИРОВАНИЯ</a:t>
            </a:r>
            <a:endParaRPr lang="ru-RU" sz="3600" b="1" dirty="0">
              <a:solidFill>
                <a:schemeClr val="accent2">
                  <a:lumMod val="50000"/>
                </a:schemeClr>
              </a:solidFill>
              <a:latin typeface="+mn-lt"/>
            </a:endParaRPr>
          </a:p>
        </p:txBody>
      </p:sp>
    </p:spTree>
    <p:extLst>
      <p:ext uri="{BB962C8B-B14F-4D97-AF65-F5344CB8AC3E}">
        <p14:creationId xmlns="" xmlns:p14="http://schemas.microsoft.com/office/powerpoint/2010/main" val="4055896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30194" y="652446"/>
            <a:ext cx="5936776" cy="4247317"/>
          </a:xfrm>
          <a:prstGeom prst="rect">
            <a:avLst/>
          </a:prstGeom>
        </p:spPr>
        <p:txBody>
          <a:bodyPr wrap="square">
            <a:spAutoFit/>
          </a:bodyPr>
          <a:lstStyle/>
          <a:p>
            <a:r>
              <a:rPr lang="ru-RU" dirty="0">
                <a:solidFill>
                  <a:srgbClr val="002060"/>
                </a:solidFill>
              </a:rPr>
              <a:t>2.1) рассмотрение в федеральных органах государственной власти, органах государственной власти субъектов Российской Федерации, органах местного самоуправления, других органах, организациях, наделенных федеральным законом отдельными государственными или иными публичными полномочиями, </a:t>
            </a:r>
            <a:r>
              <a:rPr lang="ru-RU" b="1" dirty="0">
                <a:solidFill>
                  <a:srgbClr val="002060"/>
                </a:solidFill>
              </a:rPr>
              <a:t>не реже одного раза в квартал вопросов правоприменительной практики по результатам вступивших в законную силу решений судов</a:t>
            </a:r>
            <a:r>
              <a:rPr lang="ru-RU" dirty="0">
                <a:solidFill>
                  <a:srgbClr val="002060"/>
                </a:solidFill>
              </a:rPr>
              <a:t>, арбитражных судов о признании недействительными ненормативных правовых актов, незаконными решений и действий (бездействия) указанных органов, организаций и их должностных лиц в целях выработки и принятия мер по предупреждению и устранению причин выявленных нарушений;</a:t>
            </a:r>
          </a:p>
        </p:txBody>
      </p:sp>
      <p:pic>
        <p:nvPicPr>
          <p:cNvPr id="3" name="Рисунок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504967" y="122830"/>
            <a:ext cx="5076967" cy="4326340"/>
          </a:xfrm>
          <a:prstGeom prst="rect">
            <a:avLst/>
          </a:prstGeom>
        </p:spPr>
      </p:pic>
      <p:sp>
        <p:nvSpPr>
          <p:cNvPr id="4" name="Прямоугольник 3"/>
          <p:cNvSpPr/>
          <p:nvPr/>
        </p:nvSpPr>
        <p:spPr>
          <a:xfrm>
            <a:off x="5852908" y="130628"/>
            <a:ext cx="6048672"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r>
              <a:rPr lang="ru-RU" b="1" dirty="0">
                <a:solidFill>
                  <a:schemeClr val="tx2">
                    <a:lumMod val="75000"/>
                  </a:schemeClr>
                </a:solidFill>
              </a:rPr>
              <a:t>Статья 6. Меры по профилактике коррупции</a:t>
            </a:r>
            <a:endParaRPr lang="ru-RU" dirty="0">
              <a:solidFill>
                <a:schemeClr val="tx2">
                  <a:lumMod val="75000"/>
                </a:schemeClr>
              </a:solidFill>
            </a:endParaRPr>
          </a:p>
        </p:txBody>
      </p:sp>
    </p:spTree>
    <p:extLst>
      <p:ext uri="{BB962C8B-B14F-4D97-AF65-F5344CB8AC3E}">
        <p14:creationId xmlns="" xmlns:p14="http://schemas.microsoft.com/office/powerpoint/2010/main" val="14190200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19" y="267494"/>
            <a:ext cx="9274617" cy="3477875"/>
          </a:xfrm>
          <a:prstGeom prst="rect">
            <a:avLst/>
          </a:prstGeom>
        </p:spPr>
        <p:txBody>
          <a:bodyPr wrap="square">
            <a:spAutoFit/>
          </a:bodyPr>
          <a:lstStyle/>
          <a:p>
            <a:pPr algn="ctr"/>
            <a:r>
              <a:rPr lang="ru-RU" sz="2000" b="1" dirty="0" smtClean="0">
                <a:solidFill>
                  <a:srgbClr val="002060"/>
                </a:solidFill>
              </a:rPr>
              <a:t>1</a:t>
            </a:r>
            <a:r>
              <a:rPr lang="ru-RU" sz="2000" b="1" dirty="0">
                <a:solidFill>
                  <a:srgbClr val="002060"/>
                </a:solidFill>
              </a:rPr>
              <a:t>. Конфликт интересов, связанный с выполнением отдельных функций</a:t>
            </a:r>
          </a:p>
          <a:p>
            <a:pPr algn="ctr"/>
            <a:r>
              <a:rPr lang="ru-RU" sz="2000" b="1" dirty="0">
                <a:solidFill>
                  <a:srgbClr val="002060"/>
                </a:solidFill>
              </a:rPr>
              <a:t>муниципального управления в отношении родственников и/или иных лиц, с</a:t>
            </a:r>
          </a:p>
          <a:p>
            <a:pPr algn="ctr"/>
            <a:r>
              <a:rPr lang="ru-RU" sz="2000" b="1" dirty="0">
                <a:solidFill>
                  <a:srgbClr val="002060"/>
                </a:solidFill>
              </a:rPr>
              <a:t>которыми связана личная заинтересованность муниципального служащего.</a:t>
            </a:r>
          </a:p>
          <a:p>
            <a:endParaRPr lang="ru-RU" sz="2000" dirty="0" smtClean="0"/>
          </a:p>
          <a:p>
            <a:pPr indent="457200"/>
            <a:r>
              <a:rPr lang="ru-RU" sz="2000" b="1" dirty="0" smtClean="0">
                <a:solidFill>
                  <a:srgbClr val="002060"/>
                </a:solidFill>
              </a:rPr>
              <a:t>1.1</a:t>
            </a:r>
            <a:r>
              <a:rPr lang="ru-RU" sz="2000" b="1" dirty="0">
                <a:solidFill>
                  <a:srgbClr val="002060"/>
                </a:solidFill>
              </a:rPr>
              <a:t>. Описание ситуации</a:t>
            </a:r>
          </a:p>
          <a:p>
            <a:pPr indent="457200"/>
            <a:r>
              <a:rPr lang="ru-RU" sz="2000" dirty="0">
                <a:solidFill>
                  <a:srgbClr val="002060"/>
                </a:solidFill>
              </a:rPr>
              <a:t>Муниципальный служащий участвует в осуществлении отдельных </a:t>
            </a:r>
            <a:r>
              <a:rPr lang="ru-RU" sz="2000" dirty="0" smtClean="0">
                <a:solidFill>
                  <a:srgbClr val="002060"/>
                </a:solidFill>
              </a:rPr>
              <a:t>функций муниципального </a:t>
            </a:r>
            <a:r>
              <a:rPr lang="ru-RU" sz="2000" dirty="0">
                <a:solidFill>
                  <a:srgbClr val="002060"/>
                </a:solidFill>
              </a:rPr>
              <a:t>управления и/или в принятии кадровых решений в </a:t>
            </a:r>
            <a:r>
              <a:rPr lang="ru-RU" sz="2000" dirty="0" smtClean="0">
                <a:solidFill>
                  <a:srgbClr val="002060"/>
                </a:solidFill>
              </a:rPr>
              <a:t>отношении родственников </a:t>
            </a:r>
            <a:r>
              <a:rPr lang="ru-RU" sz="2000" dirty="0">
                <a:solidFill>
                  <a:srgbClr val="002060"/>
                </a:solidFill>
              </a:rPr>
              <a:t>и/или иных лиц, с которыми связана личная </a:t>
            </a:r>
            <a:r>
              <a:rPr lang="ru-RU" sz="2000" dirty="0" smtClean="0">
                <a:solidFill>
                  <a:srgbClr val="002060"/>
                </a:solidFill>
              </a:rPr>
              <a:t>заинтересованность муниципального служащего.</a:t>
            </a:r>
          </a:p>
          <a:p>
            <a:endParaRPr lang="ru-RU" sz="2000" dirty="0"/>
          </a:p>
          <a:p>
            <a:endParaRPr lang="ru-RU" sz="2000" dirty="0"/>
          </a:p>
        </p:txBody>
      </p:sp>
      <p:sp>
        <p:nvSpPr>
          <p:cNvPr id="3" name="Прямоугольник 2"/>
          <p:cNvSpPr/>
          <p:nvPr/>
        </p:nvSpPr>
        <p:spPr>
          <a:xfrm>
            <a:off x="5044474" y="3366178"/>
            <a:ext cx="4572000" cy="1477328"/>
          </a:xfrm>
          <a:prstGeom prst="rect">
            <a:avLst/>
          </a:prstGeom>
        </p:spPr>
        <p:txBody>
          <a:bodyPr>
            <a:spAutoFit/>
          </a:bodyPr>
          <a:lstStyle/>
          <a:p>
            <a:r>
              <a:rPr lang="ru-RU" i="1" dirty="0">
                <a:solidFill>
                  <a:srgbClr val="002060"/>
                </a:solidFill>
              </a:rPr>
              <a:t>Например, муниципальный служащий является членом конкурсной комиссии на</a:t>
            </a:r>
          </a:p>
          <a:p>
            <a:r>
              <a:rPr lang="ru-RU" i="1" dirty="0">
                <a:solidFill>
                  <a:srgbClr val="002060"/>
                </a:solidFill>
              </a:rPr>
              <a:t>замещение вакантной должности органа местного самоуправления, членом аттестационной комиссии.</a:t>
            </a:r>
          </a:p>
        </p:txBody>
      </p:sp>
      <p:sp>
        <p:nvSpPr>
          <p:cNvPr id="4" name="Стрелка вправо 3"/>
          <p:cNvSpPr/>
          <p:nvPr/>
        </p:nvSpPr>
        <p:spPr>
          <a:xfrm>
            <a:off x="3657600" y="3739485"/>
            <a:ext cx="978408" cy="846161"/>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6018538" y="4925792"/>
            <a:ext cx="1584176" cy="1296144"/>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dirty="0" smtClean="0">
                <a:solidFill>
                  <a:srgbClr val="002060"/>
                </a:solidFill>
              </a:rPr>
              <a:t>меры</a:t>
            </a:r>
            <a:endParaRPr lang="ru-RU" dirty="0">
              <a:solidFill>
                <a:srgbClr val="002060"/>
              </a:solidFill>
            </a:endParaRPr>
          </a:p>
        </p:txBody>
      </p:sp>
    </p:spTree>
    <p:extLst>
      <p:ext uri="{BB962C8B-B14F-4D97-AF65-F5344CB8AC3E}">
        <p14:creationId xmlns="" xmlns:p14="http://schemas.microsoft.com/office/powerpoint/2010/main" val="1060929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6406" y="670818"/>
            <a:ext cx="9546144" cy="4031873"/>
          </a:xfrm>
          <a:prstGeom prst="rect">
            <a:avLst/>
          </a:prstGeom>
        </p:spPr>
        <p:txBody>
          <a:bodyPr wrap="square">
            <a:spAutoFit/>
          </a:bodyPr>
          <a:lstStyle/>
          <a:p>
            <a:pPr algn="ctr"/>
            <a:r>
              <a:rPr lang="ru-RU" sz="2800" b="1" dirty="0">
                <a:solidFill>
                  <a:srgbClr val="002060"/>
                </a:solidFill>
              </a:rPr>
              <a:t>Меры предотвращения и урегулирования</a:t>
            </a:r>
          </a:p>
          <a:p>
            <a:endParaRPr lang="ru-RU" sz="2800" dirty="0" smtClean="0"/>
          </a:p>
          <a:p>
            <a:pPr indent="457200"/>
            <a:r>
              <a:rPr lang="ru-RU" sz="2000" dirty="0" smtClean="0">
                <a:solidFill>
                  <a:srgbClr val="002060"/>
                </a:solidFill>
              </a:rPr>
              <a:t>Муниципальному </a:t>
            </a:r>
            <a:r>
              <a:rPr lang="ru-RU" sz="2000" dirty="0">
                <a:solidFill>
                  <a:srgbClr val="002060"/>
                </a:solidFill>
              </a:rPr>
              <a:t>служащему следует уведомить о наличии </a:t>
            </a:r>
            <a:r>
              <a:rPr lang="ru-RU" sz="2000" dirty="0" smtClean="0">
                <a:solidFill>
                  <a:srgbClr val="002060"/>
                </a:solidFill>
              </a:rPr>
              <a:t>личной заинтересованности </a:t>
            </a:r>
            <a:r>
              <a:rPr lang="ru-RU" sz="2000" dirty="0">
                <a:solidFill>
                  <a:srgbClr val="002060"/>
                </a:solidFill>
              </a:rPr>
              <a:t>представителя нанимателя (работодателя) в письменной форме.</a:t>
            </a:r>
          </a:p>
          <a:p>
            <a:r>
              <a:rPr lang="ru-RU" sz="2000" dirty="0">
                <a:solidFill>
                  <a:srgbClr val="002060"/>
                </a:solidFill>
              </a:rPr>
              <a:t>Представителю нанимателя (работодателю) рекомендуется </a:t>
            </a:r>
            <a:r>
              <a:rPr lang="ru-RU" sz="2000" dirty="0" smtClean="0">
                <a:solidFill>
                  <a:srgbClr val="002060"/>
                </a:solidFill>
              </a:rPr>
              <a:t>отстранить муниципального </a:t>
            </a:r>
            <a:r>
              <a:rPr lang="ru-RU" sz="2000" dirty="0">
                <a:solidFill>
                  <a:srgbClr val="002060"/>
                </a:solidFill>
              </a:rPr>
              <a:t>служащего от исполнения должностных обязанностей</a:t>
            </a:r>
            <a:r>
              <a:rPr lang="ru-RU" sz="2000" dirty="0" smtClean="0">
                <a:solidFill>
                  <a:srgbClr val="002060"/>
                </a:solidFill>
              </a:rPr>
              <a:t>, предполагающих непосредственное </a:t>
            </a:r>
            <a:r>
              <a:rPr lang="ru-RU" sz="2000" dirty="0">
                <a:solidFill>
                  <a:srgbClr val="002060"/>
                </a:solidFill>
              </a:rPr>
              <a:t>взаимодействие с родственниками и/или </a:t>
            </a:r>
            <a:r>
              <a:rPr lang="ru-RU" sz="2000" dirty="0" smtClean="0">
                <a:solidFill>
                  <a:srgbClr val="002060"/>
                </a:solidFill>
              </a:rPr>
              <a:t>иными лицами</a:t>
            </a:r>
            <a:r>
              <a:rPr lang="ru-RU" sz="2000" dirty="0">
                <a:solidFill>
                  <a:srgbClr val="002060"/>
                </a:solidFill>
              </a:rPr>
              <a:t>, с которыми связана личная заинтересованность </a:t>
            </a:r>
            <a:r>
              <a:rPr lang="ru-RU" sz="2000" dirty="0" smtClean="0">
                <a:solidFill>
                  <a:srgbClr val="002060"/>
                </a:solidFill>
              </a:rPr>
              <a:t>муниципального служащего</a:t>
            </a:r>
            <a:r>
              <a:rPr lang="ru-RU" sz="2000" dirty="0">
                <a:solidFill>
                  <a:srgbClr val="002060"/>
                </a:solidFill>
              </a:rPr>
              <a:t>. Например, рекомендуется временно вывести </a:t>
            </a:r>
            <a:r>
              <a:rPr lang="ru-RU" sz="2000" dirty="0" smtClean="0">
                <a:solidFill>
                  <a:srgbClr val="002060"/>
                </a:solidFill>
              </a:rPr>
              <a:t>муниципального служащего </a:t>
            </a:r>
            <a:r>
              <a:rPr lang="ru-RU" sz="2000" dirty="0">
                <a:solidFill>
                  <a:srgbClr val="002060"/>
                </a:solidFill>
              </a:rPr>
              <a:t>из состава конкурсной комиссии, если одним из кандидатов </a:t>
            </a:r>
            <a:r>
              <a:rPr lang="ru-RU" sz="2000" dirty="0" smtClean="0">
                <a:solidFill>
                  <a:srgbClr val="002060"/>
                </a:solidFill>
              </a:rPr>
              <a:t>на замещение </a:t>
            </a:r>
            <a:r>
              <a:rPr lang="ru-RU" sz="2000" dirty="0">
                <a:solidFill>
                  <a:srgbClr val="002060"/>
                </a:solidFill>
              </a:rPr>
              <a:t>вакантной должности муниципальной службы является его родственник</a:t>
            </a:r>
            <a:r>
              <a:rPr lang="ru-RU" sz="2000" dirty="0" smtClean="0">
                <a:solidFill>
                  <a:srgbClr val="002060"/>
                </a:solidFill>
              </a:rPr>
              <a:t>.</a:t>
            </a:r>
          </a:p>
          <a:p>
            <a:endParaRPr lang="ru-RU" sz="2000" dirty="0" smtClean="0">
              <a:solidFill>
                <a:srgbClr val="002060"/>
              </a:solidFill>
            </a:endParaRPr>
          </a:p>
        </p:txBody>
      </p:sp>
    </p:spTree>
    <p:extLst>
      <p:ext uri="{BB962C8B-B14F-4D97-AF65-F5344CB8AC3E}">
        <p14:creationId xmlns="" xmlns:p14="http://schemas.microsoft.com/office/powerpoint/2010/main" val="3708425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1925" y="423729"/>
            <a:ext cx="9932762" cy="3108543"/>
          </a:xfrm>
          <a:prstGeom prst="rect">
            <a:avLst/>
          </a:prstGeom>
        </p:spPr>
        <p:txBody>
          <a:bodyPr wrap="square">
            <a:spAutoFit/>
          </a:bodyPr>
          <a:lstStyle/>
          <a:p>
            <a:pPr algn="ctr"/>
            <a:r>
              <a:rPr lang="ru-RU" sz="2800" b="1" dirty="0">
                <a:solidFill>
                  <a:srgbClr val="002060"/>
                </a:solidFill>
              </a:rPr>
              <a:t>2. Конфликт интересов, связанный с выполнением иной </a:t>
            </a:r>
            <a:endParaRPr lang="ru-RU" sz="2800" b="1" dirty="0" smtClean="0">
              <a:solidFill>
                <a:srgbClr val="002060"/>
              </a:solidFill>
            </a:endParaRPr>
          </a:p>
          <a:p>
            <a:pPr algn="ctr"/>
            <a:r>
              <a:rPr lang="ru-RU" sz="2800" b="1" dirty="0" smtClean="0">
                <a:solidFill>
                  <a:srgbClr val="002060"/>
                </a:solidFill>
              </a:rPr>
              <a:t>оплачиваемой работы</a:t>
            </a:r>
            <a:endParaRPr lang="ru-RU" sz="2800" b="1" dirty="0">
              <a:solidFill>
                <a:srgbClr val="002060"/>
              </a:solidFill>
            </a:endParaRPr>
          </a:p>
          <a:p>
            <a:endParaRPr lang="ru-RU" sz="2000" dirty="0" smtClean="0">
              <a:solidFill>
                <a:srgbClr val="002060"/>
              </a:solidFill>
            </a:endParaRPr>
          </a:p>
          <a:p>
            <a:pPr indent="457200"/>
            <a:r>
              <a:rPr lang="ru-RU" sz="2000" b="1" dirty="0" smtClean="0">
                <a:solidFill>
                  <a:srgbClr val="002060"/>
                </a:solidFill>
              </a:rPr>
              <a:t>2.1</a:t>
            </a:r>
            <a:r>
              <a:rPr lang="ru-RU" sz="2000" b="1" dirty="0">
                <a:solidFill>
                  <a:srgbClr val="002060"/>
                </a:solidFill>
              </a:rPr>
              <a:t>. Описание ситуации</a:t>
            </a:r>
          </a:p>
          <a:p>
            <a:pPr indent="457200"/>
            <a:r>
              <a:rPr lang="ru-RU" sz="2000" dirty="0">
                <a:solidFill>
                  <a:srgbClr val="002060"/>
                </a:solidFill>
              </a:rPr>
              <a:t>Муниципальный служащий, его родственники или иные лица, с которыми</a:t>
            </a:r>
          </a:p>
          <a:p>
            <a:pPr indent="457200"/>
            <a:r>
              <a:rPr lang="ru-RU" sz="2000" dirty="0">
                <a:solidFill>
                  <a:srgbClr val="002060"/>
                </a:solidFill>
              </a:rPr>
              <a:t>связана личная заинтересованность муниципального служащего, выполняют </a:t>
            </a:r>
            <a:r>
              <a:rPr lang="ru-RU" sz="2000" dirty="0" smtClean="0">
                <a:solidFill>
                  <a:srgbClr val="002060"/>
                </a:solidFill>
              </a:rPr>
              <a:t>или собираются </a:t>
            </a:r>
            <a:r>
              <a:rPr lang="ru-RU" sz="2000" dirty="0">
                <a:solidFill>
                  <a:srgbClr val="002060"/>
                </a:solidFill>
              </a:rPr>
              <a:t>выполнять оплачиваемую работу на условиях трудового </a:t>
            </a:r>
            <a:r>
              <a:rPr lang="ru-RU" sz="2000" dirty="0" smtClean="0">
                <a:solidFill>
                  <a:srgbClr val="002060"/>
                </a:solidFill>
              </a:rPr>
              <a:t>или</a:t>
            </a:r>
            <a:r>
              <a:rPr lang="en-US" sz="2000" dirty="0" smtClean="0">
                <a:solidFill>
                  <a:srgbClr val="002060"/>
                </a:solidFill>
              </a:rPr>
              <a:t> </a:t>
            </a:r>
            <a:r>
              <a:rPr lang="ru-RU" sz="2000" dirty="0" smtClean="0">
                <a:solidFill>
                  <a:srgbClr val="002060"/>
                </a:solidFill>
              </a:rPr>
              <a:t>гражданско-правового </a:t>
            </a:r>
            <a:r>
              <a:rPr lang="ru-RU" sz="2000" dirty="0">
                <a:solidFill>
                  <a:srgbClr val="002060"/>
                </a:solidFill>
              </a:rPr>
              <a:t>договора в организации, в отношении </a:t>
            </a:r>
            <a:r>
              <a:rPr lang="ru-RU" sz="2000" dirty="0" smtClean="0">
                <a:solidFill>
                  <a:srgbClr val="002060"/>
                </a:solidFill>
              </a:rPr>
              <a:t>которой</a:t>
            </a:r>
            <a:r>
              <a:rPr lang="en-US" sz="2000" dirty="0" smtClean="0">
                <a:solidFill>
                  <a:srgbClr val="002060"/>
                </a:solidFill>
              </a:rPr>
              <a:t> </a:t>
            </a:r>
            <a:r>
              <a:rPr lang="ru-RU" sz="2000" dirty="0" smtClean="0">
                <a:solidFill>
                  <a:srgbClr val="002060"/>
                </a:solidFill>
              </a:rPr>
              <a:t>муниципальный </a:t>
            </a:r>
            <a:r>
              <a:rPr lang="ru-RU" sz="2000" dirty="0">
                <a:solidFill>
                  <a:srgbClr val="002060"/>
                </a:solidFill>
              </a:rPr>
              <a:t>служащий осуществляет отдельные </a:t>
            </a:r>
            <a:r>
              <a:rPr lang="ru-RU" sz="2000" dirty="0" smtClean="0">
                <a:solidFill>
                  <a:srgbClr val="002060"/>
                </a:solidFill>
              </a:rPr>
              <a:t>функции</a:t>
            </a:r>
            <a:r>
              <a:rPr lang="en-US" sz="2000" dirty="0" smtClean="0">
                <a:solidFill>
                  <a:srgbClr val="002060"/>
                </a:solidFill>
              </a:rPr>
              <a:t> </a:t>
            </a:r>
            <a:r>
              <a:rPr lang="ru-RU" sz="2000" dirty="0" smtClean="0">
                <a:solidFill>
                  <a:srgbClr val="002060"/>
                </a:solidFill>
              </a:rPr>
              <a:t>муниципального</a:t>
            </a:r>
            <a:r>
              <a:rPr lang="en-US" sz="2000" dirty="0">
                <a:solidFill>
                  <a:srgbClr val="002060"/>
                </a:solidFill>
              </a:rPr>
              <a:t> </a:t>
            </a:r>
            <a:r>
              <a:rPr lang="ru-RU" sz="2000" dirty="0" smtClean="0">
                <a:solidFill>
                  <a:srgbClr val="002060"/>
                </a:solidFill>
              </a:rPr>
              <a:t>управления</a:t>
            </a:r>
            <a:endParaRPr lang="ru-RU" sz="2000" dirty="0">
              <a:solidFill>
                <a:srgbClr val="002060"/>
              </a:solidFill>
            </a:endParaRPr>
          </a:p>
        </p:txBody>
      </p:sp>
      <p:sp>
        <p:nvSpPr>
          <p:cNvPr id="3" name="Прямоугольник 2"/>
          <p:cNvSpPr/>
          <p:nvPr/>
        </p:nvSpPr>
        <p:spPr>
          <a:xfrm>
            <a:off x="6015806" y="3626747"/>
            <a:ext cx="5816804" cy="2062103"/>
          </a:xfrm>
          <a:prstGeom prst="rect">
            <a:avLst/>
          </a:prstGeom>
        </p:spPr>
        <p:txBody>
          <a:bodyPr wrap="square">
            <a:spAutoFit/>
          </a:bodyPr>
          <a:lstStyle/>
          <a:p>
            <a:r>
              <a:rPr lang="ru-RU" sz="1600" i="1" dirty="0">
                <a:solidFill>
                  <a:srgbClr val="002060"/>
                </a:solidFill>
              </a:rPr>
              <a:t>В случае если муниципальный служащий самостоятельно не предпринял мер по</a:t>
            </a:r>
          </a:p>
          <a:p>
            <a:r>
              <a:rPr lang="ru-RU" sz="1600" i="1" dirty="0">
                <a:solidFill>
                  <a:srgbClr val="002060"/>
                </a:solidFill>
              </a:rPr>
              <a:t>урегулированию конфликта интересов, представителю нанимателя рекомендуется отстранить муниципального служащего от исполнения должностных обязанностей в отношении организации, в которой муниципальный служащий или его родственники выполняют иную оплачиваемую работу.</a:t>
            </a:r>
          </a:p>
        </p:txBody>
      </p:sp>
      <p:sp>
        <p:nvSpPr>
          <p:cNvPr id="4" name="Стрелка вправо 3"/>
          <p:cNvSpPr/>
          <p:nvPr/>
        </p:nvSpPr>
        <p:spPr>
          <a:xfrm>
            <a:off x="4722125" y="4189863"/>
            <a:ext cx="978408" cy="83947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8485925" y="5417840"/>
            <a:ext cx="1944216" cy="1440160"/>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solidFill>
                  <a:srgbClr val="002060"/>
                </a:solidFill>
              </a:rPr>
              <a:t>меры</a:t>
            </a:r>
            <a:endParaRPr lang="ru-RU" dirty="0">
              <a:solidFill>
                <a:srgbClr val="002060"/>
              </a:solidFill>
            </a:endParaRPr>
          </a:p>
        </p:txBody>
      </p:sp>
    </p:spTree>
    <p:extLst>
      <p:ext uri="{BB962C8B-B14F-4D97-AF65-F5344CB8AC3E}">
        <p14:creationId xmlns="" xmlns:p14="http://schemas.microsoft.com/office/powerpoint/2010/main" val="16665870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12024" y="457696"/>
            <a:ext cx="10206435" cy="3908762"/>
          </a:xfrm>
          <a:prstGeom prst="rect">
            <a:avLst/>
          </a:prstGeom>
        </p:spPr>
        <p:txBody>
          <a:bodyPr wrap="square">
            <a:spAutoFit/>
          </a:bodyPr>
          <a:lstStyle/>
          <a:p>
            <a:pPr algn="ctr"/>
            <a:r>
              <a:rPr lang="ru-RU" sz="2800" b="1" dirty="0">
                <a:solidFill>
                  <a:srgbClr val="002060"/>
                </a:solidFill>
              </a:rPr>
              <a:t>Меры предотвращения и урегулирования</a:t>
            </a:r>
          </a:p>
          <a:p>
            <a:endParaRPr lang="ru-RU" sz="2000" dirty="0" smtClean="0">
              <a:solidFill>
                <a:srgbClr val="002060"/>
              </a:solidFill>
            </a:endParaRPr>
          </a:p>
          <a:p>
            <a:r>
              <a:rPr lang="ru-RU" sz="2000" dirty="0" smtClean="0">
                <a:solidFill>
                  <a:srgbClr val="002060"/>
                </a:solidFill>
              </a:rPr>
              <a:t>Муниципальный </a:t>
            </a:r>
            <a:r>
              <a:rPr lang="ru-RU" sz="2000" dirty="0">
                <a:solidFill>
                  <a:srgbClr val="002060"/>
                </a:solidFill>
              </a:rPr>
              <a:t>служащий вправе с предварительным уведомлением</a:t>
            </a:r>
          </a:p>
          <a:p>
            <a:r>
              <a:rPr lang="ru-RU" sz="2000" dirty="0">
                <a:solidFill>
                  <a:srgbClr val="002060"/>
                </a:solidFill>
              </a:rPr>
              <a:t>представителя нанимателя (работодателя) выполнять иную оплачиваемую работу,</a:t>
            </a:r>
          </a:p>
          <a:p>
            <a:r>
              <a:rPr lang="ru-RU" sz="2000" dirty="0">
                <a:solidFill>
                  <a:srgbClr val="002060"/>
                </a:solidFill>
              </a:rPr>
              <a:t>если это не повлечет за собой конфликт интересов</a:t>
            </a:r>
            <a:r>
              <a:rPr lang="ru-RU" sz="2000" dirty="0" smtClean="0">
                <a:solidFill>
                  <a:srgbClr val="002060"/>
                </a:solidFill>
              </a:rPr>
              <a:t>.</a:t>
            </a:r>
          </a:p>
          <a:p>
            <a:endParaRPr lang="ru-RU" sz="2000" dirty="0">
              <a:solidFill>
                <a:srgbClr val="002060"/>
              </a:solidFill>
            </a:endParaRPr>
          </a:p>
          <a:p>
            <a:r>
              <a:rPr lang="ru-RU" sz="2000" dirty="0">
                <a:solidFill>
                  <a:srgbClr val="002060"/>
                </a:solidFill>
              </a:rPr>
              <a:t>Уведомительный порядок направления муниципальным </a:t>
            </a:r>
            <a:r>
              <a:rPr lang="ru-RU" sz="2000" dirty="0" smtClean="0">
                <a:solidFill>
                  <a:srgbClr val="002060"/>
                </a:solidFill>
              </a:rPr>
              <a:t>служащим представителю </a:t>
            </a:r>
            <a:r>
              <a:rPr lang="ru-RU" sz="2000" dirty="0">
                <a:solidFill>
                  <a:srgbClr val="002060"/>
                </a:solidFill>
              </a:rPr>
              <a:t>нанимателя (работодателю) информации о намерении </a:t>
            </a:r>
            <a:r>
              <a:rPr lang="ru-RU" sz="2000" dirty="0" smtClean="0">
                <a:solidFill>
                  <a:srgbClr val="002060"/>
                </a:solidFill>
              </a:rPr>
              <a:t>осуществлять иную </a:t>
            </a:r>
            <a:r>
              <a:rPr lang="ru-RU" sz="2000" dirty="0">
                <a:solidFill>
                  <a:srgbClr val="002060"/>
                </a:solidFill>
              </a:rPr>
              <a:t>оплачиваемую работу не требует получения согласия </a:t>
            </a:r>
            <a:r>
              <a:rPr lang="ru-RU" sz="2000" dirty="0" smtClean="0">
                <a:solidFill>
                  <a:srgbClr val="002060"/>
                </a:solidFill>
              </a:rPr>
              <a:t>представителя нанимателя</a:t>
            </a:r>
            <a:r>
              <a:rPr lang="ru-RU" sz="2000" dirty="0">
                <a:solidFill>
                  <a:srgbClr val="002060"/>
                </a:solidFill>
              </a:rPr>
              <a:t>. </a:t>
            </a:r>
            <a:endParaRPr lang="ru-RU" sz="2000" dirty="0" smtClean="0">
              <a:solidFill>
                <a:srgbClr val="002060"/>
              </a:solidFill>
            </a:endParaRPr>
          </a:p>
          <a:p>
            <a:endParaRPr lang="ru-RU" sz="2000" dirty="0">
              <a:solidFill>
                <a:srgbClr val="002060"/>
              </a:solidFill>
            </a:endParaRPr>
          </a:p>
          <a:p>
            <a:r>
              <a:rPr lang="ru-RU" sz="2000" dirty="0" smtClean="0">
                <a:solidFill>
                  <a:srgbClr val="002060"/>
                </a:solidFill>
              </a:rPr>
              <a:t>Представитель </a:t>
            </a:r>
            <a:r>
              <a:rPr lang="ru-RU" sz="2000" dirty="0">
                <a:solidFill>
                  <a:srgbClr val="002060"/>
                </a:solidFill>
              </a:rPr>
              <a:t>нанимателя не вправе запретить </a:t>
            </a:r>
            <a:r>
              <a:rPr lang="ru-RU" sz="2000" dirty="0" smtClean="0">
                <a:solidFill>
                  <a:srgbClr val="002060"/>
                </a:solidFill>
              </a:rPr>
              <a:t>муниципальному служащему </a:t>
            </a:r>
            <a:r>
              <a:rPr lang="ru-RU" sz="2000" dirty="0">
                <a:solidFill>
                  <a:srgbClr val="002060"/>
                </a:solidFill>
              </a:rPr>
              <a:t>выполнять иную оплачиваемую работу</a:t>
            </a:r>
            <a:r>
              <a:rPr lang="ru-RU" sz="2000" dirty="0" smtClean="0">
                <a:solidFill>
                  <a:srgbClr val="002060"/>
                </a:solidFill>
              </a:rPr>
              <a:t>.</a:t>
            </a:r>
          </a:p>
        </p:txBody>
      </p:sp>
    </p:spTree>
    <p:extLst>
      <p:ext uri="{BB962C8B-B14F-4D97-AF65-F5344CB8AC3E}">
        <p14:creationId xmlns="" xmlns:p14="http://schemas.microsoft.com/office/powerpoint/2010/main" val="4003263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2769" y="356919"/>
            <a:ext cx="8352928" cy="707886"/>
          </a:xfrm>
          <a:prstGeom prst="rect">
            <a:avLst/>
          </a:prstGeom>
        </p:spPr>
        <p:txBody>
          <a:bodyPr wrap="square">
            <a:spAutoFit/>
          </a:bodyPr>
          <a:lstStyle/>
          <a:p>
            <a:pPr indent="457200" algn="ctr"/>
            <a:r>
              <a:rPr lang="ru-RU" sz="2000" b="1" dirty="0">
                <a:solidFill>
                  <a:srgbClr val="002060"/>
                </a:solidFill>
              </a:rPr>
              <a:t>ТК РФ Статья 64.1. Условия заключения трудового договора с бывшими государственными и муниципальными служащими</a:t>
            </a:r>
            <a:endParaRPr lang="ru-RU" sz="2000" dirty="0">
              <a:solidFill>
                <a:srgbClr val="002060"/>
              </a:solidFill>
            </a:endParaRPr>
          </a:p>
        </p:txBody>
      </p:sp>
      <p:sp>
        <p:nvSpPr>
          <p:cNvPr id="3" name="Rectangle 2"/>
          <p:cNvSpPr>
            <a:spLocks noChangeArrowheads="1"/>
          </p:cNvSpPr>
          <p:nvPr/>
        </p:nvSpPr>
        <p:spPr bwMode="auto">
          <a:xfrm>
            <a:off x="579065" y="1174555"/>
            <a:ext cx="11076123" cy="28623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002060"/>
                </a:solidFill>
                <a:effectLst/>
                <a:ea typeface="Calibri" panose="020F0502020204030204" pitchFamily="34" charset="0"/>
                <a:cs typeface="Arial" panose="020B0604020202020204" pitchFamily="34" charset="0"/>
              </a:rPr>
              <a:t>Граждане, замещавшие должности государственной или муниципальной службы, перечень которых устанавливается нормативными правовыми актами Российской Федерации, в течение двух лет после увольнения с государственной или муниципальной службы имеют право замещать должности в организациях, если отдельные функции государственного управления данными организациями входили в должностные (служебные) обязанности государственного или муниципального служащего, </a:t>
            </a:r>
            <a:r>
              <a:rPr kumimoji="0" lang="ru-RU" altLang="ru-RU" sz="2000" b="1" i="0" u="none" strike="noStrike" cap="none" normalizeH="0" baseline="0" dirty="0" smtClean="0">
                <a:ln>
                  <a:noFill/>
                </a:ln>
                <a:solidFill>
                  <a:srgbClr val="002060"/>
                </a:solidFill>
                <a:effectLst/>
                <a:ea typeface="Calibri" panose="020F0502020204030204" pitchFamily="34" charset="0"/>
                <a:cs typeface="Arial" panose="020B0604020202020204" pitchFamily="34" charset="0"/>
              </a:rPr>
              <a:t>только с согласия соответствующей </a:t>
            </a:r>
            <a:r>
              <a:rPr kumimoji="0" lang="ru-RU" altLang="ru-RU" sz="2000" b="1" i="0" u="none" strike="noStrike" cap="none" normalizeH="0" baseline="0" dirty="0" smtClean="0">
                <a:ln>
                  <a:noFill/>
                </a:ln>
                <a:solidFill>
                  <a:srgbClr val="002060"/>
                </a:solidFill>
                <a:effectLst/>
                <a:ea typeface="Calibri" panose="020F0502020204030204" pitchFamily="34" charset="0"/>
                <a:cs typeface="Times New Roman" panose="02020603050405020304" pitchFamily="18" charset="0"/>
              </a:rPr>
              <a:t>комиссии</a:t>
            </a:r>
            <a:r>
              <a:rPr kumimoji="0" lang="ru-RU" altLang="ru-RU" sz="2000" b="1" i="0" u="none" strike="noStrike" cap="none" normalizeH="0" baseline="0" dirty="0" smtClean="0">
                <a:ln>
                  <a:noFill/>
                </a:ln>
                <a:solidFill>
                  <a:srgbClr val="002060"/>
                </a:solidFill>
                <a:effectLst/>
                <a:ea typeface="Calibri" panose="020F0502020204030204" pitchFamily="34" charset="0"/>
                <a:cs typeface="Arial" panose="020B0604020202020204" pitchFamily="34" charset="0"/>
              </a:rPr>
              <a:t> по соблюдению требований к служебному поведению государственных или муниципальных служащих и урегулированию конфликта интересов</a:t>
            </a:r>
            <a:r>
              <a:rPr kumimoji="0" lang="ru-RU" altLang="ru-RU" sz="2000" b="0" i="0" u="none" strike="noStrike" cap="none" normalizeH="0" baseline="0" dirty="0" smtClean="0">
                <a:ln>
                  <a:noFill/>
                </a:ln>
                <a:solidFill>
                  <a:srgbClr val="002060"/>
                </a:solidFill>
                <a:effectLst/>
                <a:ea typeface="Calibri" panose="020F0502020204030204" pitchFamily="34" charset="0"/>
                <a:cs typeface="Arial" panose="020B0604020202020204" pitchFamily="34" charset="0"/>
              </a:rPr>
              <a:t>, которое дается в порядке, устанавливаемом нормативными правовыми актами Российской Федерации.</a:t>
            </a:r>
            <a:endParaRPr kumimoji="0" lang="ru-RU" altLang="ru-RU" sz="2000" b="0" i="0" u="none" strike="noStrike" cap="none" normalizeH="0" baseline="0" dirty="0" smtClean="0">
              <a:ln>
                <a:noFill/>
              </a:ln>
              <a:solidFill>
                <a:srgbClr val="002060"/>
              </a:solidFill>
              <a:effectLst/>
            </a:endParaRPr>
          </a:p>
        </p:txBody>
      </p:sp>
      <p:sp>
        <p:nvSpPr>
          <p:cNvPr id="4" name="Rectangle 1"/>
          <p:cNvSpPr>
            <a:spLocks noChangeArrowheads="1"/>
          </p:cNvSpPr>
          <p:nvPr/>
        </p:nvSpPr>
        <p:spPr bwMode="auto">
          <a:xfrm>
            <a:off x="4319982" y="4312429"/>
            <a:ext cx="7452320" cy="175432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95350" algn="l"/>
              </a:tabLst>
              <a:defRPr>
                <a:solidFill>
                  <a:schemeClr val="tx1"/>
                </a:solidFill>
                <a:latin typeface="Arial" panose="020B0604020202020204" pitchFamily="34" charset="0"/>
              </a:defRPr>
            </a:lvl1pPr>
            <a:lvl2pPr eaLnBrk="0" fontAlgn="base" hangingPunct="0">
              <a:spcBef>
                <a:spcPct val="0"/>
              </a:spcBef>
              <a:spcAft>
                <a:spcPct val="0"/>
              </a:spcAft>
              <a:tabLst>
                <a:tab pos="895350" algn="l"/>
              </a:tabLst>
              <a:defRPr>
                <a:solidFill>
                  <a:schemeClr val="tx1"/>
                </a:solidFill>
                <a:latin typeface="Arial" panose="020B0604020202020204" pitchFamily="34" charset="0"/>
              </a:defRPr>
            </a:lvl2pPr>
            <a:lvl3pPr eaLnBrk="0" fontAlgn="base" hangingPunct="0">
              <a:spcBef>
                <a:spcPct val="0"/>
              </a:spcBef>
              <a:spcAft>
                <a:spcPct val="0"/>
              </a:spcAft>
              <a:tabLst>
                <a:tab pos="895350" algn="l"/>
              </a:tabLst>
              <a:defRPr>
                <a:solidFill>
                  <a:schemeClr val="tx1"/>
                </a:solidFill>
                <a:latin typeface="Arial" panose="020B0604020202020204" pitchFamily="34" charset="0"/>
              </a:defRPr>
            </a:lvl3pPr>
            <a:lvl4pPr eaLnBrk="0" fontAlgn="base" hangingPunct="0">
              <a:spcBef>
                <a:spcPct val="0"/>
              </a:spcBef>
              <a:spcAft>
                <a:spcPct val="0"/>
              </a:spcAft>
              <a:tabLst>
                <a:tab pos="895350" algn="l"/>
              </a:tabLst>
              <a:defRPr>
                <a:solidFill>
                  <a:schemeClr val="tx1"/>
                </a:solidFill>
                <a:latin typeface="Arial" panose="020B0604020202020204" pitchFamily="34" charset="0"/>
              </a:defRPr>
            </a:lvl4pPr>
            <a:lvl5pPr eaLnBrk="0" fontAlgn="base" hangingPunct="0">
              <a:spcBef>
                <a:spcPct val="0"/>
              </a:spcBef>
              <a:spcAft>
                <a:spcPct val="0"/>
              </a:spcAft>
              <a:tabLst>
                <a:tab pos="895350" algn="l"/>
              </a:tabLst>
              <a:defRPr>
                <a:solidFill>
                  <a:schemeClr val="tx1"/>
                </a:solidFill>
                <a:latin typeface="Arial" panose="020B0604020202020204" pitchFamily="34" charset="0"/>
              </a:defRPr>
            </a:lvl5pPr>
            <a:lvl6pPr eaLnBrk="0" fontAlgn="base" hangingPunct="0">
              <a:spcBef>
                <a:spcPct val="0"/>
              </a:spcBef>
              <a:spcAft>
                <a:spcPct val="0"/>
              </a:spcAft>
              <a:tabLst>
                <a:tab pos="895350" algn="l"/>
              </a:tabLst>
              <a:defRPr>
                <a:solidFill>
                  <a:schemeClr val="tx1"/>
                </a:solidFill>
                <a:latin typeface="Arial" panose="020B0604020202020204" pitchFamily="34" charset="0"/>
              </a:defRPr>
            </a:lvl6pPr>
            <a:lvl7pPr eaLnBrk="0" fontAlgn="base" hangingPunct="0">
              <a:spcBef>
                <a:spcPct val="0"/>
              </a:spcBef>
              <a:spcAft>
                <a:spcPct val="0"/>
              </a:spcAft>
              <a:tabLst>
                <a:tab pos="895350" algn="l"/>
              </a:tabLst>
              <a:defRPr>
                <a:solidFill>
                  <a:schemeClr val="tx1"/>
                </a:solidFill>
                <a:latin typeface="Arial" panose="020B0604020202020204" pitchFamily="34" charset="0"/>
              </a:defRPr>
            </a:lvl7pPr>
            <a:lvl8pPr eaLnBrk="0" fontAlgn="base" hangingPunct="0">
              <a:spcBef>
                <a:spcPct val="0"/>
              </a:spcBef>
              <a:spcAft>
                <a:spcPct val="0"/>
              </a:spcAft>
              <a:tabLst>
                <a:tab pos="895350" algn="l"/>
              </a:tabLst>
              <a:defRPr>
                <a:solidFill>
                  <a:schemeClr val="tx1"/>
                </a:solidFill>
                <a:latin typeface="Arial" panose="020B0604020202020204" pitchFamily="34" charset="0"/>
              </a:defRPr>
            </a:lvl8pPr>
            <a:lvl9pPr eaLnBrk="0" fontAlgn="base" hangingPunct="0">
              <a:spcBef>
                <a:spcPct val="0"/>
              </a:spcBef>
              <a:spcAft>
                <a:spcPct val="0"/>
              </a:spcAft>
              <a:tabLst>
                <a:tab pos="895350" algn="l"/>
              </a:tabLs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tab pos="895350" algn="l"/>
              </a:tabLst>
            </a:pPr>
            <a:r>
              <a:rPr kumimoji="0" lang="ru-RU" altLang="ru-RU" b="0" i="0" u="none" strike="noStrike" cap="none" normalizeH="0" baseline="0" dirty="0" smtClean="0">
                <a:ln>
                  <a:noFill/>
                </a:ln>
                <a:solidFill>
                  <a:srgbClr val="002060"/>
                </a:solidFill>
                <a:effectLst/>
                <a:latin typeface="+mn-lt"/>
                <a:ea typeface="Calibri" panose="020F0502020204030204" pitchFamily="34" charset="0"/>
                <a:cs typeface="Arial" panose="020B0604020202020204" pitchFamily="34" charset="0"/>
              </a:rPr>
              <a:t>Граждане, замещавшие должности государственной или муниципальной службы, </a:t>
            </a:r>
            <a:r>
              <a:rPr kumimoji="0" lang="ru-RU" altLang="ru-RU" b="1" i="0" u="none" strike="noStrike" cap="none" normalizeH="0" baseline="0" dirty="0" smtClean="0">
                <a:ln>
                  <a:noFill/>
                </a:ln>
                <a:solidFill>
                  <a:srgbClr val="002060"/>
                </a:solidFill>
                <a:effectLst/>
                <a:latin typeface="+mn-lt"/>
                <a:ea typeface="Calibri" panose="020F0502020204030204" pitchFamily="34" charset="0"/>
                <a:cs typeface="Arial" panose="020B0604020202020204" pitchFamily="34" charset="0"/>
              </a:rPr>
              <a:t>перечень</a:t>
            </a:r>
            <a:r>
              <a:rPr kumimoji="0" lang="ru-RU" altLang="ru-RU" b="0" i="0" u="none" strike="noStrike" cap="none" normalizeH="0" baseline="0" dirty="0" smtClean="0">
                <a:ln>
                  <a:noFill/>
                </a:ln>
                <a:solidFill>
                  <a:srgbClr val="002060"/>
                </a:solidFill>
                <a:effectLst/>
                <a:latin typeface="+mn-lt"/>
                <a:ea typeface="Calibri" panose="020F0502020204030204" pitchFamily="34" charset="0"/>
                <a:cs typeface="Arial" panose="020B0604020202020204" pitchFamily="34" charset="0"/>
              </a:rPr>
              <a:t> которых устанавливается нормативными правовыми актами Российской Федерации, в течение двух лет после увольнения с государственной или муниципальной службы </a:t>
            </a:r>
            <a:r>
              <a:rPr kumimoji="0" lang="ru-RU" altLang="ru-RU" b="0" i="0" u="none" strike="noStrike" cap="none" normalizeH="0" baseline="0" dirty="0" smtClean="0">
                <a:ln>
                  <a:noFill/>
                </a:ln>
                <a:solidFill>
                  <a:srgbClr val="002060"/>
                </a:solidFill>
                <a:effectLst/>
                <a:latin typeface="+mn-lt"/>
                <a:ea typeface="Calibri" panose="020F0502020204030204" pitchFamily="34" charset="0"/>
                <a:cs typeface="Times New Roman" panose="02020603050405020304" pitchFamily="18" charset="0"/>
              </a:rPr>
              <a:t>обязаны</a:t>
            </a:r>
            <a:r>
              <a:rPr kumimoji="0" lang="ru-RU" altLang="ru-RU" b="0" i="0" u="none" strike="noStrike" cap="none" normalizeH="0" baseline="0" dirty="0" smtClean="0">
                <a:ln>
                  <a:noFill/>
                </a:ln>
                <a:solidFill>
                  <a:srgbClr val="002060"/>
                </a:solidFill>
                <a:effectLst/>
                <a:latin typeface="+mn-lt"/>
                <a:ea typeface="Calibri" panose="020F0502020204030204" pitchFamily="34" charset="0"/>
                <a:cs typeface="Arial" panose="020B0604020202020204" pitchFamily="34" charset="0"/>
              </a:rPr>
              <a:t> при заключении трудовых договоров сообщать работодателю сведения о последнем месте службы.</a:t>
            </a:r>
            <a:endParaRPr kumimoji="0" lang="ru-RU" altLang="ru-RU" b="0" i="0" u="none" strike="noStrike" cap="none" normalizeH="0" baseline="0" dirty="0" smtClean="0">
              <a:ln>
                <a:noFill/>
              </a:ln>
              <a:solidFill>
                <a:srgbClr val="002060"/>
              </a:solidFill>
              <a:effectLst/>
              <a:latin typeface="+mn-lt"/>
            </a:endParaRPr>
          </a:p>
        </p:txBody>
      </p:sp>
      <p:sp>
        <p:nvSpPr>
          <p:cNvPr id="5" name="Стрелка вправо 4"/>
          <p:cNvSpPr/>
          <p:nvPr/>
        </p:nvSpPr>
        <p:spPr>
          <a:xfrm>
            <a:off x="3166282" y="4722126"/>
            <a:ext cx="978408" cy="79853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 xmlns:p14="http://schemas.microsoft.com/office/powerpoint/2010/main" val="3535032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3450" y="688235"/>
            <a:ext cx="10269475" cy="2726900"/>
          </a:xfrm>
          <a:prstGeom prst="rect">
            <a:avLst/>
          </a:prstGeom>
        </p:spPr>
        <p:txBody>
          <a:bodyPr wrap="square">
            <a:spAutoFit/>
          </a:bodyPr>
          <a:lstStyle/>
          <a:p>
            <a:pPr indent="457200">
              <a:lnSpc>
                <a:spcPct val="107000"/>
              </a:lnSpc>
              <a:spcAft>
                <a:spcPts val="800"/>
              </a:spcAft>
            </a:pPr>
            <a:r>
              <a:rPr lang="ru-RU" sz="2000" dirty="0">
                <a:solidFill>
                  <a:srgbClr val="002060"/>
                </a:solidFill>
                <a:ea typeface="Calibri" panose="020F0502020204030204" pitchFamily="34" charset="0"/>
                <a:cs typeface="Times New Roman" panose="02020603050405020304" pitchFamily="18" charset="0"/>
              </a:rPr>
              <a:t>Работодатель при заключении трудового договора с гражданами, замещавшими должности государственной или муниципальной службы, перечень которых устанавливается нормативными правовыми актами Российской Федерации, </a:t>
            </a:r>
            <a:r>
              <a:rPr lang="ru-RU" sz="2000" b="1" dirty="0">
                <a:solidFill>
                  <a:srgbClr val="002060"/>
                </a:solidFill>
                <a:ea typeface="Calibri" panose="020F0502020204030204" pitchFamily="34" charset="0"/>
                <a:cs typeface="Times New Roman" panose="02020603050405020304" pitchFamily="18" charset="0"/>
              </a:rPr>
              <a:t>в течение двух лет после их увольнения с государственной или муниципальной службы обязан в десятидневный срок сообщать о заключении такого договора представителю нанимателя (работодателю) государственного или муниципального служащего по последнему месту его службы </a:t>
            </a:r>
            <a:r>
              <a:rPr lang="ru-RU" sz="2000" dirty="0">
                <a:solidFill>
                  <a:srgbClr val="002060"/>
                </a:solidFill>
                <a:ea typeface="Calibri" panose="020F0502020204030204" pitchFamily="34" charset="0"/>
                <a:cs typeface="Times New Roman" panose="02020603050405020304" pitchFamily="18" charset="0"/>
              </a:rPr>
              <a:t>в порядке, устанавливаемом нормативными правовыми актами Российской Федерации.</a:t>
            </a:r>
          </a:p>
        </p:txBody>
      </p:sp>
    </p:spTree>
    <p:extLst>
      <p:ext uri="{BB962C8B-B14F-4D97-AF65-F5344CB8AC3E}">
        <p14:creationId xmlns="" xmlns:p14="http://schemas.microsoft.com/office/powerpoint/2010/main" val="6665108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5654" y="307527"/>
            <a:ext cx="8290550" cy="1323439"/>
          </a:xfrm>
          <a:prstGeom prst="rect">
            <a:avLst/>
          </a:prstGeom>
        </p:spPr>
        <p:txBody>
          <a:bodyPr wrap="square">
            <a:spAutoFit/>
          </a:bodyPr>
          <a:lstStyle/>
          <a:p>
            <a:pPr indent="457200"/>
            <a:r>
              <a:rPr lang="ru-RU" sz="2000" dirty="0">
                <a:solidFill>
                  <a:srgbClr val="002060"/>
                </a:solidFill>
              </a:rPr>
              <a:t>Неисполнение </a:t>
            </a:r>
            <a:r>
              <a:rPr lang="ru-RU" sz="2000" b="1" dirty="0">
                <a:solidFill>
                  <a:srgbClr val="002060"/>
                </a:solidFill>
              </a:rPr>
              <a:t>работодателем</a:t>
            </a:r>
            <a:r>
              <a:rPr lang="ru-RU" sz="2000" dirty="0">
                <a:solidFill>
                  <a:srgbClr val="002060"/>
                </a:solidFill>
              </a:rPr>
              <a:t> обязанности, предусмотренной частью 4 статьи 12 Федерального закона "О противодействии коррупции", является правонарушением и влечет в соответствии со </a:t>
            </a:r>
            <a:r>
              <a:rPr lang="ru-RU" sz="2000" b="1" dirty="0">
                <a:solidFill>
                  <a:srgbClr val="002060"/>
                </a:solidFill>
              </a:rPr>
              <a:t>статьей 19.29 КоАП РФ </a:t>
            </a:r>
            <a:r>
              <a:rPr lang="ru-RU" sz="2000" dirty="0">
                <a:solidFill>
                  <a:srgbClr val="002060"/>
                </a:solidFill>
              </a:rPr>
              <a:t>ответственность в виде административного штрафа.</a:t>
            </a:r>
            <a:endParaRPr lang="ru-RU" sz="2000" b="0" i="0" u="none" strike="noStrike" dirty="0">
              <a:solidFill>
                <a:srgbClr val="002060"/>
              </a:solidFill>
              <a:effectLst/>
            </a:endParaRPr>
          </a:p>
        </p:txBody>
      </p:sp>
      <p:sp>
        <p:nvSpPr>
          <p:cNvPr id="3" name="Прямоугольник 2"/>
          <p:cNvSpPr/>
          <p:nvPr/>
        </p:nvSpPr>
        <p:spPr>
          <a:xfrm>
            <a:off x="497179" y="2086415"/>
            <a:ext cx="11103418" cy="954107"/>
          </a:xfrm>
          <a:prstGeom prst="rect">
            <a:avLst/>
          </a:prstGeom>
        </p:spPr>
        <p:txBody>
          <a:bodyPr wrap="square">
            <a:spAutoFit/>
          </a:bodyPr>
          <a:lstStyle/>
          <a:p>
            <a:pPr indent="457200"/>
            <a:r>
              <a:rPr lang="ru-RU" sz="2000" b="1" dirty="0">
                <a:solidFill>
                  <a:srgbClr val="002060"/>
                </a:solidFill>
              </a:rPr>
              <a:t>КоАП РФ Статья 19.29</a:t>
            </a:r>
            <a:r>
              <a:rPr lang="ru-RU" sz="1600" b="1" dirty="0">
                <a:solidFill>
                  <a:srgbClr val="002060"/>
                </a:solidFill>
              </a:rPr>
              <a:t>. </a:t>
            </a:r>
            <a:r>
              <a:rPr lang="ru-RU" dirty="0">
                <a:solidFill>
                  <a:srgbClr val="002060"/>
                </a:solidFill>
              </a:rPr>
              <a:t>Незаконное привлечение к трудовой деятельности либо к выполнению работ или оказанию услуг государственного или муниципального служащего либо бывшего государственного или муниципального служащего</a:t>
            </a:r>
          </a:p>
        </p:txBody>
      </p:sp>
      <p:sp>
        <p:nvSpPr>
          <p:cNvPr id="4" name="Прямоугольник 3"/>
          <p:cNvSpPr/>
          <p:nvPr/>
        </p:nvSpPr>
        <p:spPr>
          <a:xfrm>
            <a:off x="460005" y="3170304"/>
            <a:ext cx="10908579" cy="2585323"/>
          </a:xfrm>
          <a:prstGeom prst="rect">
            <a:avLst/>
          </a:prstGeom>
        </p:spPr>
        <p:txBody>
          <a:bodyPr wrap="square">
            <a:spAutoFit/>
          </a:bodyPr>
          <a:lstStyle/>
          <a:p>
            <a:pPr indent="342900" algn="just">
              <a:spcAft>
                <a:spcPts val="0"/>
              </a:spcAft>
            </a:pPr>
            <a:r>
              <a:rPr lang="ru-RU" dirty="0" smtClean="0">
                <a:solidFill>
                  <a:srgbClr val="002060"/>
                </a:solidFill>
                <a:ea typeface="Times New Roman" panose="02020603050405020304" pitchFamily="18" charset="0"/>
                <a:cs typeface="Times New Roman" panose="02020603050405020304" pitchFamily="18" charset="0"/>
              </a:rPr>
              <a:t>Привлечение работодателем либо заказчиком работ (услуг) к трудовой деятельности на условиях трудового договора либо к выполнению работ или оказанию услуг на условиях гражданско-правового договора государственного или муниципального служащего, замещающего должность, включенную в перечень, установленный нормативными правовыми актами, либо бывшего государственного или муниципального служащего, замещавшего такую должность, с нарушением требований, предусмотренных федеральным законом от 25 декабря 2008 года N 273-ФЗ "О противодействии коррупции", -</a:t>
            </a:r>
            <a:endParaRPr lang="ru-RU" dirty="0" smtClean="0">
              <a:solidFill>
                <a:srgbClr val="002060"/>
              </a:solidFill>
              <a:ea typeface="Calibri" panose="020F0502020204030204" pitchFamily="34" charset="0"/>
              <a:cs typeface="Times New Roman" panose="02020603050405020304" pitchFamily="18" charset="0"/>
            </a:endParaRPr>
          </a:p>
          <a:p>
            <a:pPr indent="342900" algn="just">
              <a:spcAft>
                <a:spcPts val="0"/>
              </a:spcAft>
            </a:pPr>
            <a:r>
              <a:rPr lang="ru-RU" dirty="0" smtClean="0">
                <a:solidFill>
                  <a:srgbClr val="002060"/>
                </a:solidFill>
                <a:ea typeface="Times New Roman" panose="02020603050405020304" pitchFamily="18" charset="0"/>
                <a:cs typeface="Times New Roman" panose="02020603050405020304" pitchFamily="18" charset="0"/>
              </a:rPr>
              <a:t>Влечет наложение административного штрафа на граждан в размере </a:t>
            </a:r>
            <a:r>
              <a:rPr lang="ru-RU" b="1" dirty="0" smtClean="0">
                <a:solidFill>
                  <a:srgbClr val="002060"/>
                </a:solidFill>
                <a:ea typeface="Times New Roman" panose="02020603050405020304" pitchFamily="18" charset="0"/>
                <a:cs typeface="Times New Roman" panose="02020603050405020304" pitchFamily="18" charset="0"/>
              </a:rPr>
              <a:t>от </a:t>
            </a:r>
            <a:r>
              <a:rPr lang="ru-RU" b="1" dirty="0">
                <a:solidFill>
                  <a:srgbClr val="002060"/>
                </a:solidFill>
                <a:ea typeface="Times New Roman" panose="02020603050405020304" pitchFamily="18" charset="0"/>
                <a:cs typeface="Times New Roman" panose="02020603050405020304" pitchFamily="18" charset="0"/>
              </a:rPr>
              <a:t>2</a:t>
            </a:r>
            <a:r>
              <a:rPr lang="ru-RU" b="1" dirty="0" smtClean="0">
                <a:solidFill>
                  <a:srgbClr val="002060"/>
                </a:solidFill>
                <a:ea typeface="Times New Roman" panose="02020603050405020304" pitchFamily="18" charset="0"/>
                <a:cs typeface="Times New Roman" panose="02020603050405020304" pitchFamily="18" charset="0"/>
              </a:rPr>
              <a:t> тысяч до </a:t>
            </a:r>
            <a:r>
              <a:rPr lang="ru-RU" b="1" dirty="0">
                <a:solidFill>
                  <a:srgbClr val="002060"/>
                </a:solidFill>
                <a:ea typeface="Times New Roman" panose="02020603050405020304" pitchFamily="18" charset="0"/>
                <a:cs typeface="Times New Roman" panose="02020603050405020304" pitchFamily="18" charset="0"/>
              </a:rPr>
              <a:t>4</a:t>
            </a:r>
            <a:r>
              <a:rPr lang="ru-RU" b="1" dirty="0" smtClean="0">
                <a:solidFill>
                  <a:srgbClr val="002060"/>
                </a:solidFill>
                <a:ea typeface="Times New Roman" panose="02020603050405020304" pitchFamily="18" charset="0"/>
                <a:cs typeface="Times New Roman" panose="02020603050405020304" pitchFamily="18" charset="0"/>
              </a:rPr>
              <a:t> тысяч рублей</a:t>
            </a:r>
            <a:r>
              <a:rPr lang="ru-RU" dirty="0" smtClean="0">
                <a:solidFill>
                  <a:srgbClr val="002060"/>
                </a:solidFill>
                <a:ea typeface="Times New Roman" panose="02020603050405020304" pitchFamily="18" charset="0"/>
                <a:cs typeface="Times New Roman" panose="02020603050405020304" pitchFamily="18" charset="0"/>
              </a:rPr>
              <a:t>; </a:t>
            </a:r>
          </a:p>
          <a:p>
            <a:pPr indent="342900" algn="just">
              <a:spcAft>
                <a:spcPts val="0"/>
              </a:spcAft>
            </a:pPr>
            <a:r>
              <a:rPr lang="ru-RU" dirty="0" smtClean="0">
                <a:solidFill>
                  <a:srgbClr val="002060"/>
                </a:solidFill>
                <a:ea typeface="Times New Roman" panose="02020603050405020304" pitchFamily="18" charset="0"/>
                <a:cs typeface="Times New Roman" panose="02020603050405020304" pitchFamily="18" charset="0"/>
              </a:rPr>
              <a:t>на должностных лиц - </a:t>
            </a:r>
            <a:r>
              <a:rPr lang="ru-RU" b="1" dirty="0" smtClean="0">
                <a:solidFill>
                  <a:srgbClr val="002060"/>
                </a:solidFill>
                <a:ea typeface="Times New Roman" panose="02020603050405020304" pitchFamily="18" charset="0"/>
                <a:cs typeface="Times New Roman" panose="02020603050405020304" pitchFamily="18" charset="0"/>
              </a:rPr>
              <a:t>от 20 тысяч до 50 тысяч рублей</a:t>
            </a:r>
            <a:r>
              <a:rPr lang="ru-RU" dirty="0" smtClean="0">
                <a:solidFill>
                  <a:srgbClr val="002060"/>
                </a:solidFill>
                <a:ea typeface="Times New Roman" panose="02020603050405020304" pitchFamily="18" charset="0"/>
                <a:cs typeface="Times New Roman" panose="02020603050405020304" pitchFamily="18" charset="0"/>
              </a:rPr>
              <a:t>; </a:t>
            </a:r>
          </a:p>
          <a:p>
            <a:pPr indent="342900" algn="just">
              <a:spcAft>
                <a:spcPts val="0"/>
              </a:spcAft>
            </a:pPr>
            <a:r>
              <a:rPr lang="ru-RU" dirty="0" smtClean="0">
                <a:solidFill>
                  <a:srgbClr val="002060"/>
                </a:solidFill>
                <a:ea typeface="Times New Roman" panose="02020603050405020304" pitchFamily="18" charset="0"/>
                <a:cs typeface="Times New Roman" panose="02020603050405020304" pitchFamily="18" charset="0"/>
              </a:rPr>
              <a:t>на юридических лиц - </a:t>
            </a:r>
            <a:r>
              <a:rPr lang="ru-RU" b="1" dirty="0" smtClean="0">
                <a:solidFill>
                  <a:srgbClr val="002060"/>
                </a:solidFill>
                <a:ea typeface="Times New Roman" panose="02020603050405020304" pitchFamily="18" charset="0"/>
                <a:cs typeface="Times New Roman" panose="02020603050405020304" pitchFamily="18" charset="0"/>
              </a:rPr>
              <a:t>от 100 тысяч до 500 тысяч рублей</a:t>
            </a:r>
            <a:r>
              <a:rPr lang="ru-RU" dirty="0" smtClean="0">
                <a:solidFill>
                  <a:srgbClr val="002060"/>
                </a:solidFill>
                <a:ea typeface="Times New Roman" panose="02020603050405020304" pitchFamily="18" charset="0"/>
                <a:cs typeface="Times New Roman" panose="02020603050405020304" pitchFamily="18" charset="0"/>
              </a:rPr>
              <a:t>.</a:t>
            </a:r>
            <a:endParaRPr lang="ru-RU" dirty="0">
              <a:solidFill>
                <a:srgbClr val="002060"/>
              </a:solidFill>
              <a:effectLst/>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8479807" y="0"/>
            <a:ext cx="3712193" cy="2062021"/>
          </a:xfrm>
          <a:prstGeom prst="rect">
            <a:avLst/>
          </a:prstGeom>
        </p:spPr>
      </p:pic>
    </p:spTree>
    <p:extLst>
      <p:ext uri="{BB962C8B-B14F-4D97-AF65-F5344CB8AC3E}">
        <p14:creationId xmlns="" xmlns:p14="http://schemas.microsoft.com/office/powerpoint/2010/main" val="19422717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0680" y="185608"/>
            <a:ext cx="11575701" cy="5324535"/>
          </a:xfrm>
          <a:prstGeom prst="rect">
            <a:avLst/>
          </a:prstGeom>
        </p:spPr>
        <p:txBody>
          <a:bodyPr wrap="square">
            <a:spAutoFit/>
          </a:bodyPr>
          <a:lstStyle/>
          <a:p>
            <a:r>
              <a:rPr lang="ru-RU" sz="2000" b="1" dirty="0">
                <a:solidFill>
                  <a:srgbClr val="002060"/>
                </a:solidFill>
              </a:rPr>
              <a:t>2.3. Описание ситуации</a:t>
            </a:r>
          </a:p>
          <a:p>
            <a:r>
              <a:rPr lang="ru-RU" sz="2000" dirty="0">
                <a:solidFill>
                  <a:srgbClr val="002060"/>
                </a:solidFill>
              </a:rPr>
              <a:t>Муниципальный служащий, его родственники или иные лица, с </a:t>
            </a:r>
            <a:r>
              <a:rPr lang="ru-RU" sz="2000" dirty="0" smtClean="0">
                <a:solidFill>
                  <a:srgbClr val="002060"/>
                </a:solidFill>
              </a:rPr>
              <a:t>которыми связана </a:t>
            </a:r>
            <a:r>
              <a:rPr lang="ru-RU" sz="2000" dirty="0">
                <a:solidFill>
                  <a:srgbClr val="002060"/>
                </a:solidFill>
              </a:rPr>
              <a:t>личная заинтересованность муниципального служащего, </a:t>
            </a:r>
            <a:r>
              <a:rPr lang="ru-RU" sz="2000" dirty="0" smtClean="0">
                <a:solidFill>
                  <a:srgbClr val="002060"/>
                </a:solidFill>
              </a:rPr>
              <a:t>выполняет оплачиваемую </a:t>
            </a:r>
            <a:r>
              <a:rPr lang="ru-RU" sz="2000" dirty="0">
                <a:solidFill>
                  <a:srgbClr val="002060"/>
                </a:solidFill>
              </a:rPr>
              <a:t>работу в организации, которая является материнской, дочерней </a:t>
            </a:r>
            <a:r>
              <a:rPr lang="ru-RU" sz="2000" dirty="0" smtClean="0">
                <a:solidFill>
                  <a:srgbClr val="002060"/>
                </a:solidFill>
              </a:rPr>
              <a:t>или иным </a:t>
            </a:r>
            <a:r>
              <a:rPr lang="ru-RU" sz="2000" dirty="0">
                <a:solidFill>
                  <a:srgbClr val="002060"/>
                </a:solidFill>
              </a:rPr>
              <a:t>образом аффилированной с иной организацией, в отношении </a:t>
            </a:r>
            <a:r>
              <a:rPr lang="ru-RU" sz="2000" dirty="0" smtClean="0">
                <a:solidFill>
                  <a:srgbClr val="002060"/>
                </a:solidFill>
              </a:rPr>
              <a:t>которой муниципальный </a:t>
            </a:r>
            <a:r>
              <a:rPr lang="ru-RU" sz="2000" dirty="0">
                <a:solidFill>
                  <a:srgbClr val="002060"/>
                </a:solidFill>
              </a:rPr>
              <a:t>служащий осуществляет отдельные функции </a:t>
            </a:r>
            <a:r>
              <a:rPr lang="ru-RU" sz="2000" dirty="0" smtClean="0">
                <a:solidFill>
                  <a:srgbClr val="002060"/>
                </a:solidFill>
              </a:rPr>
              <a:t>муниципального управления.</a:t>
            </a:r>
          </a:p>
          <a:p>
            <a:endParaRPr lang="ru-RU" sz="2000" dirty="0">
              <a:solidFill>
                <a:srgbClr val="002060"/>
              </a:solidFill>
            </a:endParaRPr>
          </a:p>
          <a:p>
            <a:pPr algn="ctr"/>
            <a:r>
              <a:rPr lang="ru-RU" sz="2000" b="1" dirty="0">
                <a:solidFill>
                  <a:srgbClr val="002060"/>
                </a:solidFill>
              </a:rPr>
              <a:t>Меры предотвращения и урегулирования</a:t>
            </a:r>
          </a:p>
          <a:p>
            <a:r>
              <a:rPr lang="ru-RU" sz="2000" dirty="0">
                <a:solidFill>
                  <a:srgbClr val="002060"/>
                </a:solidFill>
              </a:rPr>
              <a:t>При направлении представителю нанимателя (работодателю) предварительного</a:t>
            </a:r>
          </a:p>
          <a:p>
            <a:r>
              <a:rPr lang="ru-RU" sz="2000" dirty="0">
                <a:solidFill>
                  <a:srgbClr val="002060"/>
                </a:solidFill>
              </a:rPr>
              <a:t>уведомления о выполнении иной оплачиваемой работы муниципальному</a:t>
            </a:r>
          </a:p>
          <a:p>
            <a:r>
              <a:rPr lang="ru-RU" sz="2000" dirty="0">
                <a:solidFill>
                  <a:srgbClr val="002060"/>
                </a:solidFill>
              </a:rPr>
              <a:t>служащему следует полно изложить, каким образом организация, в которой он</a:t>
            </a:r>
          </a:p>
          <a:p>
            <a:r>
              <a:rPr lang="ru-RU" sz="2000" dirty="0">
                <a:solidFill>
                  <a:srgbClr val="002060"/>
                </a:solidFill>
              </a:rPr>
              <a:t>собирается выполнять иную оплачиваемую работу, связана с организациями, в</a:t>
            </a:r>
          </a:p>
          <a:p>
            <a:r>
              <a:rPr lang="ru-RU" sz="2000" dirty="0">
                <a:solidFill>
                  <a:srgbClr val="002060"/>
                </a:solidFill>
              </a:rPr>
              <a:t>отношении которых он осуществляет отдельные функции муниципального</a:t>
            </a:r>
          </a:p>
          <a:p>
            <a:r>
              <a:rPr lang="ru-RU" sz="2000" dirty="0">
                <a:solidFill>
                  <a:srgbClr val="002060"/>
                </a:solidFill>
              </a:rPr>
              <a:t>управления. </a:t>
            </a:r>
            <a:endParaRPr lang="ru-RU" sz="2000" dirty="0" smtClean="0">
              <a:solidFill>
                <a:srgbClr val="002060"/>
              </a:solidFill>
            </a:endParaRPr>
          </a:p>
          <a:p>
            <a:r>
              <a:rPr lang="ru-RU" sz="2000" dirty="0" smtClean="0">
                <a:solidFill>
                  <a:srgbClr val="002060"/>
                </a:solidFill>
              </a:rPr>
              <a:t>При </a:t>
            </a:r>
            <a:r>
              <a:rPr lang="ru-RU" sz="2000" dirty="0">
                <a:solidFill>
                  <a:srgbClr val="002060"/>
                </a:solidFill>
              </a:rPr>
              <a:t>этом рекомендуется отказаться от выполнения иной оплачиваемой</a:t>
            </a:r>
          </a:p>
          <a:p>
            <a:r>
              <a:rPr lang="ru-RU" sz="2000" dirty="0">
                <a:solidFill>
                  <a:srgbClr val="002060"/>
                </a:solidFill>
              </a:rPr>
              <a:t>работы в материнских, дочерних и иным образом аффилированных организациях</a:t>
            </a:r>
            <a:r>
              <a:rPr lang="ru-RU" sz="2000" dirty="0" smtClean="0">
                <a:solidFill>
                  <a:srgbClr val="002060"/>
                </a:solidFill>
              </a:rPr>
              <a:t>.</a:t>
            </a:r>
          </a:p>
          <a:p>
            <a:r>
              <a:rPr lang="ru-RU" sz="2000" b="1" dirty="0" smtClean="0">
                <a:solidFill>
                  <a:srgbClr val="002060"/>
                </a:solidFill>
              </a:rPr>
              <a:t>Либо руководителю отстранить такого служащего от выполняемой им работы.</a:t>
            </a:r>
            <a:endParaRPr lang="ru-RU" sz="2000" b="1" dirty="0">
              <a:solidFill>
                <a:srgbClr val="002060"/>
              </a:solidFill>
            </a:endParaRPr>
          </a:p>
        </p:txBody>
      </p:sp>
    </p:spTree>
    <p:extLst>
      <p:ext uri="{BB962C8B-B14F-4D97-AF65-F5344CB8AC3E}">
        <p14:creationId xmlns="" xmlns:p14="http://schemas.microsoft.com/office/powerpoint/2010/main" val="1683742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4608" y="577623"/>
            <a:ext cx="9514168" cy="4401205"/>
          </a:xfrm>
          <a:prstGeom prst="rect">
            <a:avLst/>
          </a:prstGeom>
        </p:spPr>
        <p:txBody>
          <a:bodyPr wrap="square">
            <a:spAutoFit/>
          </a:bodyPr>
          <a:lstStyle/>
          <a:p>
            <a:r>
              <a:rPr lang="ru-RU" sz="2000" b="1" dirty="0">
                <a:solidFill>
                  <a:srgbClr val="002060"/>
                </a:solidFill>
              </a:rPr>
              <a:t>2.4. Описание ситуации</a:t>
            </a:r>
          </a:p>
          <a:p>
            <a:r>
              <a:rPr lang="ru-RU" sz="2000" dirty="0">
                <a:solidFill>
                  <a:srgbClr val="002060"/>
                </a:solidFill>
              </a:rPr>
              <a:t>Муниципальный служащий на платной основе участвует в выполнении работы,</a:t>
            </a:r>
          </a:p>
          <a:p>
            <a:r>
              <a:rPr lang="ru-RU" sz="2000" dirty="0">
                <a:solidFill>
                  <a:srgbClr val="002060"/>
                </a:solidFill>
              </a:rPr>
              <a:t>заказчиком которой является орган местного самоуправления, в котором он</a:t>
            </a:r>
          </a:p>
          <a:p>
            <a:r>
              <a:rPr lang="ru-RU" sz="2000" dirty="0">
                <a:solidFill>
                  <a:srgbClr val="002060"/>
                </a:solidFill>
              </a:rPr>
              <a:t>замещает должность</a:t>
            </a:r>
            <a:r>
              <a:rPr lang="ru-RU" sz="2000" dirty="0" smtClean="0">
                <a:solidFill>
                  <a:srgbClr val="002060"/>
                </a:solidFill>
              </a:rPr>
              <a:t>.</a:t>
            </a:r>
          </a:p>
          <a:p>
            <a:endParaRPr lang="ru-RU" sz="2000" dirty="0">
              <a:solidFill>
                <a:srgbClr val="002060"/>
              </a:solidFill>
            </a:endParaRPr>
          </a:p>
          <a:p>
            <a:pPr algn="ctr"/>
            <a:r>
              <a:rPr lang="ru-RU" sz="2000" b="1" dirty="0">
                <a:solidFill>
                  <a:srgbClr val="002060"/>
                </a:solidFill>
              </a:rPr>
              <a:t>Меры предотвращения и урегулирования</a:t>
            </a:r>
          </a:p>
          <a:p>
            <a:r>
              <a:rPr lang="ru-RU" sz="2000" dirty="0">
                <a:solidFill>
                  <a:srgbClr val="002060"/>
                </a:solidFill>
              </a:rPr>
              <a:t>Представителю нанимателя (работодателю) рекомендуется </a:t>
            </a:r>
            <a:r>
              <a:rPr lang="ru-RU" sz="2000" dirty="0" smtClean="0">
                <a:solidFill>
                  <a:srgbClr val="002060"/>
                </a:solidFill>
              </a:rPr>
              <a:t>указать муниципальному </a:t>
            </a:r>
            <a:r>
              <a:rPr lang="ru-RU" sz="2000" dirty="0">
                <a:solidFill>
                  <a:srgbClr val="002060"/>
                </a:solidFill>
              </a:rPr>
              <a:t>служащему, что выполнение подобной иной оплачиваемой </a:t>
            </a:r>
            <a:r>
              <a:rPr lang="ru-RU" sz="2000" dirty="0" smtClean="0">
                <a:solidFill>
                  <a:srgbClr val="002060"/>
                </a:solidFill>
              </a:rPr>
              <a:t>работы влечет </a:t>
            </a:r>
            <a:r>
              <a:rPr lang="ru-RU" sz="2000" dirty="0">
                <a:solidFill>
                  <a:srgbClr val="002060"/>
                </a:solidFill>
              </a:rPr>
              <a:t>конфликт интересов. В случае, если муниципальный служащий </a:t>
            </a:r>
            <a:r>
              <a:rPr lang="ru-RU" sz="2000" dirty="0" smtClean="0">
                <a:solidFill>
                  <a:srgbClr val="002060"/>
                </a:solidFill>
              </a:rPr>
              <a:t>не предпринимает </a:t>
            </a:r>
            <a:r>
              <a:rPr lang="ru-RU" sz="2000" dirty="0">
                <a:solidFill>
                  <a:srgbClr val="002060"/>
                </a:solidFill>
              </a:rPr>
              <a:t>мер по урегулированию конфликта интересов и не отказывается </a:t>
            </a:r>
            <a:r>
              <a:rPr lang="ru-RU" sz="2000" dirty="0" smtClean="0">
                <a:solidFill>
                  <a:srgbClr val="002060"/>
                </a:solidFill>
              </a:rPr>
              <a:t>от личной заинтересованности</a:t>
            </a:r>
            <a:r>
              <a:rPr lang="ru-RU" sz="2000" dirty="0">
                <a:solidFill>
                  <a:srgbClr val="002060"/>
                </a:solidFill>
              </a:rPr>
              <a:t>, рекомендуется рассмотреть вопрос об </a:t>
            </a:r>
            <a:r>
              <a:rPr lang="ru-RU" sz="2000" dirty="0" smtClean="0">
                <a:solidFill>
                  <a:srgbClr val="002060"/>
                </a:solidFill>
              </a:rPr>
              <a:t>отстранении муниципального </a:t>
            </a:r>
            <a:r>
              <a:rPr lang="ru-RU" sz="2000" dirty="0">
                <a:solidFill>
                  <a:srgbClr val="002060"/>
                </a:solidFill>
              </a:rPr>
              <a:t>служащего от замещаемой должности</a:t>
            </a:r>
            <a:r>
              <a:rPr lang="ru-RU" sz="2000" dirty="0" smtClean="0">
                <a:solidFill>
                  <a:srgbClr val="002060"/>
                </a:solidFill>
              </a:rPr>
              <a:t>.</a:t>
            </a:r>
          </a:p>
          <a:p>
            <a:endParaRPr lang="ru-RU" sz="2000" dirty="0">
              <a:solidFill>
                <a:srgbClr val="002060"/>
              </a:solidFill>
            </a:endParaRPr>
          </a:p>
          <a:p>
            <a:r>
              <a:rPr lang="ru-RU" sz="2000" dirty="0" smtClean="0">
                <a:solidFill>
                  <a:srgbClr val="002060"/>
                </a:solidFill>
              </a:rPr>
              <a:t>Непринятие мер влечет увольнение такого муниципального служащего.</a:t>
            </a:r>
            <a:endParaRPr lang="ru-RU" sz="2000" dirty="0">
              <a:solidFill>
                <a:srgbClr val="002060"/>
              </a:solidFill>
            </a:endParaRPr>
          </a:p>
        </p:txBody>
      </p:sp>
    </p:spTree>
    <p:extLst>
      <p:ext uri="{BB962C8B-B14F-4D97-AF65-F5344CB8AC3E}">
        <p14:creationId xmlns="" xmlns:p14="http://schemas.microsoft.com/office/powerpoint/2010/main" val="28808056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1648" y="295945"/>
            <a:ext cx="10984357" cy="4708981"/>
          </a:xfrm>
          <a:prstGeom prst="rect">
            <a:avLst/>
          </a:prstGeom>
        </p:spPr>
        <p:txBody>
          <a:bodyPr wrap="square">
            <a:spAutoFit/>
          </a:bodyPr>
          <a:lstStyle/>
          <a:p>
            <a:pPr algn="ctr"/>
            <a:r>
              <a:rPr lang="ru-RU" sz="2000" b="1" dirty="0">
                <a:solidFill>
                  <a:srgbClr val="002060"/>
                </a:solidFill>
              </a:rPr>
              <a:t>4. Конфликт интересов, связанный с получением подарков и услуг</a:t>
            </a:r>
          </a:p>
          <a:p>
            <a:endParaRPr lang="ru-RU" sz="2000" b="1" dirty="0" smtClean="0">
              <a:solidFill>
                <a:srgbClr val="002060"/>
              </a:solidFill>
            </a:endParaRPr>
          </a:p>
          <a:p>
            <a:r>
              <a:rPr lang="ru-RU" sz="2000" b="1" dirty="0" smtClean="0">
                <a:solidFill>
                  <a:srgbClr val="002060"/>
                </a:solidFill>
              </a:rPr>
              <a:t>2.5. </a:t>
            </a:r>
            <a:r>
              <a:rPr lang="ru-RU" sz="2000" b="1" dirty="0">
                <a:solidFill>
                  <a:srgbClr val="002060"/>
                </a:solidFill>
              </a:rPr>
              <a:t>Описание ситуации</a:t>
            </a:r>
          </a:p>
          <a:p>
            <a:r>
              <a:rPr lang="ru-RU" sz="2000" dirty="0">
                <a:solidFill>
                  <a:srgbClr val="002060"/>
                </a:solidFill>
              </a:rPr>
              <a:t>Муниципальный служащий, его родственники или иные лица, с которыми</a:t>
            </a:r>
          </a:p>
          <a:p>
            <a:r>
              <a:rPr lang="ru-RU" sz="2000" dirty="0">
                <a:solidFill>
                  <a:srgbClr val="002060"/>
                </a:solidFill>
              </a:rPr>
              <a:t>связана личная заинтересованность муниципального служащего, получают подарки</a:t>
            </a:r>
          </a:p>
          <a:p>
            <a:r>
              <a:rPr lang="ru-RU" sz="2000" dirty="0">
                <a:solidFill>
                  <a:srgbClr val="002060"/>
                </a:solidFill>
              </a:rPr>
              <a:t>или иные блага (бесплатные услуги, скидки, ссуды, оплату развлечений, отдыха,</a:t>
            </a:r>
          </a:p>
          <a:p>
            <a:r>
              <a:rPr lang="ru-RU" sz="2000" dirty="0">
                <a:solidFill>
                  <a:srgbClr val="002060"/>
                </a:solidFill>
              </a:rPr>
              <a:t>транспортных расходов и т.д.) от физических лиц и/или организаций, в отношении</a:t>
            </a:r>
          </a:p>
          <a:p>
            <a:r>
              <a:rPr lang="ru-RU" sz="2000" dirty="0">
                <a:solidFill>
                  <a:srgbClr val="002060"/>
                </a:solidFill>
              </a:rPr>
              <a:t>которых муниципальный служащий осуществляет или ранее осуществлял</a:t>
            </a:r>
          </a:p>
          <a:p>
            <a:r>
              <a:rPr lang="ru-RU" sz="2000" dirty="0">
                <a:solidFill>
                  <a:srgbClr val="002060"/>
                </a:solidFill>
              </a:rPr>
              <a:t>отдельные функции муниципального управления</a:t>
            </a:r>
            <a:r>
              <a:rPr lang="ru-RU" sz="2000" dirty="0" smtClean="0">
                <a:solidFill>
                  <a:srgbClr val="002060"/>
                </a:solidFill>
              </a:rPr>
              <a:t>.</a:t>
            </a:r>
          </a:p>
          <a:p>
            <a:endParaRPr lang="ru-RU" sz="2000" dirty="0">
              <a:solidFill>
                <a:srgbClr val="002060"/>
              </a:solidFill>
            </a:endParaRPr>
          </a:p>
          <a:p>
            <a:pPr algn="ctr"/>
            <a:r>
              <a:rPr lang="ru-RU" sz="2000" b="1" dirty="0">
                <a:solidFill>
                  <a:srgbClr val="002060"/>
                </a:solidFill>
              </a:rPr>
              <a:t>Меры предотвращения и урегулирования</a:t>
            </a:r>
          </a:p>
          <a:p>
            <a:r>
              <a:rPr lang="ru-RU" sz="2000" dirty="0">
                <a:solidFill>
                  <a:srgbClr val="002060"/>
                </a:solidFill>
              </a:rPr>
              <a:t>Муниципальному служащему и его родственникам рекомендуется </a:t>
            </a:r>
            <a:r>
              <a:rPr lang="ru-RU" sz="2000" dirty="0" smtClean="0">
                <a:solidFill>
                  <a:srgbClr val="002060"/>
                </a:solidFill>
              </a:rPr>
              <a:t>не принимать </a:t>
            </a:r>
            <a:r>
              <a:rPr lang="ru-RU" sz="2000" dirty="0">
                <a:solidFill>
                  <a:srgbClr val="002060"/>
                </a:solidFill>
              </a:rPr>
              <a:t>подарки от организаций, в отношении которых </a:t>
            </a:r>
            <a:r>
              <a:rPr lang="ru-RU" sz="2000" dirty="0" smtClean="0">
                <a:solidFill>
                  <a:srgbClr val="002060"/>
                </a:solidFill>
              </a:rPr>
              <a:t>муниципальный служащий </a:t>
            </a:r>
            <a:r>
              <a:rPr lang="ru-RU" sz="2000" dirty="0">
                <a:solidFill>
                  <a:srgbClr val="002060"/>
                </a:solidFill>
              </a:rPr>
              <a:t>осуществляет или ранее осуществлял отдельные </a:t>
            </a:r>
            <a:r>
              <a:rPr lang="ru-RU" sz="2000" dirty="0" smtClean="0">
                <a:solidFill>
                  <a:srgbClr val="002060"/>
                </a:solidFill>
              </a:rPr>
              <a:t>функции муниципального </a:t>
            </a:r>
            <a:r>
              <a:rPr lang="ru-RU" sz="2000" dirty="0">
                <a:solidFill>
                  <a:srgbClr val="002060"/>
                </a:solidFill>
              </a:rPr>
              <a:t>управления, вне зависимости от стоимости этих подарков </a:t>
            </a:r>
            <a:r>
              <a:rPr lang="ru-RU" sz="2000" dirty="0" smtClean="0">
                <a:solidFill>
                  <a:srgbClr val="002060"/>
                </a:solidFill>
              </a:rPr>
              <a:t>и поводов </a:t>
            </a:r>
            <a:r>
              <a:rPr lang="ru-RU" sz="2000" dirty="0">
                <a:solidFill>
                  <a:srgbClr val="002060"/>
                </a:solidFill>
              </a:rPr>
              <a:t>дарения.</a:t>
            </a:r>
          </a:p>
        </p:txBody>
      </p:sp>
    </p:spTree>
    <p:extLst>
      <p:ext uri="{BB962C8B-B14F-4D97-AF65-F5344CB8AC3E}">
        <p14:creationId xmlns="" xmlns:p14="http://schemas.microsoft.com/office/powerpoint/2010/main" val="414036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7422" y="654830"/>
            <a:ext cx="8721168" cy="1631216"/>
          </a:xfrm>
          <a:prstGeom prst="rect">
            <a:avLst/>
          </a:prstGeom>
        </p:spPr>
        <p:txBody>
          <a:bodyPr wrap="square">
            <a:spAutoFit/>
          </a:bodyPr>
          <a:lstStyle/>
          <a:p>
            <a:pPr indent="342900" algn="just">
              <a:spcAft>
                <a:spcPts val="0"/>
              </a:spcAft>
            </a:pPr>
            <a:r>
              <a:rPr lang="ru-RU" sz="2000" dirty="0">
                <a:solidFill>
                  <a:srgbClr val="002060"/>
                </a:solidFill>
                <a:ea typeface="Times New Roman" panose="02020603050405020304" pitchFamily="18" charset="0"/>
                <a:cs typeface="Times New Roman" panose="02020603050405020304" pitchFamily="18" charset="0"/>
              </a:rPr>
              <a:t>3) предъявление в установленном законом порядке </a:t>
            </a:r>
            <a:r>
              <a:rPr lang="ru-RU" sz="2000" b="1" dirty="0">
                <a:solidFill>
                  <a:srgbClr val="002060"/>
                </a:solidFill>
                <a:ea typeface="Times New Roman" panose="02020603050405020304" pitchFamily="18" charset="0"/>
                <a:cs typeface="Times New Roman" panose="02020603050405020304" pitchFamily="18" charset="0"/>
              </a:rPr>
              <a:t>квалификационных требований к гражданам, претендующим на замещение государственных или муниципальных должностей и должностей государственной или муниципальной службы</a:t>
            </a:r>
            <a:r>
              <a:rPr lang="ru-RU" sz="2000" dirty="0">
                <a:solidFill>
                  <a:srgbClr val="002060"/>
                </a:solidFill>
                <a:ea typeface="Times New Roman" panose="02020603050405020304" pitchFamily="18" charset="0"/>
                <a:cs typeface="Times New Roman" panose="02020603050405020304" pitchFamily="18" charset="0"/>
              </a:rPr>
              <a:t>, а также проверка в установленном порядке сведений, представляемых указанными гражданами</a:t>
            </a:r>
            <a:r>
              <a:rPr lang="ru-RU" sz="2000" dirty="0" smtClean="0">
                <a:solidFill>
                  <a:srgbClr val="002060"/>
                </a:solidFill>
                <a:ea typeface="Times New Roman" panose="02020603050405020304" pitchFamily="18" charset="0"/>
                <a:cs typeface="Times New Roman" panose="02020603050405020304" pitchFamily="18" charset="0"/>
              </a:rPr>
              <a:t>;</a:t>
            </a:r>
            <a:endParaRPr lang="ru-RU" sz="2000" dirty="0">
              <a:solidFill>
                <a:srgbClr val="002060"/>
              </a:solidFill>
              <a:ea typeface="Calibri" panose="020F0502020204030204" pitchFamily="34" charset="0"/>
              <a:cs typeface="Times New Roman" panose="02020603050405020304" pitchFamily="18" charset="0"/>
            </a:endParaRPr>
          </a:p>
        </p:txBody>
      </p:sp>
      <p:sp>
        <p:nvSpPr>
          <p:cNvPr id="5" name="Прямоугольник 4"/>
          <p:cNvSpPr/>
          <p:nvPr/>
        </p:nvSpPr>
        <p:spPr>
          <a:xfrm>
            <a:off x="642280" y="116113"/>
            <a:ext cx="6048672"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r>
              <a:rPr lang="ru-RU" b="1" dirty="0">
                <a:solidFill>
                  <a:schemeClr val="tx2">
                    <a:lumMod val="75000"/>
                  </a:schemeClr>
                </a:solidFill>
              </a:rPr>
              <a:t>Статья 6. Меры по профилактике коррупции</a:t>
            </a:r>
            <a:endParaRPr lang="ru-RU" dirty="0">
              <a:solidFill>
                <a:schemeClr val="tx2">
                  <a:lumMod val="75000"/>
                </a:schemeClr>
              </a:solidFill>
            </a:endParaRPr>
          </a:p>
        </p:txBody>
      </p:sp>
      <p:pic>
        <p:nvPicPr>
          <p:cNvPr id="1026" name="Picture 2" descr="https://images.ru.prom.st/460536655_w200_h200_zaschitnyj-kovrik-pod.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688445" y="2549283"/>
            <a:ext cx="4072408" cy="313112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460164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9069" y="278801"/>
            <a:ext cx="10274673" cy="5016758"/>
          </a:xfrm>
          <a:prstGeom prst="rect">
            <a:avLst/>
          </a:prstGeom>
        </p:spPr>
        <p:txBody>
          <a:bodyPr wrap="square">
            <a:spAutoFit/>
          </a:bodyPr>
          <a:lstStyle/>
          <a:p>
            <a:pPr algn="ctr"/>
            <a:r>
              <a:rPr lang="ru-RU" sz="2000" b="1" dirty="0">
                <a:solidFill>
                  <a:srgbClr val="002060"/>
                </a:solidFill>
              </a:rPr>
              <a:t>5. Конфликт интересов, связанный с имущественными обязательствами и</a:t>
            </a:r>
          </a:p>
          <a:p>
            <a:pPr algn="ctr"/>
            <a:r>
              <a:rPr lang="ru-RU" sz="2000" b="1" dirty="0">
                <a:solidFill>
                  <a:srgbClr val="002060"/>
                </a:solidFill>
              </a:rPr>
              <a:t>судебными разбирательствами</a:t>
            </a:r>
          </a:p>
          <a:p>
            <a:r>
              <a:rPr lang="ru-RU" sz="2000" b="1" dirty="0" smtClean="0">
                <a:solidFill>
                  <a:srgbClr val="002060"/>
                </a:solidFill>
              </a:rPr>
              <a:t>2.6. </a:t>
            </a:r>
            <a:r>
              <a:rPr lang="ru-RU" sz="2000" b="1" dirty="0">
                <a:solidFill>
                  <a:srgbClr val="002060"/>
                </a:solidFill>
              </a:rPr>
              <a:t>Описание ситуации</a:t>
            </a:r>
          </a:p>
          <a:p>
            <a:r>
              <a:rPr lang="ru-RU" sz="2000" dirty="0">
                <a:solidFill>
                  <a:srgbClr val="002060"/>
                </a:solidFill>
              </a:rPr>
              <a:t>Муниципальный служащий участвует в осуществлении отдельных функций</a:t>
            </a:r>
          </a:p>
          <a:p>
            <a:r>
              <a:rPr lang="ru-RU" sz="2000" dirty="0">
                <a:solidFill>
                  <a:srgbClr val="002060"/>
                </a:solidFill>
              </a:rPr>
              <a:t>муниципального управления в отношении организации, перед которой сам</a:t>
            </a:r>
          </a:p>
          <a:p>
            <a:r>
              <a:rPr lang="ru-RU" sz="2000" dirty="0">
                <a:solidFill>
                  <a:srgbClr val="002060"/>
                </a:solidFill>
              </a:rPr>
              <a:t>муниципальный служащий и/или его родственники имеют </a:t>
            </a:r>
            <a:r>
              <a:rPr lang="ru-RU" sz="2000" dirty="0" smtClean="0">
                <a:solidFill>
                  <a:srgbClr val="002060"/>
                </a:solidFill>
              </a:rPr>
              <a:t>имущественные обязательства.</a:t>
            </a:r>
          </a:p>
          <a:p>
            <a:pPr algn="ctr"/>
            <a:r>
              <a:rPr lang="ru-RU" sz="2000" b="1" dirty="0">
                <a:solidFill>
                  <a:srgbClr val="002060"/>
                </a:solidFill>
              </a:rPr>
              <a:t>Меры предотвращения и урегулирования</a:t>
            </a:r>
          </a:p>
          <a:p>
            <a:r>
              <a:rPr lang="ru-RU" sz="2000" dirty="0">
                <a:solidFill>
                  <a:srgbClr val="002060"/>
                </a:solidFill>
              </a:rPr>
              <a:t>В этом случае муниципальному служащему и его родственникам </a:t>
            </a:r>
            <a:r>
              <a:rPr lang="ru-RU" sz="2000" dirty="0" smtClean="0">
                <a:solidFill>
                  <a:srgbClr val="002060"/>
                </a:solidFill>
              </a:rPr>
              <a:t>рекомендуется урегулировать </a:t>
            </a:r>
            <a:r>
              <a:rPr lang="ru-RU" sz="2000" dirty="0">
                <a:solidFill>
                  <a:srgbClr val="002060"/>
                </a:solidFill>
              </a:rPr>
              <a:t>имеющиеся имущественные обязательства (выплатить долг</a:t>
            </a:r>
            <a:r>
              <a:rPr lang="ru-RU" sz="2000" dirty="0" smtClean="0">
                <a:solidFill>
                  <a:srgbClr val="002060"/>
                </a:solidFill>
              </a:rPr>
              <a:t>, расторгнуть </a:t>
            </a:r>
            <a:r>
              <a:rPr lang="ru-RU" sz="2000" dirty="0">
                <a:solidFill>
                  <a:srgbClr val="002060"/>
                </a:solidFill>
              </a:rPr>
              <a:t>договор аренды и т.д.). При невозможности сделать это</a:t>
            </a:r>
            <a:r>
              <a:rPr lang="ru-RU" sz="2000" dirty="0" smtClean="0">
                <a:solidFill>
                  <a:srgbClr val="002060"/>
                </a:solidFill>
              </a:rPr>
              <a:t>, ему </a:t>
            </a:r>
            <a:r>
              <a:rPr lang="ru-RU" sz="2000" dirty="0">
                <a:solidFill>
                  <a:srgbClr val="002060"/>
                </a:solidFill>
              </a:rPr>
              <a:t>следует уведомить представителя </a:t>
            </a:r>
            <a:r>
              <a:rPr lang="ru-RU" sz="2000" dirty="0" smtClean="0">
                <a:solidFill>
                  <a:srgbClr val="002060"/>
                </a:solidFill>
              </a:rPr>
              <a:t>нанимателя о </a:t>
            </a:r>
            <a:r>
              <a:rPr lang="ru-RU" sz="2000" dirty="0">
                <a:solidFill>
                  <a:srgbClr val="002060"/>
                </a:solidFill>
              </a:rPr>
              <a:t>наличии </a:t>
            </a:r>
            <a:r>
              <a:rPr lang="ru-RU" sz="2000" dirty="0" smtClean="0">
                <a:solidFill>
                  <a:srgbClr val="002060"/>
                </a:solidFill>
              </a:rPr>
              <a:t>личной заинтересованности </a:t>
            </a:r>
            <a:r>
              <a:rPr lang="ru-RU" sz="2000" dirty="0">
                <a:solidFill>
                  <a:srgbClr val="002060"/>
                </a:solidFill>
              </a:rPr>
              <a:t>в письменной форме.</a:t>
            </a:r>
          </a:p>
          <a:p>
            <a:r>
              <a:rPr lang="ru-RU" sz="2000" dirty="0">
                <a:solidFill>
                  <a:srgbClr val="002060"/>
                </a:solidFill>
              </a:rPr>
              <a:t>Представителю нанимателя </a:t>
            </a:r>
            <a:r>
              <a:rPr lang="ru-RU" sz="2000" dirty="0" smtClean="0">
                <a:solidFill>
                  <a:srgbClr val="002060"/>
                </a:solidFill>
              </a:rPr>
              <a:t>рекомендуется</a:t>
            </a:r>
            <a:r>
              <a:rPr lang="ru-RU" sz="2000" dirty="0">
                <a:solidFill>
                  <a:srgbClr val="002060"/>
                </a:solidFill>
              </a:rPr>
              <a:t>, по крайней мере </a:t>
            </a:r>
            <a:r>
              <a:rPr lang="ru-RU" sz="2000" dirty="0" smtClean="0">
                <a:solidFill>
                  <a:srgbClr val="002060"/>
                </a:solidFill>
              </a:rPr>
              <a:t>до урегулирования </a:t>
            </a:r>
            <a:r>
              <a:rPr lang="ru-RU" sz="2000" dirty="0">
                <a:solidFill>
                  <a:srgbClr val="002060"/>
                </a:solidFill>
              </a:rPr>
              <a:t>имущественного обязательства, отстранить </a:t>
            </a:r>
            <a:r>
              <a:rPr lang="ru-RU" sz="2000" dirty="0" smtClean="0">
                <a:solidFill>
                  <a:srgbClr val="002060"/>
                </a:solidFill>
              </a:rPr>
              <a:t>муниципального служащего </a:t>
            </a:r>
            <a:r>
              <a:rPr lang="ru-RU" sz="2000" dirty="0">
                <a:solidFill>
                  <a:srgbClr val="002060"/>
                </a:solidFill>
              </a:rPr>
              <a:t>от исполнения должностных обязанностей в отношении организации</a:t>
            </a:r>
            <a:r>
              <a:rPr lang="ru-RU" sz="2000" dirty="0" smtClean="0">
                <a:solidFill>
                  <a:srgbClr val="002060"/>
                </a:solidFill>
              </a:rPr>
              <a:t>, перед </a:t>
            </a:r>
            <a:r>
              <a:rPr lang="ru-RU" sz="2000" dirty="0">
                <a:solidFill>
                  <a:srgbClr val="002060"/>
                </a:solidFill>
              </a:rPr>
              <a:t>которой сам муниципальный служащий, его родственники или иные лица, </a:t>
            </a:r>
            <a:r>
              <a:rPr lang="ru-RU" sz="2000" dirty="0" smtClean="0">
                <a:solidFill>
                  <a:srgbClr val="002060"/>
                </a:solidFill>
              </a:rPr>
              <a:t>с которыми </a:t>
            </a:r>
            <a:r>
              <a:rPr lang="ru-RU" sz="2000" dirty="0">
                <a:solidFill>
                  <a:srgbClr val="002060"/>
                </a:solidFill>
              </a:rPr>
              <a:t>связана личная заинтересованность муниципального служащего, </a:t>
            </a:r>
            <a:r>
              <a:rPr lang="ru-RU" sz="2000" dirty="0" smtClean="0">
                <a:solidFill>
                  <a:srgbClr val="002060"/>
                </a:solidFill>
              </a:rPr>
              <a:t>имеют имущественные </a:t>
            </a:r>
            <a:r>
              <a:rPr lang="ru-RU" sz="2000" dirty="0">
                <a:solidFill>
                  <a:srgbClr val="002060"/>
                </a:solidFill>
              </a:rPr>
              <a:t>обязательства.</a:t>
            </a:r>
          </a:p>
        </p:txBody>
      </p:sp>
    </p:spTree>
    <p:extLst>
      <p:ext uri="{BB962C8B-B14F-4D97-AF65-F5344CB8AC3E}">
        <p14:creationId xmlns="" xmlns:p14="http://schemas.microsoft.com/office/powerpoint/2010/main" val="22297496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0013" y="331964"/>
            <a:ext cx="10233730" cy="4401205"/>
          </a:xfrm>
          <a:prstGeom prst="rect">
            <a:avLst/>
          </a:prstGeom>
        </p:spPr>
        <p:txBody>
          <a:bodyPr wrap="square">
            <a:spAutoFit/>
          </a:bodyPr>
          <a:lstStyle/>
          <a:p>
            <a:pPr algn="ctr"/>
            <a:r>
              <a:rPr lang="ru-RU" sz="2000" b="1" dirty="0">
                <a:solidFill>
                  <a:srgbClr val="002060"/>
                </a:solidFill>
              </a:rPr>
              <a:t>6</a:t>
            </a:r>
            <a:r>
              <a:rPr lang="ru-RU" sz="2000" b="1" dirty="0" smtClean="0">
                <a:solidFill>
                  <a:srgbClr val="002060"/>
                </a:solidFill>
              </a:rPr>
              <a:t>. </a:t>
            </a:r>
            <a:r>
              <a:rPr lang="ru-RU" sz="2000" b="1" dirty="0">
                <a:solidFill>
                  <a:srgbClr val="002060"/>
                </a:solidFill>
              </a:rPr>
              <a:t>Ситуации, связанные с явным нарушением муниципальным служащим</a:t>
            </a:r>
          </a:p>
          <a:p>
            <a:pPr algn="ctr"/>
            <a:r>
              <a:rPr lang="ru-RU" sz="2000" b="1" dirty="0">
                <a:solidFill>
                  <a:srgbClr val="002060"/>
                </a:solidFill>
              </a:rPr>
              <a:t>установленных запретов</a:t>
            </a:r>
          </a:p>
          <a:p>
            <a:r>
              <a:rPr lang="ru-RU" sz="2000" b="1" dirty="0" smtClean="0">
                <a:solidFill>
                  <a:srgbClr val="002060"/>
                </a:solidFill>
              </a:rPr>
              <a:t>2.7. </a:t>
            </a:r>
            <a:r>
              <a:rPr lang="ru-RU" sz="2000" b="1" dirty="0">
                <a:solidFill>
                  <a:srgbClr val="002060"/>
                </a:solidFill>
              </a:rPr>
              <a:t>Описание ситуации</a:t>
            </a:r>
          </a:p>
          <a:p>
            <a:r>
              <a:rPr lang="ru-RU" sz="2000" dirty="0">
                <a:solidFill>
                  <a:srgbClr val="002060"/>
                </a:solidFill>
              </a:rPr>
              <a:t>Муниципальный служащий получает награды, почетные и специальные звания</a:t>
            </a:r>
          </a:p>
          <a:p>
            <a:r>
              <a:rPr lang="ru-RU" sz="2000" dirty="0">
                <a:solidFill>
                  <a:srgbClr val="002060"/>
                </a:solidFill>
              </a:rPr>
              <a:t>(за исключением научных) от иностранных государств, международных17</a:t>
            </a:r>
          </a:p>
          <a:p>
            <a:r>
              <a:rPr lang="ru-RU" sz="2000" dirty="0">
                <a:solidFill>
                  <a:srgbClr val="002060"/>
                </a:solidFill>
              </a:rPr>
              <a:t>организаций, а также политических партий, других общественных объединений и</a:t>
            </a:r>
          </a:p>
          <a:p>
            <a:r>
              <a:rPr lang="ru-RU" sz="2000" dirty="0">
                <a:solidFill>
                  <a:srgbClr val="002060"/>
                </a:solidFill>
              </a:rPr>
              <a:t>религиозных объединений</a:t>
            </a:r>
            <a:r>
              <a:rPr lang="ru-RU" sz="2000" dirty="0" smtClean="0">
                <a:solidFill>
                  <a:srgbClr val="002060"/>
                </a:solidFill>
              </a:rPr>
              <a:t>.</a:t>
            </a:r>
          </a:p>
          <a:p>
            <a:pPr algn="ctr"/>
            <a:r>
              <a:rPr lang="ru-RU" sz="2000" b="1" dirty="0">
                <a:solidFill>
                  <a:srgbClr val="002060"/>
                </a:solidFill>
              </a:rPr>
              <a:t>Меры предотвращения и урегулирования</a:t>
            </a:r>
          </a:p>
          <a:p>
            <a:r>
              <a:rPr lang="ru-RU" sz="2000" dirty="0">
                <a:solidFill>
                  <a:srgbClr val="002060"/>
                </a:solidFill>
              </a:rPr>
              <a:t>В соответствии с </a:t>
            </a:r>
            <a:r>
              <a:rPr lang="ru-RU" sz="2000" dirty="0" smtClean="0">
                <a:solidFill>
                  <a:srgbClr val="002060"/>
                </a:solidFill>
              </a:rPr>
              <a:t>п. </a:t>
            </a:r>
            <a:r>
              <a:rPr lang="ru-RU" sz="2000" dirty="0">
                <a:solidFill>
                  <a:srgbClr val="002060"/>
                </a:solidFill>
              </a:rPr>
              <a:t>10 </a:t>
            </a:r>
            <a:r>
              <a:rPr lang="ru-RU" sz="2000" dirty="0" smtClean="0">
                <a:solidFill>
                  <a:srgbClr val="002060"/>
                </a:solidFill>
              </a:rPr>
              <a:t>ч. </a:t>
            </a:r>
            <a:r>
              <a:rPr lang="ru-RU" sz="2000" dirty="0">
                <a:solidFill>
                  <a:srgbClr val="002060"/>
                </a:solidFill>
              </a:rPr>
              <a:t>1 статьи 14 </a:t>
            </a:r>
            <a:r>
              <a:rPr lang="ru-RU" sz="2000" dirty="0" smtClean="0">
                <a:solidFill>
                  <a:srgbClr val="002060"/>
                </a:solidFill>
              </a:rPr>
              <a:t>ФЗ № 25-ФЗ муниципальному </a:t>
            </a:r>
            <a:r>
              <a:rPr lang="ru-RU" sz="2000" dirty="0">
                <a:solidFill>
                  <a:srgbClr val="002060"/>
                </a:solidFill>
              </a:rPr>
              <a:t>служащему запрещается принимать без письменного </a:t>
            </a:r>
            <a:r>
              <a:rPr lang="ru-RU" sz="2000" dirty="0" smtClean="0">
                <a:solidFill>
                  <a:srgbClr val="002060"/>
                </a:solidFill>
              </a:rPr>
              <a:t>разрешения главы </a:t>
            </a:r>
            <a:r>
              <a:rPr lang="ru-RU" sz="2000" dirty="0">
                <a:solidFill>
                  <a:srgbClr val="002060"/>
                </a:solidFill>
              </a:rPr>
              <a:t>муниципального образования награды, почетные и специальные звания (</a:t>
            </a:r>
            <a:r>
              <a:rPr lang="ru-RU" sz="2000" dirty="0" smtClean="0">
                <a:solidFill>
                  <a:srgbClr val="002060"/>
                </a:solidFill>
              </a:rPr>
              <a:t>за исключением </a:t>
            </a:r>
            <a:r>
              <a:rPr lang="ru-RU" sz="2000" dirty="0">
                <a:solidFill>
                  <a:srgbClr val="002060"/>
                </a:solidFill>
              </a:rPr>
              <a:t>научных) иностранных государств, международных организаций, </a:t>
            </a:r>
            <a:r>
              <a:rPr lang="ru-RU" sz="2000" dirty="0" smtClean="0">
                <a:solidFill>
                  <a:srgbClr val="002060"/>
                </a:solidFill>
              </a:rPr>
              <a:t>а также </a:t>
            </a:r>
            <a:r>
              <a:rPr lang="ru-RU" sz="2000" dirty="0">
                <a:solidFill>
                  <a:srgbClr val="002060"/>
                </a:solidFill>
              </a:rPr>
              <a:t>политических партий, других общественных объединений и </a:t>
            </a:r>
            <a:r>
              <a:rPr lang="ru-RU" sz="2000" dirty="0" smtClean="0">
                <a:solidFill>
                  <a:srgbClr val="002060"/>
                </a:solidFill>
              </a:rPr>
              <a:t>религиозных объединений</a:t>
            </a:r>
            <a:r>
              <a:rPr lang="ru-RU" sz="2000" dirty="0">
                <a:solidFill>
                  <a:srgbClr val="002060"/>
                </a:solidFill>
              </a:rPr>
              <a:t>, если в его должностные обязанности входит взаимодействие </a:t>
            </a:r>
            <a:r>
              <a:rPr lang="ru-RU" sz="2000" dirty="0" smtClean="0">
                <a:solidFill>
                  <a:srgbClr val="002060"/>
                </a:solidFill>
              </a:rPr>
              <a:t>с указанными </a:t>
            </a:r>
            <a:r>
              <a:rPr lang="ru-RU" sz="2000" dirty="0">
                <a:solidFill>
                  <a:srgbClr val="002060"/>
                </a:solidFill>
              </a:rPr>
              <a:t>организациями и объединениями;</a:t>
            </a:r>
          </a:p>
        </p:txBody>
      </p:sp>
    </p:spTree>
    <p:extLst>
      <p:ext uri="{BB962C8B-B14F-4D97-AF65-F5344CB8AC3E}">
        <p14:creationId xmlns="" xmlns:p14="http://schemas.microsoft.com/office/powerpoint/2010/main" val="13136689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6490" y="523033"/>
            <a:ext cx="10083605" cy="4093428"/>
          </a:xfrm>
          <a:prstGeom prst="rect">
            <a:avLst/>
          </a:prstGeom>
        </p:spPr>
        <p:txBody>
          <a:bodyPr wrap="square">
            <a:spAutoFit/>
          </a:bodyPr>
          <a:lstStyle/>
          <a:p>
            <a:r>
              <a:rPr lang="ru-RU" sz="2000" b="1" dirty="0" smtClean="0">
                <a:solidFill>
                  <a:srgbClr val="002060"/>
                </a:solidFill>
              </a:rPr>
              <a:t>2.8. </a:t>
            </a:r>
            <a:r>
              <a:rPr lang="ru-RU" sz="2000" b="1" dirty="0">
                <a:solidFill>
                  <a:srgbClr val="002060"/>
                </a:solidFill>
              </a:rPr>
              <a:t>Описание ситуации</a:t>
            </a:r>
          </a:p>
          <a:p>
            <a:r>
              <a:rPr lang="ru-RU" sz="2000" dirty="0">
                <a:solidFill>
                  <a:srgbClr val="002060"/>
                </a:solidFill>
              </a:rPr>
              <a:t>Муниципальный служащий в ходе проведения контрольных мероприятий</a:t>
            </a:r>
          </a:p>
          <a:p>
            <a:r>
              <a:rPr lang="ru-RU" sz="2000" dirty="0">
                <a:solidFill>
                  <a:srgbClr val="002060"/>
                </a:solidFill>
              </a:rPr>
              <a:t>обнаруживает нарушения законодательства. Муниципальный служащий</a:t>
            </a:r>
          </a:p>
          <a:p>
            <a:r>
              <a:rPr lang="ru-RU" sz="2000" dirty="0">
                <a:solidFill>
                  <a:srgbClr val="002060"/>
                </a:solidFill>
              </a:rPr>
              <a:t>рекомендует организации для устранения нарушений воспользоваться услугами</a:t>
            </a:r>
          </a:p>
          <a:p>
            <a:r>
              <a:rPr lang="ru-RU" sz="2000" dirty="0">
                <a:solidFill>
                  <a:srgbClr val="002060"/>
                </a:solidFill>
              </a:rPr>
              <a:t>конкретной компании, владельцами, руководителями или сотрудниками которой</a:t>
            </a:r>
          </a:p>
          <a:p>
            <a:r>
              <a:rPr lang="ru-RU" sz="2000" dirty="0">
                <a:solidFill>
                  <a:srgbClr val="002060"/>
                </a:solidFill>
              </a:rPr>
              <a:t>являются родственники муниципального служащего или иные лица, с которыми</a:t>
            </a:r>
          </a:p>
          <a:p>
            <a:r>
              <a:rPr lang="ru-RU" sz="2000" dirty="0">
                <a:solidFill>
                  <a:srgbClr val="002060"/>
                </a:solidFill>
              </a:rPr>
              <a:t>связана личная заинтересованность муниципального служащего.</a:t>
            </a:r>
          </a:p>
          <a:p>
            <a:pPr algn="ctr"/>
            <a:endParaRPr lang="ru-RU" sz="2000" b="1" dirty="0" smtClean="0">
              <a:solidFill>
                <a:srgbClr val="002060"/>
              </a:solidFill>
            </a:endParaRPr>
          </a:p>
          <a:p>
            <a:pPr algn="ctr"/>
            <a:r>
              <a:rPr lang="ru-RU" sz="2000" b="1" dirty="0" smtClean="0">
                <a:solidFill>
                  <a:srgbClr val="002060"/>
                </a:solidFill>
              </a:rPr>
              <a:t>Меры </a:t>
            </a:r>
            <a:r>
              <a:rPr lang="ru-RU" sz="2000" b="1" dirty="0">
                <a:solidFill>
                  <a:srgbClr val="002060"/>
                </a:solidFill>
              </a:rPr>
              <a:t>предотвращения и урегулирования</a:t>
            </a:r>
          </a:p>
          <a:p>
            <a:r>
              <a:rPr lang="ru-RU" sz="2000" dirty="0">
                <a:solidFill>
                  <a:srgbClr val="002060"/>
                </a:solidFill>
              </a:rPr>
              <a:t>Муниципальному служащему при выявлении в ходе контрольных мероприятий</a:t>
            </a:r>
          </a:p>
          <a:p>
            <a:r>
              <a:rPr lang="ru-RU" sz="2000" dirty="0">
                <a:solidFill>
                  <a:srgbClr val="002060"/>
                </a:solidFill>
              </a:rPr>
              <a:t>нарушений законодательства рекомендуется воздержаться от дачи советов</a:t>
            </a:r>
          </a:p>
          <a:p>
            <a:r>
              <a:rPr lang="ru-RU" sz="2000" dirty="0">
                <a:solidFill>
                  <a:srgbClr val="002060"/>
                </a:solidFill>
              </a:rPr>
              <a:t>относительно того, какие организации могут быть привлечены для устранения этих</a:t>
            </a:r>
          </a:p>
          <a:p>
            <a:r>
              <a:rPr lang="ru-RU" sz="2000" dirty="0">
                <a:solidFill>
                  <a:srgbClr val="002060"/>
                </a:solidFill>
              </a:rPr>
              <a:t>нарушений.</a:t>
            </a:r>
          </a:p>
        </p:txBody>
      </p:sp>
    </p:spTree>
    <p:extLst>
      <p:ext uri="{BB962C8B-B14F-4D97-AF65-F5344CB8AC3E}">
        <p14:creationId xmlns="" xmlns:p14="http://schemas.microsoft.com/office/powerpoint/2010/main" val="40828180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6853" y="471083"/>
            <a:ext cx="9144000" cy="5324535"/>
          </a:xfrm>
          <a:prstGeom prst="rect">
            <a:avLst/>
          </a:prstGeom>
        </p:spPr>
        <p:txBody>
          <a:bodyPr wrap="square">
            <a:spAutoFit/>
          </a:bodyPr>
          <a:lstStyle/>
          <a:p>
            <a:r>
              <a:rPr lang="ru-RU" sz="2000" b="1" dirty="0" smtClean="0">
                <a:solidFill>
                  <a:srgbClr val="002060"/>
                </a:solidFill>
              </a:rPr>
              <a:t>2.9. </a:t>
            </a:r>
            <a:r>
              <a:rPr lang="ru-RU" sz="2000" b="1" dirty="0">
                <a:solidFill>
                  <a:srgbClr val="002060"/>
                </a:solidFill>
              </a:rPr>
              <a:t>Описание ситуации</a:t>
            </a:r>
          </a:p>
          <a:p>
            <a:r>
              <a:rPr lang="ru-RU" sz="2000" dirty="0">
                <a:solidFill>
                  <a:srgbClr val="002060"/>
                </a:solidFill>
              </a:rPr>
              <a:t>Муниципальный служащий использует информацию, полученную в ходе</a:t>
            </a:r>
          </a:p>
          <a:p>
            <a:r>
              <a:rPr lang="ru-RU" sz="2000" dirty="0">
                <a:solidFill>
                  <a:srgbClr val="002060"/>
                </a:solidFill>
              </a:rPr>
              <a:t>исполнения служебных обязанностей и временно недоступную широкой</a:t>
            </a:r>
          </a:p>
          <a:p>
            <a:r>
              <a:rPr lang="ru-RU" sz="2000" dirty="0">
                <a:solidFill>
                  <a:srgbClr val="002060"/>
                </a:solidFill>
              </a:rPr>
              <a:t>общественности, для получения конкурентных преимуществ при совершении</a:t>
            </a:r>
          </a:p>
          <a:p>
            <a:r>
              <a:rPr lang="ru-RU" sz="2000" dirty="0">
                <a:solidFill>
                  <a:srgbClr val="002060"/>
                </a:solidFill>
              </a:rPr>
              <a:t>коммерческих операций.</a:t>
            </a:r>
          </a:p>
          <a:p>
            <a:pPr algn="ctr"/>
            <a:r>
              <a:rPr lang="ru-RU" sz="2000" b="1" dirty="0">
                <a:solidFill>
                  <a:srgbClr val="002060"/>
                </a:solidFill>
              </a:rPr>
              <a:t>Меры предотвращения и урегулирования</a:t>
            </a:r>
          </a:p>
          <a:p>
            <a:r>
              <a:rPr lang="ru-RU" sz="2000" dirty="0">
                <a:solidFill>
                  <a:srgbClr val="002060"/>
                </a:solidFill>
              </a:rPr>
              <a:t>Муниципальному служащему запрещается разглашать или использовать </a:t>
            </a:r>
            <a:r>
              <a:rPr lang="ru-RU" sz="2000" dirty="0" smtClean="0">
                <a:solidFill>
                  <a:srgbClr val="002060"/>
                </a:solidFill>
              </a:rPr>
              <a:t>в целях</a:t>
            </a:r>
            <a:r>
              <a:rPr lang="ru-RU" sz="2000" dirty="0">
                <a:solidFill>
                  <a:srgbClr val="002060"/>
                </a:solidFill>
              </a:rPr>
              <a:t>, не связанных с муниципальной службой, сведения, отнесенные </a:t>
            </a:r>
            <a:r>
              <a:rPr lang="ru-RU" sz="2000" dirty="0" smtClean="0">
                <a:solidFill>
                  <a:srgbClr val="002060"/>
                </a:solidFill>
              </a:rPr>
              <a:t>в соответствии </a:t>
            </a:r>
            <a:r>
              <a:rPr lang="ru-RU" sz="2000" dirty="0">
                <a:solidFill>
                  <a:srgbClr val="002060"/>
                </a:solidFill>
              </a:rPr>
              <a:t>с </a:t>
            </a:r>
            <a:r>
              <a:rPr lang="ru-RU" sz="2000" dirty="0" smtClean="0">
                <a:solidFill>
                  <a:srgbClr val="002060"/>
                </a:solidFill>
              </a:rPr>
              <a:t>ФЗ к </a:t>
            </a:r>
            <a:r>
              <a:rPr lang="ru-RU" sz="2000" dirty="0">
                <a:solidFill>
                  <a:srgbClr val="002060"/>
                </a:solidFill>
              </a:rPr>
              <a:t>сведениям конфиденциального характера</a:t>
            </a:r>
            <a:r>
              <a:rPr lang="ru-RU" sz="2000" dirty="0" smtClean="0">
                <a:solidFill>
                  <a:srgbClr val="002060"/>
                </a:solidFill>
              </a:rPr>
              <a:t>, или </a:t>
            </a:r>
            <a:r>
              <a:rPr lang="ru-RU" sz="2000" dirty="0">
                <a:solidFill>
                  <a:srgbClr val="002060"/>
                </a:solidFill>
              </a:rPr>
              <a:t>служебную информацию, ставшие ему известными в связи с </a:t>
            </a:r>
            <a:r>
              <a:rPr lang="ru-RU" sz="2000" dirty="0" smtClean="0">
                <a:solidFill>
                  <a:srgbClr val="002060"/>
                </a:solidFill>
              </a:rPr>
              <a:t>исполнением должностных </a:t>
            </a:r>
            <a:r>
              <a:rPr lang="ru-RU" sz="2000" dirty="0">
                <a:solidFill>
                  <a:srgbClr val="002060"/>
                </a:solidFill>
              </a:rPr>
              <a:t>обязанностей. </a:t>
            </a:r>
            <a:endParaRPr lang="ru-RU" sz="2000" dirty="0" smtClean="0">
              <a:solidFill>
                <a:srgbClr val="002060"/>
              </a:solidFill>
            </a:endParaRPr>
          </a:p>
          <a:p>
            <a:r>
              <a:rPr lang="ru-RU" sz="2000" dirty="0" smtClean="0">
                <a:solidFill>
                  <a:srgbClr val="002060"/>
                </a:solidFill>
              </a:rPr>
              <a:t>Указанный </a:t>
            </a:r>
            <a:r>
              <a:rPr lang="ru-RU" sz="2000" dirty="0">
                <a:solidFill>
                  <a:srgbClr val="002060"/>
                </a:solidFill>
              </a:rPr>
              <a:t>запрет распространяется, в том числе, и </a:t>
            </a:r>
            <a:r>
              <a:rPr lang="ru-RU" sz="2000" dirty="0" smtClean="0">
                <a:solidFill>
                  <a:srgbClr val="002060"/>
                </a:solidFill>
              </a:rPr>
              <a:t>на использование </a:t>
            </a:r>
            <a:r>
              <a:rPr lang="ru-RU" sz="2000" dirty="0">
                <a:solidFill>
                  <a:srgbClr val="002060"/>
                </a:solidFill>
              </a:rPr>
              <a:t>не конфиденциальной информации, которая лишь </a:t>
            </a:r>
            <a:r>
              <a:rPr lang="ru-RU" sz="2000" dirty="0" smtClean="0">
                <a:solidFill>
                  <a:srgbClr val="002060"/>
                </a:solidFill>
              </a:rPr>
              <a:t>временно недоступна </a:t>
            </a:r>
            <a:r>
              <a:rPr lang="ru-RU" sz="2000" dirty="0">
                <a:solidFill>
                  <a:srgbClr val="002060"/>
                </a:solidFill>
              </a:rPr>
              <a:t>широкой общественности.</a:t>
            </a:r>
          </a:p>
          <a:p>
            <a:r>
              <a:rPr lang="ru-RU" sz="2000" dirty="0">
                <a:solidFill>
                  <a:srgbClr val="002060"/>
                </a:solidFill>
              </a:rPr>
              <a:t>В связи с этим муниципальному служащему следует воздерживаться </a:t>
            </a:r>
            <a:r>
              <a:rPr lang="ru-RU" sz="2000" dirty="0" smtClean="0">
                <a:solidFill>
                  <a:srgbClr val="002060"/>
                </a:solidFill>
              </a:rPr>
              <a:t>от использования </a:t>
            </a:r>
            <a:r>
              <a:rPr lang="ru-RU" sz="2000" dirty="0">
                <a:solidFill>
                  <a:srgbClr val="002060"/>
                </a:solidFill>
              </a:rPr>
              <a:t>в личных целях сведений, ставших ему известными в </a:t>
            </a:r>
            <a:r>
              <a:rPr lang="ru-RU" sz="2000" dirty="0" smtClean="0">
                <a:solidFill>
                  <a:srgbClr val="002060"/>
                </a:solidFill>
              </a:rPr>
              <a:t>ходе исполнения </a:t>
            </a:r>
            <a:r>
              <a:rPr lang="ru-RU" sz="2000" dirty="0">
                <a:solidFill>
                  <a:srgbClr val="002060"/>
                </a:solidFill>
              </a:rPr>
              <a:t>служебных обязанностей, до тех пор, пока эти сведения не </a:t>
            </a:r>
            <a:r>
              <a:rPr lang="ru-RU" sz="2000" dirty="0" smtClean="0">
                <a:solidFill>
                  <a:srgbClr val="002060"/>
                </a:solidFill>
              </a:rPr>
              <a:t>станут достоянием широкой общественности</a:t>
            </a:r>
            <a:r>
              <a:rPr lang="ru-RU" sz="2000" dirty="0">
                <a:solidFill>
                  <a:srgbClr val="002060"/>
                </a:solidFill>
              </a:rPr>
              <a:t>.</a:t>
            </a:r>
          </a:p>
        </p:txBody>
      </p:sp>
    </p:spTree>
    <p:extLst>
      <p:ext uri="{BB962C8B-B14F-4D97-AF65-F5344CB8AC3E}">
        <p14:creationId xmlns="" xmlns:p14="http://schemas.microsoft.com/office/powerpoint/2010/main" val="9912267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2064224" y="1461341"/>
            <a:ext cx="7772400" cy="1102519"/>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ru-RU" b="1" dirty="0" smtClean="0">
                <a:solidFill>
                  <a:srgbClr val="002060"/>
                </a:solidFill>
                <a:latin typeface="+mn-lt"/>
              </a:rPr>
              <a:t>Иные профилактические меры по предупреждению коррупции</a:t>
            </a:r>
            <a:endParaRPr lang="ru-RU" b="1" dirty="0">
              <a:solidFill>
                <a:srgbClr val="002060"/>
              </a:solidFill>
              <a:latin typeface="+mn-lt"/>
            </a:endParaRPr>
          </a:p>
        </p:txBody>
      </p:sp>
    </p:spTree>
    <p:extLst>
      <p:ext uri="{BB962C8B-B14F-4D97-AF65-F5344CB8AC3E}">
        <p14:creationId xmlns="" xmlns:p14="http://schemas.microsoft.com/office/powerpoint/2010/main" val="10440271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7057" y="689389"/>
            <a:ext cx="11325551" cy="4401205"/>
          </a:xfrm>
          <a:prstGeom prst="rect">
            <a:avLst/>
          </a:prstGeom>
          <a:noFill/>
        </p:spPr>
        <p:txBody>
          <a:bodyPr wrap="square" rtlCol="0">
            <a:spAutoFit/>
          </a:bodyPr>
          <a:lstStyle/>
          <a:p>
            <a:r>
              <a:rPr lang="ru-RU" sz="2000" dirty="0" smtClean="0">
                <a:solidFill>
                  <a:srgbClr val="002060"/>
                </a:solidFill>
              </a:rPr>
              <a:t>Обзор действующего законодательства РФ, демонстрирует, что в нем наибольшее отражение и развитие получили следующие направления профилактических мер:</a:t>
            </a:r>
          </a:p>
          <a:p>
            <a:pPr marL="285750" indent="-285750">
              <a:buFont typeface="Wingdings" panose="05000000000000000000" pitchFamily="2" charset="2"/>
              <a:buChar char="Ø"/>
            </a:pPr>
            <a:r>
              <a:rPr lang="ru-RU" sz="2000" dirty="0">
                <a:solidFill>
                  <a:srgbClr val="002060"/>
                </a:solidFill>
              </a:rPr>
              <a:t>э</a:t>
            </a:r>
            <a:r>
              <a:rPr lang="ru-RU" sz="2000" dirty="0" smtClean="0">
                <a:solidFill>
                  <a:srgbClr val="002060"/>
                </a:solidFill>
              </a:rPr>
              <a:t>кспертиза правовой базы деятельности органов государственной власти;</a:t>
            </a:r>
          </a:p>
          <a:p>
            <a:pPr marL="285750" indent="-285750">
              <a:buFont typeface="Wingdings" panose="05000000000000000000" pitchFamily="2" charset="2"/>
              <a:buChar char="Ø"/>
            </a:pPr>
            <a:r>
              <a:rPr lang="ru-RU" sz="2000" dirty="0">
                <a:solidFill>
                  <a:srgbClr val="002060"/>
                </a:solidFill>
              </a:rPr>
              <a:t>с</a:t>
            </a:r>
            <a:r>
              <a:rPr lang="ru-RU" sz="2000" dirty="0" smtClean="0">
                <a:solidFill>
                  <a:srgbClr val="002060"/>
                </a:solidFill>
              </a:rPr>
              <a:t>овершенствование кадровой работы в системе государственной и муниципальной службы, в том числе усиление ограничений и запретов, установленных для государственных и муниципальных служащих; ужесточение внутреннего и внешнего контроля за доходами и расходами государственных служащих, их супруга (супруги) и несовершеннолетних детей; регулирование социального обеспечения служащих;</a:t>
            </a:r>
          </a:p>
          <a:p>
            <a:pPr marL="285750" indent="-285750">
              <a:buFont typeface="Wingdings" panose="05000000000000000000" pitchFamily="2" charset="2"/>
              <a:buChar char="Ø"/>
            </a:pPr>
            <a:r>
              <a:rPr lang="ru-RU" sz="2000" dirty="0">
                <a:solidFill>
                  <a:srgbClr val="002060"/>
                </a:solidFill>
              </a:rPr>
              <a:t>п</a:t>
            </a:r>
            <a:r>
              <a:rPr lang="ru-RU" sz="2000" dirty="0" smtClean="0">
                <a:solidFill>
                  <a:srgbClr val="002060"/>
                </a:solidFill>
              </a:rPr>
              <a:t>овышение качества предоставления государственных и муниципальных услуг.</a:t>
            </a:r>
          </a:p>
          <a:p>
            <a:r>
              <a:rPr lang="ru-RU" sz="2000" dirty="0" smtClean="0">
                <a:solidFill>
                  <a:srgbClr val="002060"/>
                </a:solidFill>
              </a:rPr>
              <a:t>Их перечень закреплен в специальных постановлениях Правительства РФ от 3 октября 2009 г. № 796 «О некоторых мерах по повышению качества предоставления государственных (муниципальных) услуг на базе многофункциональных центров предоставления государственных (муниципальных) услуг» и от 2 декабря 2009 г. №984 «О перечне платных услуг, оказываемых организациями» в целях предоставления федеральными органами исполнительной власти государственных услуг»;</a:t>
            </a:r>
            <a:endParaRPr lang="ru-RU" sz="2000" dirty="0">
              <a:solidFill>
                <a:srgbClr val="002060"/>
              </a:solidFill>
            </a:endParaRPr>
          </a:p>
        </p:txBody>
      </p:sp>
    </p:spTree>
    <p:extLst>
      <p:ext uri="{BB962C8B-B14F-4D97-AF65-F5344CB8AC3E}">
        <p14:creationId xmlns="" xmlns:p14="http://schemas.microsoft.com/office/powerpoint/2010/main" val="356480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4964" y="477409"/>
            <a:ext cx="8136904" cy="4401205"/>
          </a:xfrm>
          <a:prstGeom prst="rect">
            <a:avLst/>
          </a:prstGeom>
          <a:noFill/>
        </p:spPr>
        <p:txBody>
          <a:bodyPr wrap="square" rtlCol="0">
            <a:spAutoFit/>
          </a:bodyPr>
          <a:lstStyle/>
          <a:p>
            <a:pPr marL="285750" indent="-285750">
              <a:buFont typeface="Wingdings" panose="05000000000000000000" pitchFamily="2" charset="2"/>
              <a:buChar char="Ø"/>
            </a:pPr>
            <a:r>
              <a:rPr lang="ru-RU" sz="2000" dirty="0">
                <a:solidFill>
                  <a:srgbClr val="002060"/>
                </a:solidFill>
              </a:rPr>
              <a:t>с</a:t>
            </a:r>
            <a:r>
              <a:rPr lang="ru-RU" sz="2000" dirty="0" smtClean="0">
                <a:solidFill>
                  <a:srgbClr val="002060"/>
                </a:solidFill>
              </a:rPr>
              <a:t>нижение административных барьеров для субъектов предпринимательства, совершенствование антимонопольного регулирования и развитие конкуренции;</a:t>
            </a:r>
          </a:p>
          <a:p>
            <a:pPr marL="285750" indent="-285750">
              <a:buFont typeface="Wingdings" panose="05000000000000000000" pitchFamily="2" charset="2"/>
              <a:buChar char="Ø"/>
            </a:pPr>
            <a:r>
              <a:rPr lang="ru-RU" sz="2000" dirty="0">
                <a:solidFill>
                  <a:srgbClr val="002060"/>
                </a:solidFill>
              </a:rPr>
              <a:t>с</a:t>
            </a:r>
            <a:r>
              <a:rPr lang="ru-RU" sz="2000" dirty="0" smtClean="0">
                <a:solidFill>
                  <a:srgbClr val="002060"/>
                </a:solidFill>
              </a:rPr>
              <a:t>оздание механизмов информационной открытости и прозрачности деятельности органов государственной власти и органов местного самоуправления;</a:t>
            </a:r>
          </a:p>
          <a:p>
            <a:pPr marL="285750" indent="-285750">
              <a:buFont typeface="Wingdings" panose="05000000000000000000" pitchFamily="2" charset="2"/>
              <a:buChar char="Ø"/>
            </a:pPr>
            <a:r>
              <a:rPr lang="ru-RU" sz="2000" dirty="0">
                <a:solidFill>
                  <a:srgbClr val="002060"/>
                </a:solidFill>
              </a:rPr>
              <a:t>ф</a:t>
            </a:r>
            <a:r>
              <a:rPr lang="ru-RU" sz="2000" dirty="0" smtClean="0">
                <a:solidFill>
                  <a:srgbClr val="002060"/>
                </a:solidFill>
              </a:rPr>
              <a:t>ормирование механизмов противодействия легализации (отмыванию) преступных доходов и др.</a:t>
            </a:r>
          </a:p>
          <a:p>
            <a:r>
              <a:rPr lang="ru-RU" sz="2000" dirty="0" smtClean="0">
                <a:solidFill>
                  <a:srgbClr val="002060"/>
                </a:solidFill>
              </a:rPr>
              <a:t>Специальные меры профилактической направленности содержатся также в </a:t>
            </a:r>
            <a:r>
              <a:rPr lang="ru-RU" sz="2000" dirty="0">
                <a:solidFill>
                  <a:srgbClr val="002060"/>
                </a:solidFill>
              </a:rPr>
              <a:t>Н</a:t>
            </a:r>
            <a:r>
              <a:rPr lang="ru-RU" sz="2000" dirty="0" smtClean="0">
                <a:solidFill>
                  <a:srgbClr val="002060"/>
                </a:solidFill>
              </a:rPr>
              <a:t>ациональной стратегии и предусмотрены во всех национальных планах противодействия коррупции, в том числе через создание во всех органах государственной власти и местного самоуправления специальных подразделений по профилактике коррупционных и иных корыстных правонарушений.</a:t>
            </a:r>
            <a:endParaRPr lang="ru-RU" sz="2000" dirty="0">
              <a:solidFill>
                <a:srgbClr val="002060"/>
              </a:solidFill>
            </a:endParaRPr>
          </a:p>
        </p:txBody>
      </p:sp>
    </p:spTree>
    <p:extLst>
      <p:ext uri="{BB962C8B-B14F-4D97-AF65-F5344CB8AC3E}">
        <p14:creationId xmlns="" xmlns:p14="http://schemas.microsoft.com/office/powerpoint/2010/main" val="9761837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5" y="841231"/>
            <a:ext cx="10085945" cy="2985433"/>
          </a:xfrm>
          <a:prstGeom prst="rect">
            <a:avLst/>
          </a:prstGeom>
          <a:noFill/>
        </p:spPr>
        <p:txBody>
          <a:bodyPr wrap="square" rtlCol="0">
            <a:spAutoFit/>
          </a:bodyPr>
          <a:lstStyle/>
          <a:p>
            <a:r>
              <a:rPr lang="ru-RU" sz="2400" b="1" dirty="0" smtClean="0">
                <a:solidFill>
                  <a:srgbClr val="002060"/>
                </a:solidFill>
              </a:rPr>
              <a:t>Профилактические меры антикоррупционной направленности в целом можно разделить на четыре группы</a:t>
            </a:r>
          </a:p>
          <a:p>
            <a:endParaRPr lang="ru-RU" sz="2000" b="1" dirty="0" smtClean="0">
              <a:solidFill>
                <a:srgbClr val="002060"/>
              </a:solidFill>
            </a:endParaRPr>
          </a:p>
          <a:p>
            <a:r>
              <a:rPr lang="ru-RU" sz="2000" b="1" dirty="0" smtClean="0">
                <a:solidFill>
                  <a:srgbClr val="002060"/>
                </a:solidFill>
              </a:rPr>
              <a:t>     Первая группа профилактических мер </a:t>
            </a:r>
            <a:r>
              <a:rPr lang="ru-RU" sz="2000" dirty="0" smtClean="0">
                <a:solidFill>
                  <a:srgbClr val="002060"/>
                </a:solidFill>
              </a:rPr>
              <a:t>– экспертиза на коррупциогенность проектов нормативных правовых актов, а также действующих нормативных правовых актов и иных документов государственного органа в целях выявления в них положений, способствующих созданию условий для проявлений коррупции, подготовка </a:t>
            </a:r>
            <a:r>
              <a:rPr lang="ru-RU" sz="2000" dirty="0">
                <a:solidFill>
                  <a:srgbClr val="002060"/>
                </a:solidFill>
              </a:rPr>
              <a:t>з</a:t>
            </a:r>
            <a:r>
              <a:rPr lang="ru-RU" sz="2000" dirty="0" smtClean="0">
                <a:solidFill>
                  <a:srgbClr val="002060"/>
                </a:solidFill>
              </a:rPr>
              <a:t>аключения по результатам экспертизы и устранения выявленных коррупционных фактов.</a:t>
            </a:r>
          </a:p>
          <a:p>
            <a:r>
              <a:rPr lang="ru-RU" sz="2000" dirty="0">
                <a:solidFill>
                  <a:srgbClr val="002060"/>
                </a:solidFill>
              </a:rPr>
              <a:t> </a:t>
            </a:r>
            <a:r>
              <a:rPr lang="ru-RU" sz="2000" dirty="0" smtClean="0">
                <a:solidFill>
                  <a:srgbClr val="002060"/>
                </a:solidFill>
              </a:rPr>
              <a:t>    </a:t>
            </a:r>
            <a:endParaRPr lang="ru-RU" sz="2000" dirty="0">
              <a:solidFill>
                <a:srgbClr val="002060"/>
              </a:solidFill>
            </a:endParaRPr>
          </a:p>
        </p:txBody>
      </p:sp>
    </p:spTree>
    <p:extLst>
      <p:ext uri="{BB962C8B-B14F-4D97-AF65-F5344CB8AC3E}">
        <p14:creationId xmlns="" xmlns:p14="http://schemas.microsoft.com/office/powerpoint/2010/main" val="39341934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3203" y="938213"/>
            <a:ext cx="9891107" cy="3170099"/>
          </a:xfrm>
          <a:prstGeom prst="rect">
            <a:avLst/>
          </a:prstGeom>
        </p:spPr>
        <p:txBody>
          <a:bodyPr wrap="square">
            <a:spAutoFit/>
          </a:bodyPr>
          <a:lstStyle/>
          <a:p>
            <a:r>
              <a:rPr lang="ru-RU" sz="2000" b="1" dirty="0" smtClean="0">
                <a:solidFill>
                  <a:srgbClr val="002060"/>
                </a:solidFill>
              </a:rPr>
              <a:t>    Вторая </a:t>
            </a:r>
            <a:r>
              <a:rPr lang="ru-RU" sz="2000" b="1" dirty="0">
                <a:solidFill>
                  <a:srgbClr val="002060"/>
                </a:solidFill>
              </a:rPr>
              <a:t>группа профилактических мер </a:t>
            </a:r>
            <a:r>
              <a:rPr lang="ru-RU" sz="2000" dirty="0">
                <a:solidFill>
                  <a:srgbClr val="002060"/>
                </a:solidFill>
              </a:rPr>
              <a:t>– совершенствование кадровой работы. В органах государственной власти проводятся мероприятия: по разработке и внедрению системы мониторинга исполнения должностных обязанностей государственных гражданских служащих, подверженных риску коррупционных проявлений и устранения такого риска; по ознакомлению государственных гражданских служащих с общими принципами и требованиями к служебному поведению, а также с порядком работы Комиссии по соблюдению требований к служебному поведению государственных гражданских служащих РФ и урегулированию конфликта </a:t>
            </a:r>
          </a:p>
          <a:p>
            <a:r>
              <a:rPr lang="ru-RU" sz="2000" dirty="0">
                <a:solidFill>
                  <a:srgbClr val="002060"/>
                </a:solidFill>
              </a:rPr>
              <a:t>интересов и ее персональным составов; по разъяснению положений законов и иных нормативных правовых актов, направленных на противодействие коррупции и др.</a:t>
            </a:r>
          </a:p>
        </p:txBody>
      </p:sp>
    </p:spTree>
    <p:extLst>
      <p:ext uri="{BB962C8B-B14F-4D97-AF65-F5344CB8AC3E}">
        <p14:creationId xmlns="" xmlns:p14="http://schemas.microsoft.com/office/powerpoint/2010/main" val="8907717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89664"/>
            <a:ext cx="8424936" cy="5016758"/>
          </a:xfrm>
          <a:prstGeom prst="rect">
            <a:avLst/>
          </a:prstGeom>
          <a:noFill/>
        </p:spPr>
        <p:txBody>
          <a:bodyPr wrap="square" rtlCol="0">
            <a:spAutoFit/>
          </a:bodyPr>
          <a:lstStyle/>
          <a:p>
            <a:r>
              <a:rPr lang="ru-RU" sz="2000" dirty="0" smtClean="0">
                <a:solidFill>
                  <a:srgbClr val="002060"/>
                </a:solidFill>
              </a:rPr>
              <a:t>    </a:t>
            </a:r>
            <a:r>
              <a:rPr lang="ru-RU" sz="2000" b="1" dirty="0" smtClean="0">
                <a:solidFill>
                  <a:srgbClr val="002060"/>
                </a:solidFill>
              </a:rPr>
              <a:t>Третья группа профилактических мер </a:t>
            </a:r>
            <a:r>
              <a:rPr lang="ru-RU" sz="2000" dirty="0" smtClean="0">
                <a:solidFill>
                  <a:srgbClr val="002060"/>
                </a:solidFill>
              </a:rPr>
              <a:t>– выявление коррупционных рисков, повышение качества предоставляемых публичных (государственных) и муниципальных услуг, снижение административных барьеров, что сопровождается:</a:t>
            </a:r>
          </a:p>
          <a:p>
            <a:pPr marL="285750" indent="-285750">
              <a:buFont typeface="Wingdings" panose="05000000000000000000" pitchFamily="2" charset="2"/>
              <a:buChar char="Ø"/>
            </a:pPr>
            <a:r>
              <a:rPr lang="ru-RU" sz="2000" dirty="0">
                <a:solidFill>
                  <a:srgbClr val="002060"/>
                </a:solidFill>
              </a:rPr>
              <a:t>п</a:t>
            </a:r>
            <a:r>
              <a:rPr lang="ru-RU" sz="2000" dirty="0" smtClean="0">
                <a:solidFill>
                  <a:srgbClr val="002060"/>
                </a:solidFill>
              </a:rPr>
              <a:t>роведением мониторинга и выявлением коррупционных рисков, в том числе причин и условий коррупции в деятельности по размещению государственных заказов, устранением выявленных коррупционных рисков;</a:t>
            </a:r>
          </a:p>
          <a:p>
            <a:pPr marL="285750" indent="-285750">
              <a:buFont typeface="Wingdings" panose="05000000000000000000" pitchFamily="2" charset="2"/>
              <a:buChar char="Ø"/>
            </a:pPr>
            <a:r>
              <a:rPr lang="ru-RU" sz="2000" dirty="0">
                <a:solidFill>
                  <a:srgbClr val="002060"/>
                </a:solidFill>
              </a:rPr>
              <a:t>р</a:t>
            </a:r>
            <a:r>
              <a:rPr lang="ru-RU" sz="2000" dirty="0" smtClean="0">
                <a:solidFill>
                  <a:srgbClr val="002060"/>
                </a:solidFill>
              </a:rPr>
              <a:t>азработка перечней коррупционных правонарушений, преступлений и </a:t>
            </a:r>
            <a:r>
              <a:rPr lang="ru-RU" sz="2000" dirty="0" err="1" smtClean="0">
                <a:solidFill>
                  <a:srgbClr val="002060"/>
                </a:solidFill>
              </a:rPr>
              <a:t>коррупциогенных</a:t>
            </a:r>
            <a:r>
              <a:rPr lang="ru-RU" sz="2000" dirty="0" smtClean="0">
                <a:solidFill>
                  <a:srgbClr val="002060"/>
                </a:solidFill>
              </a:rPr>
              <a:t> должностей в целях проведения анализа антикоррупционной борьбы;</a:t>
            </a:r>
          </a:p>
          <a:p>
            <a:pPr marL="285750" indent="-285750">
              <a:buFont typeface="Wingdings" panose="05000000000000000000" pitchFamily="2" charset="2"/>
              <a:buChar char="Ø"/>
            </a:pPr>
            <a:r>
              <a:rPr lang="ru-RU" sz="2000" dirty="0">
                <a:solidFill>
                  <a:srgbClr val="002060"/>
                </a:solidFill>
              </a:rPr>
              <a:t>р</a:t>
            </a:r>
            <a:r>
              <a:rPr lang="ru-RU" sz="2000" dirty="0" smtClean="0">
                <a:solidFill>
                  <a:srgbClr val="002060"/>
                </a:solidFill>
              </a:rPr>
              <a:t>азработка предложений по совершенствованию законодательства по вопросам упрощения порядка получения разрешительных документов (лицензий, разрешений) организации электронного документооборота в процессе оказания государственных услуг, сокращения сроков предоставления государственных услуг;</a:t>
            </a:r>
            <a:endParaRPr lang="ru-RU" sz="2000" dirty="0">
              <a:solidFill>
                <a:srgbClr val="002060"/>
              </a:solidFill>
            </a:endParaRPr>
          </a:p>
        </p:txBody>
      </p:sp>
    </p:spTree>
    <p:extLst>
      <p:ext uri="{BB962C8B-B14F-4D97-AF65-F5344CB8AC3E}">
        <p14:creationId xmlns="" xmlns:p14="http://schemas.microsoft.com/office/powerpoint/2010/main" val="1325981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9676" y="698113"/>
            <a:ext cx="9941929" cy="3170099"/>
          </a:xfrm>
          <a:prstGeom prst="rect">
            <a:avLst/>
          </a:prstGeom>
        </p:spPr>
        <p:txBody>
          <a:bodyPr wrap="square">
            <a:spAutoFit/>
          </a:bodyPr>
          <a:lstStyle/>
          <a:p>
            <a:pPr indent="342900" algn="just">
              <a:spcAft>
                <a:spcPts val="0"/>
              </a:spcAft>
            </a:pPr>
            <a:r>
              <a:rPr lang="ru-RU" sz="2000" dirty="0">
                <a:solidFill>
                  <a:srgbClr val="002060"/>
                </a:solidFill>
                <a:ea typeface="Times New Roman" panose="02020603050405020304" pitchFamily="18" charset="0"/>
                <a:cs typeface="Times New Roman" panose="02020603050405020304" pitchFamily="18" charset="0"/>
              </a:rPr>
              <a:t>4) установление в качестве основания для освобождения от замещаемой должности и (или) увольнения лица, замещающего должность государственной или муниципальной службы, включенную в перечень, установленный нормативными правовыми актами Российской Федерации, с замещаемой должности государственной или муниципальной службы или для применения в отношении его иных мер юридической ответственности непредставления им сведений </a:t>
            </a:r>
            <a:r>
              <a:rPr lang="ru-RU" sz="2000" b="1" dirty="0">
                <a:solidFill>
                  <a:srgbClr val="002060"/>
                </a:solidFill>
                <a:ea typeface="Times New Roman" panose="02020603050405020304" pitchFamily="18" charset="0"/>
                <a:cs typeface="Times New Roman" panose="02020603050405020304" pitchFamily="18" charset="0"/>
              </a:rPr>
              <a:t>либо представления заведомо недостоверных или неполных сведений о своих доходах, расходах, имуществе и обязательствах имущественного характера, а также представления заведомо ложных сведений о доходах, расходах, об имуществе и обязательствах имущественного характера своих супруги (супруга) и несовершеннолетних детей</a:t>
            </a:r>
            <a:r>
              <a:rPr lang="ru-RU" sz="2000" dirty="0">
                <a:solidFill>
                  <a:srgbClr val="002060"/>
                </a:solidFill>
                <a:ea typeface="Times New Roman" panose="02020603050405020304" pitchFamily="18" charset="0"/>
                <a:cs typeface="Times New Roman" panose="02020603050405020304" pitchFamily="18" charset="0"/>
              </a:rPr>
              <a:t>;</a:t>
            </a:r>
            <a:endParaRPr lang="ru-RU" sz="2000" dirty="0">
              <a:solidFill>
                <a:srgbClr val="002060"/>
              </a:solidFill>
              <a:ea typeface="Calibri" panose="020F0502020204030204" pitchFamily="34" charset="0"/>
              <a:cs typeface="Times New Roman" panose="02020603050405020304" pitchFamily="18" charset="0"/>
            </a:endParaRPr>
          </a:p>
        </p:txBody>
      </p:sp>
      <p:sp>
        <p:nvSpPr>
          <p:cNvPr id="3" name="Прямоугольник 2"/>
          <p:cNvSpPr/>
          <p:nvPr/>
        </p:nvSpPr>
        <p:spPr>
          <a:xfrm>
            <a:off x="1034165" y="203200"/>
            <a:ext cx="6048672"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r>
              <a:rPr lang="ru-RU" b="1" dirty="0">
                <a:solidFill>
                  <a:schemeClr val="tx2">
                    <a:lumMod val="75000"/>
                  </a:schemeClr>
                </a:solidFill>
              </a:rPr>
              <a:t>Статья 6. Меры по профилактике коррупции</a:t>
            </a:r>
            <a:endParaRPr lang="ru-RU" dirty="0">
              <a:solidFill>
                <a:schemeClr val="tx2">
                  <a:lumMod val="75000"/>
                </a:schemeClr>
              </a:solidFill>
            </a:endParaRPr>
          </a:p>
        </p:txBody>
      </p:sp>
    </p:spTree>
    <p:extLst>
      <p:ext uri="{BB962C8B-B14F-4D97-AF65-F5344CB8AC3E}">
        <p14:creationId xmlns="" xmlns:p14="http://schemas.microsoft.com/office/powerpoint/2010/main" val="42831810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3" y="617656"/>
            <a:ext cx="9522617" cy="4401205"/>
          </a:xfrm>
          <a:prstGeom prst="rect">
            <a:avLst/>
          </a:prstGeom>
          <a:noFill/>
        </p:spPr>
        <p:txBody>
          <a:bodyPr wrap="square" rtlCol="0">
            <a:spAutoFit/>
          </a:bodyPr>
          <a:lstStyle/>
          <a:p>
            <a:pPr marL="285750" indent="-285750">
              <a:buFont typeface="Wingdings" panose="05000000000000000000" pitchFamily="2" charset="2"/>
              <a:buChar char="Ø"/>
            </a:pPr>
            <a:r>
              <a:rPr lang="ru-RU" sz="2000" dirty="0">
                <a:solidFill>
                  <a:srgbClr val="002060"/>
                </a:solidFill>
              </a:rPr>
              <a:t>в</a:t>
            </a:r>
            <a:r>
              <a:rPr lang="ru-RU" sz="2000" dirty="0" smtClean="0">
                <a:solidFill>
                  <a:srgbClr val="002060"/>
                </a:solidFill>
              </a:rPr>
              <a:t>недрением практики осуществления процедуры экспресс-экспертизы заявлений на получение разрешительных документов. При этом ставятся задачи приблизить государственную услугу к месту нахождения заявителя. Сократить количество отказов; повысить качество государственной услуги;</a:t>
            </a:r>
          </a:p>
          <a:p>
            <a:pPr marL="285750" indent="-285750">
              <a:buFont typeface="Wingdings" panose="05000000000000000000" pitchFamily="2" charset="2"/>
              <a:buChar char="Ø"/>
            </a:pPr>
            <a:r>
              <a:rPr lang="ru-RU" sz="2000" dirty="0">
                <a:solidFill>
                  <a:srgbClr val="002060"/>
                </a:solidFill>
              </a:rPr>
              <a:t>р</a:t>
            </a:r>
            <a:r>
              <a:rPr lang="ru-RU" sz="2000" dirty="0" smtClean="0">
                <a:solidFill>
                  <a:srgbClr val="002060"/>
                </a:solidFill>
              </a:rPr>
              <a:t>азмещением на Едином портале государственных услуг в информационно-телекоммуникационной сети Интернет электронных форм заявок на предоставление государственных услуг в электронном виде с приложением образцов и шаблонов необходимых документов;</a:t>
            </a:r>
          </a:p>
          <a:p>
            <a:pPr marL="285750" indent="-285750">
              <a:buFont typeface="Wingdings" panose="05000000000000000000" pitchFamily="2" charset="2"/>
              <a:buChar char="Ø"/>
            </a:pPr>
            <a:r>
              <a:rPr lang="ru-RU" sz="2000" dirty="0">
                <a:solidFill>
                  <a:srgbClr val="002060"/>
                </a:solidFill>
              </a:rPr>
              <a:t>п</a:t>
            </a:r>
            <a:r>
              <a:rPr lang="ru-RU" sz="2000" dirty="0" smtClean="0">
                <a:solidFill>
                  <a:srgbClr val="002060"/>
                </a:solidFill>
              </a:rPr>
              <a:t>роведение анализа, направленного на совершенствование условий, процедур и механизмов государственных закупок, в том числе путем расширения практики проведения открытых аукционов в электронной форме, а также проверки соответствия показателей и итогов выполнения государственных контрактов первоначально заложенным в них параметрам и утвержденным показателям соответствующего бюджета.</a:t>
            </a:r>
            <a:endParaRPr lang="ru-RU" sz="2000" dirty="0">
              <a:solidFill>
                <a:srgbClr val="002060"/>
              </a:solidFill>
            </a:endParaRPr>
          </a:p>
        </p:txBody>
      </p:sp>
    </p:spTree>
    <p:extLst>
      <p:ext uri="{BB962C8B-B14F-4D97-AF65-F5344CB8AC3E}">
        <p14:creationId xmlns="" xmlns:p14="http://schemas.microsoft.com/office/powerpoint/2010/main" val="4186313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6932" y="450719"/>
            <a:ext cx="11202721" cy="4708981"/>
          </a:xfrm>
          <a:prstGeom prst="rect">
            <a:avLst/>
          </a:prstGeom>
          <a:noFill/>
        </p:spPr>
        <p:txBody>
          <a:bodyPr wrap="square" rtlCol="0">
            <a:spAutoFit/>
          </a:bodyPr>
          <a:lstStyle/>
          <a:p>
            <a:r>
              <a:rPr lang="ru-RU" sz="2000" b="1" dirty="0" smtClean="0">
                <a:solidFill>
                  <a:srgbClr val="002060"/>
                </a:solidFill>
              </a:rPr>
              <a:t>     Четвертая группа профилактических мер </a:t>
            </a:r>
            <a:r>
              <a:rPr lang="ru-RU" sz="2000" dirty="0" smtClean="0">
                <a:solidFill>
                  <a:srgbClr val="002060"/>
                </a:solidFill>
              </a:rPr>
              <a:t>– создание механизмов информационной открытости органов власти, установление обратной связи с юридическими и физическими лицами. В этих целях в органах власти осуществляются мероприятия касающиеся:</a:t>
            </a:r>
          </a:p>
          <a:p>
            <a:pPr marL="285750" indent="-285750">
              <a:buFont typeface="Wingdings" panose="05000000000000000000" pitchFamily="2" charset="2"/>
              <a:buChar char="Ø"/>
            </a:pPr>
            <a:r>
              <a:rPr lang="ru-RU" sz="2000" dirty="0">
                <a:solidFill>
                  <a:srgbClr val="002060"/>
                </a:solidFill>
              </a:rPr>
              <a:t>р</a:t>
            </a:r>
            <a:r>
              <a:rPr lang="ru-RU" sz="2000" dirty="0" smtClean="0">
                <a:solidFill>
                  <a:srgbClr val="002060"/>
                </a:solidFill>
              </a:rPr>
              <a:t>азмещение сведений о доходах, об имуществе и обязательствах имущественного характера государственных гражданских служащих и членов их семей на официальном сайте государственного органа и при необходимости предоставления этих сведений общероссийским средствам массовой информации;</a:t>
            </a:r>
          </a:p>
          <a:p>
            <a:pPr marL="285750" indent="-285750">
              <a:buFont typeface="Wingdings" panose="05000000000000000000" pitchFamily="2" charset="2"/>
              <a:buChar char="Ø"/>
            </a:pPr>
            <a:r>
              <a:rPr lang="ru-RU" sz="2000" dirty="0">
                <a:solidFill>
                  <a:srgbClr val="002060"/>
                </a:solidFill>
              </a:rPr>
              <a:t>у</a:t>
            </a:r>
            <a:r>
              <a:rPr lang="ru-RU" sz="2000" dirty="0" smtClean="0">
                <a:solidFill>
                  <a:srgbClr val="002060"/>
                </a:solidFill>
              </a:rPr>
              <a:t>тверждения порядка предоставления информации о деятельности государственного органа;</a:t>
            </a:r>
          </a:p>
          <a:p>
            <a:pPr marL="285750" indent="-285750">
              <a:buFont typeface="Wingdings" panose="05000000000000000000" pitchFamily="2" charset="2"/>
              <a:buChar char="Ø"/>
            </a:pPr>
            <a:r>
              <a:rPr lang="ru-RU" sz="2000" dirty="0">
                <a:solidFill>
                  <a:srgbClr val="002060"/>
                </a:solidFill>
              </a:rPr>
              <a:t>о</a:t>
            </a:r>
            <a:r>
              <a:rPr lang="ru-RU" sz="2000" dirty="0" smtClean="0">
                <a:solidFill>
                  <a:srgbClr val="002060"/>
                </a:solidFill>
              </a:rPr>
              <a:t>существления анализа публикаций в СМИ, экспертизы жалоб и обращений граждан с точки зрения наличия сведений о фактах коррупции и проверки наличия фактов, указанных в обращениях;</a:t>
            </a:r>
          </a:p>
          <a:p>
            <a:pPr marL="285750" indent="-285750">
              <a:buFont typeface="Wingdings" panose="05000000000000000000" pitchFamily="2" charset="2"/>
              <a:buChar char="Ø"/>
            </a:pPr>
            <a:r>
              <a:rPr lang="ru-RU" sz="2000" dirty="0">
                <a:solidFill>
                  <a:srgbClr val="002060"/>
                </a:solidFill>
              </a:rPr>
              <a:t>о</a:t>
            </a:r>
            <a:r>
              <a:rPr lang="ru-RU" sz="2000" dirty="0" smtClean="0">
                <a:solidFill>
                  <a:srgbClr val="002060"/>
                </a:solidFill>
              </a:rPr>
              <a:t>рганизация работы с общественными объединениями, занимающимися вопросами противодействия коррупции, организации обсуждения хода реализации мероприятий, направленных на противодействие коррупции, на заседаниях консультативных и экспертных советов при государственном органе. </a:t>
            </a:r>
            <a:endParaRPr lang="ru-RU" sz="2000" dirty="0">
              <a:solidFill>
                <a:srgbClr val="002060"/>
              </a:solidFill>
            </a:endParaRPr>
          </a:p>
        </p:txBody>
      </p:sp>
    </p:spTree>
    <p:extLst>
      <p:ext uri="{BB962C8B-B14F-4D97-AF65-F5344CB8AC3E}">
        <p14:creationId xmlns="" xmlns:p14="http://schemas.microsoft.com/office/powerpoint/2010/main" val="18623556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12665"/>
            <a:ext cx="10553738" cy="4401205"/>
          </a:xfrm>
          <a:prstGeom prst="rect">
            <a:avLst/>
          </a:prstGeom>
          <a:noFill/>
        </p:spPr>
        <p:txBody>
          <a:bodyPr wrap="square" rtlCol="0">
            <a:spAutoFit/>
          </a:bodyPr>
          <a:lstStyle/>
          <a:p>
            <a:r>
              <a:rPr lang="ru-RU" sz="2000" dirty="0" smtClean="0">
                <a:solidFill>
                  <a:srgbClr val="002060"/>
                </a:solidFill>
              </a:rPr>
              <a:t>    </a:t>
            </a:r>
            <a:r>
              <a:rPr lang="ru-RU" sz="2000" b="1" dirty="0" smtClean="0">
                <a:solidFill>
                  <a:srgbClr val="002060"/>
                </a:solidFill>
              </a:rPr>
              <a:t>Пятая группа профилактических мер</a:t>
            </a:r>
            <a:r>
              <a:rPr lang="ru-RU" sz="2000" dirty="0" smtClean="0">
                <a:solidFill>
                  <a:srgbClr val="002060"/>
                </a:solidFill>
              </a:rPr>
              <a:t> – мероприятия, касающиеся формирования антикоррупционного общественного мнения, среди которых важнейшие:</a:t>
            </a:r>
          </a:p>
          <a:p>
            <a:pPr marL="285750" indent="-285750">
              <a:buFont typeface="Wingdings" panose="05000000000000000000" pitchFamily="2" charset="2"/>
              <a:buChar char="Ø"/>
            </a:pPr>
            <a:r>
              <a:rPr lang="ru-RU" sz="2000" dirty="0">
                <a:solidFill>
                  <a:srgbClr val="002060"/>
                </a:solidFill>
              </a:rPr>
              <a:t>о</a:t>
            </a:r>
            <a:r>
              <a:rPr lang="ru-RU" sz="2000" dirty="0" smtClean="0">
                <a:solidFill>
                  <a:srgbClr val="002060"/>
                </a:solidFill>
              </a:rPr>
              <a:t>беспечение максимальной гласности при осуществлении государством антикоррупционной политики. На этом направлении используется немало различных форм, одна из них – ежегодный всероссийский конкурс «Стоп, коррупция!», который проводится среди журналистов центральных и региональных изданий под эгидой журнала «Человек и закон». Его цель – концентрация внимания журналистского сообщества к проблемам коррупции, распространение лучшего опыта освещения практики борьбы с коррупцией в СМИ, стимулирование журналистских расследований и освещение негативных сторон коррупции и коррупционеров;</a:t>
            </a:r>
          </a:p>
          <a:p>
            <a:pPr marL="285750" indent="-285750">
              <a:buFont typeface="Wingdings" panose="05000000000000000000" pitchFamily="2" charset="2"/>
              <a:buChar char="Ø"/>
            </a:pPr>
            <a:r>
              <a:rPr lang="ru-RU" sz="2000" dirty="0">
                <a:solidFill>
                  <a:srgbClr val="002060"/>
                </a:solidFill>
              </a:rPr>
              <a:t>р</a:t>
            </a:r>
            <a:r>
              <a:rPr lang="ru-RU" sz="2000" dirty="0" smtClean="0">
                <a:solidFill>
                  <a:srgbClr val="002060"/>
                </a:solidFill>
              </a:rPr>
              <a:t>азъяснение значения норм корпоративной этики в системе государственной службы, бизнес-структурах, организациях некоммерческого сектора как основы обеспечения прозрачности и профессиональной и непременного условия успешного противодействия коррупции;</a:t>
            </a:r>
            <a:endParaRPr lang="ru-RU" sz="2000" dirty="0">
              <a:solidFill>
                <a:srgbClr val="002060"/>
              </a:solidFill>
            </a:endParaRPr>
          </a:p>
        </p:txBody>
      </p:sp>
    </p:spTree>
    <p:extLst>
      <p:ext uri="{BB962C8B-B14F-4D97-AF65-F5344CB8AC3E}">
        <p14:creationId xmlns="" xmlns:p14="http://schemas.microsoft.com/office/powerpoint/2010/main" val="33500201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4593" y="829031"/>
            <a:ext cx="9758398" cy="3785652"/>
          </a:xfrm>
          <a:prstGeom prst="rect">
            <a:avLst/>
          </a:prstGeom>
          <a:noFill/>
        </p:spPr>
        <p:txBody>
          <a:bodyPr wrap="square" rtlCol="0">
            <a:spAutoFit/>
          </a:bodyPr>
          <a:lstStyle/>
          <a:p>
            <a:pPr marL="285750" indent="-285750">
              <a:buFont typeface="Wingdings" panose="05000000000000000000" pitchFamily="2" charset="2"/>
              <a:buChar char="Ø"/>
            </a:pPr>
            <a:r>
              <a:rPr lang="ru-RU" sz="2000" dirty="0">
                <a:solidFill>
                  <a:srgbClr val="002060"/>
                </a:solidFill>
              </a:rPr>
              <a:t>а</a:t>
            </a:r>
            <a:r>
              <a:rPr lang="ru-RU" sz="2000" dirty="0" smtClean="0">
                <a:solidFill>
                  <a:srgbClr val="002060"/>
                </a:solidFill>
              </a:rPr>
              <a:t>ктивное привлечение средств массовой информации и возможностей социальных сетей в Интернете к формированию антикоррупционного мировоззрения и популяризации населения в противодействии коррупции;</a:t>
            </a:r>
          </a:p>
          <a:p>
            <a:pPr marL="285750" indent="-285750">
              <a:buFont typeface="Wingdings" panose="05000000000000000000" pitchFamily="2" charset="2"/>
              <a:buChar char="Ø"/>
            </a:pPr>
            <a:r>
              <a:rPr lang="ru-RU" sz="2000" dirty="0">
                <a:solidFill>
                  <a:srgbClr val="002060"/>
                </a:solidFill>
              </a:rPr>
              <a:t>с</a:t>
            </a:r>
            <a:r>
              <a:rPr lang="ru-RU" sz="2000" dirty="0" smtClean="0">
                <a:solidFill>
                  <a:srgbClr val="002060"/>
                </a:solidFill>
              </a:rPr>
              <a:t>оздание переговорных площадок, на которых представители властей, НКО, СМИ и других институтов гражданского общества могли бы на регулярной основе вести диалог о реальных мерах по борьбе с коррупцией;</a:t>
            </a:r>
          </a:p>
          <a:p>
            <a:pPr marL="285750" indent="-285750">
              <a:buFont typeface="Wingdings" panose="05000000000000000000" pitchFamily="2" charset="2"/>
              <a:buChar char="Ø"/>
            </a:pPr>
            <a:r>
              <a:rPr lang="ru-RU" sz="2000" dirty="0">
                <a:solidFill>
                  <a:srgbClr val="002060"/>
                </a:solidFill>
              </a:rPr>
              <a:t>с</a:t>
            </a:r>
            <a:r>
              <a:rPr lang="ru-RU" sz="2000" dirty="0" smtClean="0">
                <a:solidFill>
                  <a:srgbClr val="002060"/>
                </a:solidFill>
              </a:rPr>
              <a:t>оздание системы антикоррупционного образования населения с ориентацией на преодоление сложившейся в обществе атмосферы правового нигилизма, разъяснение сути коррупции как противоправного, крайне аморального социального явления, выработки навыков и способностей, необходимых для борьбы с коррупцией, распространение идей и уважения к закону.</a:t>
            </a:r>
          </a:p>
          <a:p>
            <a:pPr marL="285750" indent="-285750">
              <a:buFont typeface="Wingdings" panose="05000000000000000000" pitchFamily="2" charset="2"/>
              <a:buChar char="Ø"/>
            </a:pPr>
            <a:endParaRPr lang="ru-RU" sz="2000" dirty="0">
              <a:solidFill>
                <a:srgbClr val="002060"/>
              </a:solidFill>
            </a:endParaRPr>
          </a:p>
        </p:txBody>
      </p:sp>
    </p:spTree>
    <p:extLst>
      <p:ext uri="{BB962C8B-B14F-4D97-AF65-F5344CB8AC3E}">
        <p14:creationId xmlns="" xmlns:p14="http://schemas.microsoft.com/office/powerpoint/2010/main" val="18035732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9837" y="1084467"/>
            <a:ext cx="10723534" cy="3170099"/>
          </a:xfrm>
          <a:prstGeom prst="rect">
            <a:avLst/>
          </a:prstGeom>
          <a:noFill/>
        </p:spPr>
        <p:txBody>
          <a:bodyPr wrap="square" rtlCol="0">
            <a:spAutoFit/>
          </a:bodyPr>
          <a:lstStyle/>
          <a:p>
            <a:r>
              <a:rPr lang="ru-RU" sz="2000" dirty="0" smtClean="0">
                <a:solidFill>
                  <a:srgbClr val="002060"/>
                </a:solidFill>
              </a:rPr>
              <a:t>    Все вышеперечисленные меры </a:t>
            </a:r>
            <a:r>
              <a:rPr lang="ru-RU" sz="2000" b="1" dirty="0" smtClean="0">
                <a:solidFill>
                  <a:srgbClr val="002060"/>
                </a:solidFill>
              </a:rPr>
              <a:t>направлены на формирование в обществе научного понимания коррупции и ее социальных негативов, устойчивого антикоррупционного мировоззрения и соответствующих навыков антикоррупционного поведения</a:t>
            </a:r>
            <a:r>
              <a:rPr lang="ru-RU" sz="2000" dirty="0" smtClean="0">
                <a:solidFill>
                  <a:srgbClr val="002060"/>
                </a:solidFill>
              </a:rPr>
              <a:t>.</a:t>
            </a:r>
          </a:p>
          <a:p>
            <a:r>
              <a:rPr lang="en-US" sz="2000" dirty="0" smtClean="0">
                <a:solidFill>
                  <a:srgbClr val="002060"/>
                </a:solidFill>
              </a:rPr>
              <a:t>     </a:t>
            </a:r>
            <a:r>
              <a:rPr lang="ru-RU" sz="2000" dirty="0" smtClean="0">
                <a:solidFill>
                  <a:srgbClr val="002060"/>
                </a:solidFill>
              </a:rPr>
              <a:t>Решение вопросов профилактики коррупции согласно действующему в РФ законодательству делегировано внутренним структурам органов государственной власти и местного самоуправления, - как правило, тем, которые занимаются вопросами кадровой политики и управления персоналом. В соответствии с постановлением Правительства РФ от 18.02.2010 г. №647п-П16 принято Типовое положение о подразделении по профилактике коррупционных и иных правонарушений кадровой службы федерального государственного органа.</a:t>
            </a:r>
          </a:p>
          <a:p>
            <a:endParaRPr lang="ru-RU" sz="2000" dirty="0">
              <a:solidFill>
                <a:srgbClr val="002060"/>
              </a:solidFill>
            </a:endParaRPr>
          </a:p>
        </p:txBody>
      </p:sp>
    </p:spTree>
    <p:extLst>
      <p:ext uri="{BB962C8B-B14F-4D97-AF65-F5344CB8AC3E}">
        <p14:creationId xmlns="" xmlns:p14="http://schemas.microsoft.com/office/powerpoint/2010/main" val="40307239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5" y="872589"/>
            <a:ext cx="11433607" cy="2862322"/>
          </a:xfrm>
          <a:prstGeom prst="rect">
            <a:avLst/>
          </a:prstGeom>
          <a:noFill/>
        </p:spPr>
        <p:txBody>
          <a:bodyPr wrap="square" rtlCol="0">
            <a:spAutoFit/>
          </a:bodyPr>
          <a:lstStyle/>
          <a:p>
            <a:r>
              <a:rPr lang="ru-RU" sz="2000" b="1" dirty="0" smtClean="0">
                <a:solidFill>
                  <a:srgbClr val="002060"/>
                </a:solidFill>
              </a:rPr>
              <a:t>Основные группы мер по минимизации и ликвидации последствий коррупционных правонарушений</a:t>
            </a:r>
          </a:p>
          <a:p>
            <a:endParaRPr lang="ru-RU" sz="2000" b="1" dirty="0" smtClean="0">
              <a:solidFill>
                <a:srgbClr val="002060"/>
              </a:solidFill>
            </a:endParaRPr>
          </a:p>
          <a:p>
            <a:pPr marL="285750" indent="-285750">
              <a:buFont typeface="Wingdings" panose="05000000000000000000" pitchFamily="2" charset="2"/>
              <a:buChar char="ü"/>
            </a:pPr>
            <a:r>
              <a:rPr lang="ru-RU" sz="2000" b="1" dirty="0" smtClean="0">
                <a:solidFill>
                  <a:srgbClr val="002060"/>
                </a:solidFill>
              </a:rPr>
              <a:t>Правовые меры </a:t>
            </a:r>
            <a:r>
              <a:rPr lang="ru-RU" sz="2000" dirty="0" smtClean="0">
                <a:solidFill>
                  <a:srgbClr val="002060"/>
                </a:solidFill>
              </a:rPr>
              <a:t>(административные, уголовные, гражданско-правовые), направленные на совершенствование механизма ответственности физических и юридических лиц, усиление уголовно-правового воздействия на физических и юридических лиц, причастных к совершению коррупционных преступлений, более строгую дифференциацию ответственности; введение новых составов коррупционных преступлений с целью адекватной имплементации международных антикоррупционных конвенций; расширение круга субъектов коррупционных преступлений и др. </a:t>
            </a:r>
            <a:endParaRPr lang="ru-RU" sz="2000" dirty="0">
              <a:solidFill>
                <a:srgbClr val="002060"/>
              </a:solidFill>
            </a:endParaRPr>
          </a:p>
        </p:txBody>
      </p:sp>
    </p:spTree>
    <p:extLst>
      <p:ext uri="{BB962C8B-B14F-4D97-AF65-F5344CB8AC3E}">
        <p14:creationId xmlns="" xmlns:p14="http://schemas.microsoft.com/office/powerpoint/2010/main" val="16522786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4220" y="873716"/>
            <a:ext cx="10751435" cy="2862322"/>
          </a:xfrm>
          <a:prstGeom prst="rect">
            <a:avLst/>
          </a:prstGeom>
          <a:noFill/>
        </p:spPr>
        <p:txBody>
          <a:bodyPr wrap="square" rtlCol="0">
            <a:spAutoFit/>
          </a:bodyPr>
          <a:lstStyle/>
          <a:p>
            <a:pPr marL="285750" indent="-285750">
              <a:buFont typeface="Wingdings" panose="05000000000000000000" pitchFamily="2" charset="2"/>
              <a:buChar char="ü"/>
            </a:pPr>
            <a:r>
              <a:rPr lang="ru-RU" sz="2000" b="1" dirty="0" smtClean="0">
                <a:solidFill>
                  <a:srgbClr val="002060"/>
                </a:solidFill>
              </a:rPr>
              <a:t>Информационно-координационные </a:t>
            </a:r>
            <a:r>
              <a:rPr lang="ru-RU" sz="2000" dirty="0" smtClean="0">
                <a:solidFill>
                  <a:srgbClr val="002060"/>
                </a:solidFill>
              </a:rPr>
              <a:t>меры: создание системы взаимодействия между органами государственной власти, органами местного самоуправления и институтами гражданского общества по своевременному обмену информацией, содержащей коррупционную направленность и реагированию на эту информацию.</a:t>
            </a:r>
          </a:p>
          <a:p>
            <a:pPr marL="285750" indent="-285750">
              <a:buFont typeface="Wingdings" panose="05000000000000000000" pitchFamily="2" charset="2"/>
              <a:buChar char="ü"/>
            </a:pPr>
            <a:r>
              <a:rPr lang="ru-RU" sz="2000" b="1" dirty="0" smtClean="0">
                <a:solidFill>
                  <a:srgbClr val="002060"/>
                </a:solidFill>
              </a:rPr>
              <a:t>Контрольные меры </a:t>
            </a:r>
            <a:r>
              <a:rPr lang="ru-RU" sz="2000" dirty="0" smtClean="0">
                <a:solidFill>
                  <a:srgbClr val="002060"/>
                </a:solidFill>
              </a:rPr>
              <a:t>по формированию системы межведомственного мониторинга за структурами, наиболее подверженными коррупционным рискам, особенно в случаях выявления коррупционных правонарушений; по установлению контроля над финансовыми операциями публичных должностных лиц, по разработке перечня таких лиц либо критериев отнесения к лицам данной категории и др.</a:t>
            </a:r>
            <a:endParaRPr lang="ru-RU" sz="2000" dirty="0">
              <a:solidFill>
                <a:srgbClr val="002060"/>
              </a:solidFill>
            </a:endParaRPr>
          </a:p>
        </p:txBody>
      </p:sp>
    </p:spTree>
    <p:extLst>
      <p:ext uri="{BB962C8B-B14F-4D97-AF65-F5344CB8AC3E}">
        <p14:creationId xmlns="" xmlns:p14="http://schemas.microsoft.com/office/powerpoint/2010/main" val="12162016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0613" y="695500"/>
            <a:ext cx="11026643" cy="3170099"/>
          </a:xfrm>
          <a:prstGeom prst="rect">
            <a:avLst/>
          </a:prstGeom>
          <a:noFill/>
        </p:spPr>
        <p:txBody>
          <a:bodyPr wrap="square" rtlCol="0">
            <a:spAutoFit/>
          </a:bodyPr>
          <a:lstStyle/>
          <a:p>
            <a:pPr marL="285750" indent="-285750">
              <a:buFont typeface="Wingdings" panose="05000000000000000000" pitchFamily="2" charset="2"/>
              <a:buChar char="ü"/>
            </a:pPr>
            <a:r>
              <a:rPr lang="ru-RU" sz="2000" b="1" dirty="0" smtClean="0">
                <a:solidFill>
                  <a:srgbClr val="002060"/>
                </a:solidFill>
              </a:rPr>
              <a:t>Репутационные меры</a:t>
            </a:r>
            <a:r>
              <a:rPr lang="ru-RU" sz="2000" dirty="0" smtClean="0">
                <a:solidFill>
                  <a:srgbClr val="002060"/>
                </a:solidFill>
              </a:rPr>
              <a:t>, связанные, например с восстановлением авторитета государственного органа и престижности государственной службы, подорванных в результате выявленных фактов коррупции и бюрократизма. Данный аспект должен сочетаться с принятием соответствующих правовых, организационных, административных и воспитательных мер, цель которых – предупредить возникновение и проявления подобного впредь, восстановить утраченные в результате нейтрализации выявленных фактов коррупции, негативно влияющих на авторитет государственной власти и на доверие к ней со стороны общества.</a:t>
            </a:r>
          </a:p>
          <a:p>
            <a:r>
              <a:rPr lang="ru-RU" sz="2000" dirty="0">
                <a:solidFill>
                  <a:srgbClr val="002060"/>
                </a:solidFill>
              </a:rPr>
              <a:t> </a:t>
            </a:r>
            <a:r>
              <a:rPr lang="ru-RU" sz="2000" dirty="0" smtClean="0">
                <a:solidFill>
                  <a:srgbClr val="002060"/>
                </a:solidFill>
              </a:rPr>
              <a:t>    Важным дополнением к административным и уголовным мерам по борьбе с коррупцией должны стать гражданско-правовые механизмы ответственности за коррупционные преступления и возмещения причиненного такими преступлениями ущерба.</a:t>
            </a:r>
            <a:endParaRPr lang="ru-RU" sz="2000" dirty="0">
              <a:solidFill>
                <a:srgbClr val="002060"/>
              </a:solidFill>
            </a:endParaRPr>
          </a:p>
        </p:txBody>
      </p:sp>
    </p:spTree>
    <p:extLst>
      <p:ext uri="{BB962C8B-B14F-4D97-AF65-F5344CB8AC3E}">
        <p14:creationId xmlns="" xmlns:p14="http://schemas.microsoft.com/office/powerpoint/2010/main" val="40877014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33441" y="1278459"/>
            <a:ext cx="5909479"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ru-RU" sz="3600" b="1" dirty="0" smtClean="0">
                <a:solidFill>
                  <a:schemeClr val="accent1">
                    <a:lumMod val="75000"/>
                  </a:schemeClr>
                </a:solidFill>
              </a:rPr>
              <a:t>СПАСИБО ЗА ВНИМАНИЕ!</a:t>
            </a:r>
            <a:endParaRPr lang="ru-RU" sz="3600" b="1" dirty="0">
              <a:solidFill>
                <a:schemeClr val="accent1">
                  <a:lumMod val="75000"/>
                </a:schemeClr>
              </a:solidFill>
            </a:endParaRPr>
          </a:p>
        </p:txBody>
      </p:sp>
      <p:pic>
        <p:nvPicPr>
          <p:cNvPr id="1026" name="Picture 2" descr="https://kpi.ua/files/styles/story/public/images-story/n9621.jpg?itok=EHFfIMyx"/>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636327" y="2700644"/>
            <a:ext cx="5157643" cy="292632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4282810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1069" y="715530"/>
            <a:ext cx="10331605" cy="2862322"/>
          </a:xfrm>
          <a:prstGeom prst="rect">
            <a:avLst/>
          </a:prstGeom>
        </p:spPr>
        <p:txBody>
          <a:bodyPr wrap="square">
            <a:spAutoFit/>
          </a:bodyPr>
          <a:lstStyle/>
          <a:p>
            <a:pPr algn="just"/>
            <a:r>
              <a:rPr lang="ru-RU" sz="2000" dirty="0">
                <a:solidFill>
                  <a:srgbClr val="002060"/>
                </a:solidFill>
              </a:rPr>
              <a:t>5) внедрение в практику кадровой работы федеральных органов государственной власти, органов государственной власти субъектов Российской Федерации, органов местного самоуправления </a:t>
            </a:r>
            <a:r>
              <a:rPr lang="ru-RU" sz="2000" b="1" dirty="0">
                <a:solidFill>
                  <a:srgbClr val="002060"/>
                </a:solidFill>
              </a:rPr>
              <a:t>правила, в соответствии с которым длительное, безупречное и эффективное исполнение государственным или муниципальным служащим своих должностных обязанностей должно в обязательном порядке учитываться при назначении его на вышестоящую должность, присвоении ему воинского или специального звания, классного чина, дипломатического ранга или при его поощрении</a:t>
            </a:r>
            <a:r>
              <a:rPr lang="ru-RU" sz="2000" dirty="0" smtClean="0">
                <a:solidFill>
                  <a:srgbClr val="002060"/>
                </a:solidFill>
              </a:rPr>
              <a:t>;</a:t>
            </a:r>
          </a:p>
          <a:p>
            <a:pPr algn="just"/>
            <a:r>
              <a:rPr lang="ru-RU" sz="2000" dirty="0">
                <a:solidFill>
                  <a:srgbClr val="002060"/>
                </a:solidFill>
              </a:rPr>
              <a:t>6) развитие институтов общественного и парламентского контроля за соблюдением законодательства Российской Федерации о противодействии коррупции. </a:t>
            </a:r>
          </a:p>
        </p:txBody>
      </p:sp>
      <p:sp>
        <p:nvSpPr>
          <p:cNvPr id="3" name="Прямоугольник 2"/>
          <p:cNvSpPr/>
          <p:nvPr/>
        </p:nvSpPr>
        <p:spPr>
          <a:xfrm>
            <a:off x="584222" y="188685"/>
            <a:ext cx="6048672"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r>
              <a:rPr lang="ru-RU" b="1" dirty="0">
                <a:solidFill>
                  <a:schemeClr val="tx2">
                    <a:lumMod val="75000"/>
                  </a:schemeClr>
                </a:solidFill>
              </a:rPr>
              <a:t>Статья 6. Меры по профилактике коррупции</a:t>
            </a:r>
            <a:endParaRPr lang="ru-RU" dirty="0">
              <a:solidFill>
                <a:schemeClr val="tx2">
                  <a:lumMod val="75000"/>
                </a:schemeClr>
              </a:solidFill>
            </a:endParaRPr>
          </a:p>
        </p:txBody>
      </p:sp>
    </p:spTree>
    <p:extLst>
      <p:ext uri="{BB962C8B-B14F-4D97-AF65-F5344CB8AC3E}">
        <p14:creationId xmlns="" xmlns:p14="http://schemas.microsoft.com/office/powerpoint/2010/main" val="1862258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1799" y="1031967"/>
            <a:ext cx="11226801" cy="2062103"/>
          </a:xfrm>
          <a:prstGeom prst="rect">
            <a:avLst/>
          </a:prstGeom>
        </p:spPr>
        <p:txBody>
          <a:bodyPr wrap="square">
            <a:spAutoFit/>
          </a:bodyPr>
          <a:lstStyle/>
          <a:p>
            <a:pPr algn="ctr">
              <a:spcAft>
                <a:spcPts val="0"/>
              </a:spcAft>
            </a:pPr>
            <a:r>
              <a:rPr lang="ru-RU" sz="3200" b="1" dirty="0" smtClean="0">
                <a:solidFill>
                  <a:srgbClr val="002060"/>
                </a:solidFill>
                <a:ea typeface="Times New Roman" panose="02020603050405020304" pitchFamily="18" charset="0"/>
              </a:rPr>
              <a:t> 25-ФЗ от 02.03.2017 г                                                                                                                    ФЕДЕРАЛЬНЫЙ </a:t>
            </a:r>
            <a:r>
              <a:rPr lang="ru-RU" sz="3200" b="1" dirty="0">
                <a:solidFill>
                  <a:srgbClr val="002060"/>
                </a:solidFill>
                <a:ea typeface="Times New Roman" panose="02020603050405020304" pitchFamily="18" charset="0"/>
              </a:rPr>
              <a:t>ЗАКОН</a:t>
            </a:r>
          </a:p>
          <a:p>
            <a:pPr algn="ctr">
              <a:spcAft>
                <a:spcPts val="0"/>
              </a:spcAft>
            </a:pPr>
            <a:r>
              <a:rPr lang="ru-RU" sz="3200" b="1" dirty="0">
                <a:solidFill>
                  <a:srgbClr val="002060"/>
                </a:solidFill>
                <a:ea typeface="Times New Roman" panose="02020603050405020304" pitchFamily="18" charset="0"/>
              </a:rPr>
              <a:t> </a:t>
            </a:r>
          </a:p>
          <a:p>
            <a:pPr algn="ctr"/>
            <a:r>
              <a:rPr lang="ru-RU" sz="3200" b="1" dirty="0" smtClean="0">
                <a:solidFill>
                  <a:srgbClr val="002060"/>
                </a:solidFill>
                <a:ea typeface="Times New Roman" panose="02020603050405020304" pitchFamily="18" charset="0"/>
              </a:rPr>
              <a:t>«О </a:t>
            </a:r>
            <a:r>
              <a:rPr lang="ru-RU" sz="3200" b="1" dirty="0">
                <a:solidFill>
                  <a:srgbClr val="002060"/>
                </a:solidFill>
                <a:ea typeface="Times New Roman" panose="02020603050405020304" pitchFamily="18" charset="0"/>
              </a:rPr>
              <a:t>МУНИЦИПАЛЬНОЙ СЛУЖБЕ В </a:t>
            </a:r>
            <a:r>
              <a:rPr lang="ru-RU" sz="3200" b="1" dirty="0" smtClean="0">
                <a:solidFill>
                  <a:srgbClr val="002060"/>
                </a:solidFill>
                <a:ea typeface="Times New Roman" panose="02020603050405020304" pitchFamily="18" charset="0"/>
              </a:rPr>
              <a:t>РОССИЙСКОЙ ФЕДЕРАЦИИ»</a:t>
            </a:r>
            <a:endParaRPr lang="ru-RU" sz="3200" b="1" dirty="0">
              <a:solidFill>
                <a:srgbClr val="002060"/>
              </a:solidFill>
              <a:ea typeface="Times New Roman" panose="02020603050405020304" pitchFamily="18" charset="0"/>
            </a:endParaRPr>
          </a:p>
        </p:txBody>
      </p:sp>
    </p:spTree>
    <p:extLst>
      <p:ext uri="{BB962C8B-B14F-4D97-AF65-F5344CB8AC3E}">
        <p14:creationId xmlns="" xmlns:p14="http://schemas.microsoft.com/office/powerpoint/2010/main" val="3347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8914" y="1384050"/>
            <a:ext cx="8142514" cy="1323439"/>
          </a:xfrm>
          <a:prstGeom prst="rect">
            <a:avLst/>
          </a:prstGeom>
        </p:spPr>
        <p:txBody>
          <a:bodyPr wrap="square">
            <a:spAutoFit/>
          </a:bodyPr>
          <a:lstStyle/>
          <a:p>
            <a:pPr indent="342900" algn="just">
              <a:spcAft>
                <a:spcPts val="0"/>
              </a:spcAft>
            </a:pPr>
            <a:r>
              <a:rPr lang="ru-RU" sz="2000" b="1" dirty="0">
                <a:solidFill>
                  <a:srgbClr val="002060"/>
                </a:solidFill>
                <a:ea typeface="Times New Roman" panose="02020603050405020304" pitchFamily="18" charset="0"/>
              </a:rPr>
              <a:t>Муниципальная служба </a:t>
            </a:r>
            <a:r>
              <a:rPr lang="ru-RU" sz="2000" dirty="0">
                <a:solidFill>
                  <a:srgbClr val="002060"/>
                </a:solidFill>
                <a:ea typeface="Times New Roman" panose="02020603050405020304" pitchFamily="18" charset="0"/>
              </a:rPr>
              <a:t>- профессиональная деятельность граждан, которая осуществляется на постоянной основе на должностях муниципальной службы, замещаемых путем заключения трудового договора (контракта).</a:t>
            </a:r>
          </a:p>
        </p:txBody>
      </p:sp>
      <p:sp>
        <p:nvSpPr>
          <p:cNvPr id="3" name="Прямоугольник 2"/>
          <p:cNvSpPr/>
          <p:nvPr/>
        </p:nvSpPr>
        <p:spPr>
          <a:xfrm>
            <a:off x="-42561" y="428563"/>
            <a:ext cx="5774722" cy="523220"/>
          </a:xfrm>
          <a:prstGeom prst="rect">
            <a:avLst/>
          </a:prstGeom>
        </p:spPr>
        <p:txBody>
          <a:bodyPr wrap="none">
            <a:spAutoFit/>
          </a:bodyPr>
          <a:lstStyle/>
          <a:p>
            <a:pPr indent="342900" algn="just">
              <a:spcAft>
                <a:spcPts val="0"/>
              </a:spcAft>
            </a:pPr>
            <a:r>
              <a:rPr lang="ru-RU" sz="2800" b="1" dirty="0">
                <a:solidFill>
                  <a:srgbClr val="002060"/>
                </a:solidFill>
                <a:ea typeface="Times New Roman" panose="02020603050405020304" pitchFamily="18" charset="0"/>
              </a:rPr>
              <a:t>Статья 2. Муниципальная служба</a:t>
            </a:r>
          </a:p>
        </p:txBody>
      </p:sp>
      <p:sp>
        <p:nvSpPr>
          <p:cNvPr id="4" name="Прямоугольник 3"/>
          <p:cNvSpPr/>
          <p:nvPr/>
        </p:nvSpPr>
        <p:spPr>
          <a:xfrm>
            <a:off x="783771" y="2828836"/>
            <a:ext cx="10769600" cy="2554545"/>
          </a:xfrm>
          <a:prstGeom prst="rect">
            <a:avLst/>
          </a:prstGeom>
        </p:spPr>
        <p:txBody>
          <a:bodyPr wrap="square">
            <a:spAutoFit/>
          </a:bodyPr>
          <a:lstStyle/>
          <a:p>
            <a:pPr indent="457200"/>
            <a:r>
              <a:rPr lang="ru-RU" sz="2000" b="1" dirty="0">
                <a:solidFill>
                  <a:srgbClr val="002060"/>
                </a:solidFill>
                <a:ea typeface="Times New Roman" panose="02020603050405020304" pitchFamily="18" charset="0"/>
                <a:cs typeface="Times New Roman" panose="02020603050405020304" pitchFamily="18" charset="0"/>
              </a:rPr>
              <a:t>Нанимателем</a:t>
            </a:r>
            <a:r>
              <a:rPr lang="ru-RU" sz="2000" dirty="0">
                <a:solidFill>
                  <a:srgbClr val="002060"/>
                </a:solidFill>
                <a:ea typeface="Times New Roman" panose="02020603050405020304" pitchFamily="18" charset="0"/>
                <a:cs typeface="Times New Roman" panose="02020603050405020304" pitchFamily="18" charset="0"/>
              </a:rPr>
              <a:t> для муниципального служащего является муниципальное образование, от имени которого полномочия нанимателя осуществляет представитель нанимателя (работодатель</a:t>
            </a:r>
            <a:r>
              <a:rPr lang="ru-RU" sz="2000" dirty="0" smtClean="0">
                <a:solidFill>
                  <a:srgbClr val="002060"/>
                </a:solidFill>
                <a:ea typeface="Times New Roman" panose="02020603050405020304" pitchFamily="18" charset="0"/>
                <a:cs typeface="Times New Roman" panose="02020603050405020304" pitchFamily="18" charset="0"/>
              </a:rPr>
              <a:t>).</a:t>
            </a:r>
            <a:r>
              <a:rPr lang="ru-RU" sz="2000" dirty="0">
                <a:solidFill>
                  <a:srgbClr val="002060"/>
                </a:solidFill>
              </a:rPr>
              <a:t> </a:t>
            </a:r>
            <a:endParaRPr lang="ru-RU" sz="2000" dirty="0" smtClean="0">
              <a:solidFill>
                <a:srgbClr val="002060"/>
              </a:solidFill>
            </a:endParaRPr>
          </a:p>
          <a:p>
            <a:pPr indent="457200"/>
            <a:r>
              <a:rPr lang="ru-RU" sz="2000" dirty="0" smtClean="0">
                <a:solidFill>
                  <a:srgbClr val="002060"/>
                </a:solidFill>
              </a:rPr>
              <a:t>Представителем </a:t>
            </a:r>
            <a:r>
              <a:rPr lang="ru-RU" sz="2000" dirty="0">
                <a:solidFill>
                  <a:srgbClr val="002060"/>
                </a:solidFill>
              </a:rPr>
              <a:t>нанимателя (работодателем) может </a:t>
            </a:r>
            <a:r>
              <a:rPr lang="ru-RU" sz="2000" b="1" dirty="0">
                <a:solidFill>
                  <a:srgbClr val="002060"/>
                </a:solidFill>
              </a:rPr>
              <a:t>быть глава муниципального образования, руководитель органа местного самоуправления, председатель избирательной комиссии муниципального образования или иное лицо</a:t>
            </a:r>
            <a:r>
              <a:rPr lang="ru-RU" sz="2000" dirty="0">
                <a:solidFill>
                  <a:srgbClr val="002060"/>
                </a:solidFill>
              </a:rPr>
              <a:t>, уполномоченное исполнять обязанности представителя нанимателя (работодателя).</a:t>
            </a:r>
          </a:p>
          <a:p>
            <a:pPr indent="457200"/>
            <a:endParaRPr lang="ru-RU" sz="2000" dirty="0">
              <a:solidFill>
                <a:srgbClr val="002060"/>
              </a:solidFill>
            </a:endParaRPr>
          </a:p>
        </p:txBody>
      </p:sp>
    </p:spTree>
    <p:extLst>
      <p:ext uri="{BB962C8B-B14F-4D97-AF65-F5344CB8AC3E}">
        <p14:creationId xmlns="" xmlns:p14="http://schemas.microsoft.com/office/powerpoint/2010/main" val="2555877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3875" y="297934"/>
            <a:ext cx="6969280" cy="461665"/>
          </a:xfrm>
          <a:prstGeom prst="rect">
            <a:avLst/>
          </a:prstGeom>
        </p:spPr>
        <p:txBody>
          <a:bodyPr wrap="none">
            <a:spAutoFit/>
          </a:bodyPr>
          <a:lstStyle/>
          <a:p>
            <a:pPr algn="ctr">
              <a:spcAft>
                <a:spcPts val="0"/>
              </a:spcAft>
            </a:pPr>
            <a:r>
              <a:rPr lang="ru-RU" sz="2400" b="1" dirty="0">
                <a:solidFill>
                  <a:srgbClr val="002060"/>
                </a:solidFill>
                <a:ea typeface="Times New Roman" panose="02020603050405020304" pitchFamily="18" charset="0"/>
              </a:rPr>
              <a:t>Глава 2. ДОЛЖНОСТИ МУНИЦИПАЛЬНОЙ СЛУЖБЫ</a:t>
            </a:r>
          </a:p>
        </p:txBody>
      </p:sp>
      <p:sp>
        <p:nvSpPr>
          <p:cNvPr id="3" name="Прямоугольник 2"/>
          <p:cNvSpPr/>
          <p:nvPr/>
        </p:nvSpPr>
        <p:spPr>
          <a:xfrm>
            <a:off x="246743" y="1097584"/>
            <a:ext cx="11379200" cy="4154984"/>
          </a:xfrm>
          <a:prstGeom prst="rect">
            <a:avLst/>
          </a:prstGeom>
        </p:spPr>
        <p:txBody>
          <a:bodyPr wrap="square">
            <a:spAutoFit/>
          </a:bodyPr>
          <a:lstStyle/>
          <a:p>
            <a:pPr indent="342900" algn="just">
              <a:spcAft>
                <a:spcPts val="0"/>
              </a:spcAft>
            </a:pPr>
            <a:r>
              <a:rPr lang="ru-RU" sz="2400" b="1" dirty="0">
                <a:solidFill>
                  <a:srgbClr val="002060"/>
                </a:solidFill>
                <a:ea typeface="Times New Roman" panose="02020603050405020304" pitchFamily="18" charset="0"/>
              </a:rPr>
              <a:t>Должность муниципальной службы </a:t>
            </a:r>
            <a:r>
              <a:rPr lang="ru-RU" sz="2000" dirty="0">
                <a:solidFill>
                  <a:srgbClr val="002060"/>
                </a:solidFill>
                <a:ea typeface="Times New Roman" panose="02020603050405020304" pitchFamily="18" charset="0"/>
              </a:rPr>
              <a:t>- должность в органе местного самоуправления, аппарате избирательной комиссии муниципального образования, которые образуются в соответствии с уставом муниципального образования, с установленным кругом обязанностей по обеспечению исполнения полномочий органа местного самоуправления, избирательной комиссии муниципального образования или лица, замещающего муниципальную должность.</a:t>
            </a:r>
          </a:p>
          <a:p>
            <a:pPr indent="342900" algn="just">
              <a:spcBef>
                <a:spcPts val="1200"/>
              </a:spcBef>
              <a:spcAft>
                <a:spcPts val="0"/>
              </a:spcAft>
            </a:pPr>
            <a:r>
              <a:rPr lang="ru-RU" sz="2000" dirty="0" smtClean="0">
                <a:solidFill>
                  <a:srgbClr val="002060"/>
                </a:solidFill>
                <a:ea typeface="Times New Roman" panose="02020603050405020304" pitchFamily="18" charset="0"/>
              </a:rPr>
              <a:t>1. </a:t>
            </a:r>
            <a:r>
              <a:rPr lang="ru-RU" sz="2000" dirty="0">
                <a:solidFill>
                  <a:srgbClr val="002060"/>
                </a:solidFill>
                <a:ea typeface="Times New Roman" panose="02020603050405020304" pitchFamily="18" charset="0"/>
              </a:rPr>
              <a:t>Должности муниципальной службы устанавливаются </a:t>
            </a:r>
            <a:r>
              <a:rPr lang="ru-RU" sz="2000" b="1" dirty="0">
                <a:solidFill>
                  <a:srgbClr val="002060"/>
                </a:solidFill>
                <a:ea typeface="Times New Roman" panose="02020603050405020304" pitchFamily="18" charset="0"/>
              </a:rPr>
              <a:t>муниципальными правовыми актами в соответствии с реестром должностей муниципальной службы в субъекте Российской Федерации</a:t>
            </a:r>
            <a:r>
              <a:rPr lang="ru-RU" sz="2000" dirty="0">
                <a:solidFill>
                  <a:srgbClr val="002060"/>
                </a:solidFill>
                <a:ea typeface="Times New Roman" panose="02020603050405020304" pitchFamily="18" charset="0"/>
              </a:rPr>
              <a:t>, утверждаемым законом субъекта Российской Федерации.</a:t>
            </a:r>
          </a:p>
          <a:p>
            <a:pPr indent="342900" algn="just">
              <a:spcBef>
                <a:spcPts val="1200"/>
              </a:spcBef>
              <a:spcAft>
                <a:spcPts val="0"/>
              </a:spcAft>
            </a:pPr>
            <a:r>
              <a:rPr lang="ru-RU" sz="2000" dirty="0" smtClean="0">
                <a:solidFill>
                  <a:srgbClr val="002060"/>
                </a:solidFill>
                <a:ea typeface="Times New Roman" panose="02020603050405020304" pitchFamily="18" charset="0"/>
              </a:rPr>
              <a:t>2. </a:t>
            </a:r>
            <a:r>
              <a:rPr lang="ru-RU" sz="2000" dirty="0">
                <a:solidFill>
                  <a:srgbClr val="002060"/>
                </a:solidFill>
                <a:ea typeface="Times New Roman" panose="02020603050405020304" pitchFamily="18" charset="0"/>
              </a:rPr>
              <a:t>При составлении и утверждении штатного расписания органа местного самоуправления, аппарата избирательной комиссии муниципального образования используются наименования должностей муниципальной службы, </a:t>
            </a:r>
            <a:r>
              <a:rPr lang="ru-RU" sz="2000" b="1" dirty="0">
                <a:solidFill>
                  <a:srgbClr val="002060"/>
                </a:solidFill>
                <a:ea typeface="Times New Roman" panose="02020603050405020304" pitchFamily="18" charset="0"/>
              </a:rPr>
              <a:t>предусмотренные реестром должностей муниципальной службы в субъекте Российской Федерации</a:t>
            </a:r>
            <a:r>
              <a:rPr lang="ru-RU" sz="2000" dirty="0">
                <a:solidFill>
                  <a:srgbClr val="002060"/>
                </a:solidFill>
                <a:ea typeface="Times New Roman" panose="02020603050405020304" pitchFamily="18" charset="0"/>
              </a:rPr>
              <a:t>.</a:t>
            </a:r>
          </a:p>
        </p:txBody>
      </p:sp>
    </p:spTree>
    <p:extLst>
      <p:ext uri="{BB962C8B-B14F-4D97-AF65-F5344CB8AC3E}">
        <p14:creationId xmlns="" xmlns:p14="http://schemas.microsoft.com/office/powerpoint/2010/main" val="1669964170"/>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107</TotalTime>
  <Words>5297</Words>
  <Application>Microsoft Office PowerPoint</Application>
  <PresentationFormat>Произвольный</PresentationFormat>
  <Paragraphs>254</Paragraphs>
  <Slides>58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58</vt:i4>
      </vt:variant>
    </vt:vector>
  </HeadingPairs>
  <TitlesOfParts>
    <vt:vector size="59" baseType="lpstr">
      <vt:lpstr>Ретро</vt:lpstr>
      <vt:lpstr>СПОСОБЫ ПРЕДУПРЕЖДЕНИЯ КОРРУПЦИОННЫХ ПРОЯВЛЕНИЙ  (СИСТЕМА МЕР ПРОФИЛАКТИКИ КОРРУПЦИОННЫХ ПРОЯВЛЕНИЙ)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lpstr>Слайд 57</vt:lpstr>
      <vt:lpstr>Слайд 58</vt:lpstr>
    </vt:vector>
  </TitlesOfParts>
  <Company>ИДПО "Госзаказ"</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Виктор Петрович Сеньков</dc:creator>
  <cp:lastModifiedBy>Point-12</cp:lastModifiedBy>
  <cp:revision>18</cp:revision>
  <dcterms:created xsi:type="dcterms:W3CDTF">2019-10-11T17:13:52Z</dcterms:created>
  <dcterms:modified xsi:type="dcterms:W3CDTF">2022-11-17T06:53:12Z</dcterms:modified>
</cp:coreProperties>
</file>