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72624813525014E-2"/>
          <c:y val="8.8888266748789579E-2"/>
          <c:w val="0.9441273751864756"/>
          <c:h val="0.740983440185897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2023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axId val="168370176"/>
        <c:axId val="168371712"/>
      </c:barChart>
      <c:catAx>
        <c:axId val="16837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371712"/>
        <c:crosses val="autoZero"/>
        <c:auto val="1"/>
        <c:lblAlgn val="ctr"/>
        <c:lblOffset val="100"/>
      </c:catAx>
      <c:valAx>
        <c:axId val="168371712"/>
        <c:scaling>
          <c:orientation val="minMax"/>
        </c:scaling>
        <c:axPos val="l"/>
        <c:majorGridlines/>
        <c:numFmt formatCode="General" sourceLinked="1"/>
        <c:tickLblPos val="none"/>
        <c:crossAx val="168370176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17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568172972569397"/>
                  <c:y val="2.3192300935117138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577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329925.09999999998</c:v>
                </c:pt>
                <c:pt idx="1">
                  <c:v>127317.6</c:v>
                </c:pt>
                <c:pt idx="2">
                  <c:v>1201728.1000000001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82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329925.09999999998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821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127317.6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607936899095821E-3"/>
                  <c:y val="0.12854610883671089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1201728.1000000001</c:v>
                </c:pt>
              </c:numCache>
            </c:numRef>
          </c:val>
        </c:ser>
        <c:shape val="box"/>
        <c:axId val="75284480"/>
        <c:axId val="75286016"/>
        <c:axId val="0"/>
      </c:bar3DChart>
      <c:catAx>
        <c:axId val="7528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75286016"/>
        <c:crossesAt val="0"/>
        <c:auto val="1"/>
        <c:lblAlgn val="ctr"/>
        <c:lblOffset val="100"/>
      </c:catAx>
      <c:valAx>
        <c:axId val="75286016"/>
        <c:scaling>
          <c:orientation val="minMax"/>
        </c:scaling>
        <c:delete val="1"/>
        <c:axPos val="l"/>
        <c:numFmt formatCode="#,##0.00" sourceLinked="1"/>
        <c:tickLblPos val="nextTo"/>
        <c:crossAx val="7528448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538"/>
          <c:y val="0.1388745916308278"/>
          <c:w val="0.29881448911261543"/>
          <c:h val="0.32687322196547069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329.9</c:v>
                </c:pt>
                <c:pt idx="1">
                  <c:v>310.2</c:v>
                </c:pt>
                <c:pt idx="2">
                  <c:v>327.10000000000002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127.3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21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1201.7</c:v>
                </c:pt>
                <c:pt idx="1">
                  <c:v>707.7</c:v>
                </c:pt>
                <c:pt idx="2">
                  <c:v>852.8</c:v>
                </c:pt>
              </c:numCache>
            </c:numRef>
          </c:val>
        </c:ser>
        <c:shape val="box"/>
        <c:axId val="71778688"/>
        <c:axId val="71780224"/>
        <c:axId val="0"/>
      </c:bar3DChart>
      <c:catAx>
        <c:axId val="7177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71780224"/>
        <c:crosses val="autoZero"/>
        <c:auto val="1"/>
        <c:lblAlgn val="ctr"/>
        <c:lblOffset val="100"/>
      </c:catAx>
      <c:valAx>
        <c:axId val="71780224"/>
        <c:scaling>
          <c:orientation val="minMax"/>
          <c:max val="11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7177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503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849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95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1659</c:v>
                </c:pt>
                <c:pt idx="1">
                  <c:v>1114.5999999999999</c:v>
                </c:pt>
                <c:pt idx="2">
                  <c:v>1276.7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71803264"/>
        <c:axId val="71804800"/>
        <c:axId val="0"/>
      </c:bar3DChart>
      <c:catAx>
        <c:axId val="71803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71804800"/>
        <c:crosses val="autoZero"/>
        <c:auto val="1"/>
        <c:lblAlgn val="ctr"/>
        <c:lblOffset val="100"/>
      </c:catAx>
      <c:valAx>
        <c:axId val="71804800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71803264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672E-2"/>
          <c:y val="6.4235484400930923E-2"/>
          <c:w val="0.72061387504440844"/>
          <c:h val="0.76084361918715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 296,1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93,6</c:v>
                </c:pt>
                <c:pt idx="7">
                  <c:v>Платежи при пользовании природными ресурсами 25,5</c:v>
                </c:pt>
                <c:pt idx="8">
                  <c:v>Доходы от продажи имущества 6,7</c:v>
                </c:pt>
                <c:pt idx="9">
                  <c:v>Штрафы, санкции 1,5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296.10000000000002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0.70000000000000018</c:v>
                </c:pt>
                <c:pt idx="5">
                  <c:v>5.3</c:v>
                </c:pt>
                <c:pt idx="6">
                  <c:v>93.6</c:v>
                </c:pt>
                <c:pt idx="7">
                  <c:v>25.5</c:v>
                </c:pt>
                <c:pt idx="8">
                  <c:v>6.7</c:v>
                </c:pt>
                <c:pt idx="9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28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591E-4"/>
          <c:y val="2.0914886293832317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0.70000000000000062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39"/>
          <c:w val="0.712860917284298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135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89"/>
          <c:w val="0.639259684388334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892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2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79 395,3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35 573,6</c:v>
                </c:pt>
                <c:pt idx="3">
                  <c:v>Жилищно-коммунальное хозяйство 28 639,4</c:v>
                </c:pt>
                <c:pt idx="4">
                  <c:v>Образование 1 253 190,5</c:v>
                </c:pt>
                <c:pt idx="5">
                  <c:v>Культура 82 262,0</c:v>
                </c:pt>
                <c:pt idx="6">
                  <c:v>Социальная политика 73 627,4</c:v>
                </c:pt>
                <c:pt idx="7">
                  <c:v>Физическая культура и спорт 4 125,6</c:v>
                </c:pt>
                <c:pt idx="8">
                  <c:v>Средства массовой информации 7 408,4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103 468,0,0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79395.3</c:v>
                </c:pt>
                <c:pt idx="1">
                  <c:v>629.70000000000005</c:v>
                </c:pt>
                <c:pt idx="2" formatCode="#,##0.00">
                  <c:v>35573.599999999999</c:v>
                </c:pt>
                <c:pt idx="3" formatCode="#,##0.00">
                  <c:v>28639.4</c:v>
                </c:pt>
                <c:pt idx="4" formatCode="#,##0.00">
                  <c:v>1253190.5</c:v>
                </c:pt>
                <c:pt idx="5" formatCode="#,##0.00">
                  <c:v>82262</c:v>
                </c:pt>
                <c:pt idx="6" formatCode="#,##0.00">
                  <c:v>73627.399999999994</c:v>
                </c:pt>
                <c:pt idx="7" formatCode="#,##0.00">
                  <c:v>4125.6000000000004</c:v>
                </c:pt>
                <c:pt idx="8">
                  <c:v>7408.4</c:v>
                </c:pt>
                <c:pt idx="9">
                  <c:v>20</c:v>
                </c:pt>
                <c:pt idx="10">
                  <c:v>103468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69"/>
          <c:y val="0.19288797103965163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54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65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46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7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662050.19999999856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3.2223310519286552</c:v>
                </c:pt>
                <c:pt idx="2">
                  <c:v>14.065086952345343</c:v>
                </c:pt>
                <c:pt idx="3">
                  <c:v>19.793664771368526</c:v>
                </c:pt>
                <c:pt idx="4">
                  <c:v>2.4228413234746164</c:v>
                </c:pt>
                <c:pt idx="5">
                  <c:v>6.2089468736422795</c:v>
                </c:pt>
                <c:pt idx="6">
                  <c:v>1.0695204789864659</c:v>
                </c:pt>
              </c:numCache>
            </c:numRef>
          </c:val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5E-2"/>
          <c:y val="3.0451071367670418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264256.09999999998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881423.7</c:v>
                </c:pt>
                <c:pt idx="1">
                  <c:v>523770.5</c:v>
                </c:pt>
                <c:pt idx="2">
                  <c:v>557048.80000000005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67446.5</c:v>
                </c:pt>
                <c:pt idx="1">
                  <c:v>61663.5</c:v>
                </c:pt>
                <c:pt idx="2">
                  <c:v>61222.5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4398.6000000000004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shape val="box"/>
        <c:axId val="210500992"/>
        <c:axId val="210527360"/>
        <c:axId val="0"/>
      </c:bar3DChart>
      <c:catAx>
        <c:axId val="210500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527360"/>
        <c:crosses val="autoZero"/>
        <c:auto val="1"/>
        <c:lblAlgn val="ctr"/>
        <c:lblOffset val="100"/>
      </c:catAx>
      <c:valAx>
        <c:axId val="210527360"/>
        <c:scaling>
          <c:orientation val="minMax"/>
        </c:scaling>
        <c:delete val="1"/>
        <c:axPos val="l"/>
        <c:numFmt formatCode="#,##0.0" sourceLinked="1"/>
        <c:tickLblPos val="none"/>
        <c:crossAx val="21050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202"/>
          <c:w val="0.68811556874492297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723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axId val="169374464"/>
        <c:axId val="169376000"/>
      </c:barChart>
      <c:catAx>
        <c:axId val="169374464"/>
        <c:scaling>
          <c:orientation val="minMax"/>
        </c:scaling>
        <c:axPos val="b"/>
        <c:numFmt formatCode="General" sourceLinked="1"/>
        <c:tickLblPos val="nextTo"/>
        <c:crossAx val="169376000"/>
        <c:crosses val="autoZero"/>
        <c:auto val="1"/>
        <c:lblAlgn val="ctr"/>
        <c:lblOffset val="100"/>
      </c:catAx>
      <c:valAx>
        <c:axId val="169376000"/>
        <c:scaling>
          <c:orientation val="minMax"/>
        </c:scaling>
        <c:axPos val="l"/>
        <c:majorGridlines/>
        <c:numFmt formatCode="General" sourceLinked="1"/>
        <c:tickLblPos val="none"/>
        <c:crossAx val="169374464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819E-2"/>
          <c:y val="0.2812164394299953"/>
          <c:w val="0.92278499725841379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097E-2"/>
                  <c:y val="-3.7209302325582415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34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1253190.5</c:v>
                </c:pt>
                <c:pt idx="1">
                  <c:v>755623.6</c:v>
                </c:pt>
                <c:pt idx="2" formatCode="#,##0">
                  <c:v>799388</c:v>
                </c:pt>
              </c:numCache>
            </c:numRef>
          </c:val>
        </c:ser>
        <c:marker val="1"/>
        <c:axId val="210551552"/>
        <c:axId val="210553088"/>
      </c:lineChart>
      <c:catAx>
        <c:axId val="210551552"/>
        <c:scaling>
          <c:orientation val="minMax"/>
        </c:scaling>
        <c:delete val="1"/>
        <c:axPos val="b"/>
        <c:numFmt formatCode="General" sourceLinked="1"/>
        <c:tickLblPos val="none"/>
        <c:crossAx val="210553088"/>
        <c:crosses val="autoZero"/>
        <c:auto val="1"/>
        <c:lblAlgn val="ctr"/>
        <c:lblOffset val="100"/>
      </c:catAx>
      <c:valAx>
        <c:axId val="210553088"/>
        <c:scaling>
          <c:orientation val="minMax"/>
        </c:scaling>
        <c:delete val="1"/>
        <c:axPos val="l"/>
        <c:numFmt formatCode="#,##0.00" sourceLinked="1"/>
        <c:tickLblPos val="none"/>
        <c:crossAx val="210551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50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4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0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shape val="box"/>
        <c:axId val="212455424"/>
        <c:axId val="212456960"/>
        <c:axId val="0"/>
      </c:bar3DChart>
      <c:catAx>
        <c:axId val="212455424"/>
        <c:scaling>
          <c:orientation val="minMax"/>
        </c:scaling>
        <c:delete val="1"/>
        <c:axPos val="b"/>
        <c:tickLblPos val="nextTo"/>
        <c:crossAx val="212456960"/>
        <c:crosses val="autoZero"/>
        <c:auto val="1"/>
        <c:lblAlgn val="ctr"/>
        <c:lblOffset val="100"/>
      </c:catAx>
      <c:valAx>
        <c:axId val="212456960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12455424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26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61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11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shape val="box"/>
        <c:axId val="212519168"/>
        <c:axId val="212533248"/>
        <c:axId val="0"/>
      </c:bar3DChart>
      <c:catAx>
        <c:axId val="212519168"/>
        <c:scaling>
          <c:orientation val="minMax"/>
        </c:scaling>
        <c:delete val="1"/>
        <c:axPos val="b"/>
        <c:tickLblPos val="nextTo"/>
        <c:crossAx val="212533248"/>
        <c:crosses val="autoZero"/>
        <c:auto val="1"/>
        <c:lblAlgn val="ctr"/>
        <c:lblOffset val="100"/>
      </c:catAx>
      <c:valAx>
        <c:axId val="212533248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12519168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axId val="175146496"/>
        <c:axId val="175148032"/>
      </c:barChart>
      <c:catAx>
        <c:axId val="175146496"/>
        <c:scaling>
          <c:orientation val="minMax"/>
        </c:scaling>
        <c:axPos val="b"/>
        <c:numFmt formatCode="General" sourceLinked="1"/>
        <c:tickLblPos val="nextTo"/>
        <c:crossAx val="175148032"/>
        <c:crosses val="autoZero"/>
        <c:auto val="1"/>
        <c:lblAlgn val="ctr"/>
        <c:lblOffset val="100"/>
      </c:catAx>
      <c:valAx>
        <c:axId val="175148032"/>
        <c:scaling>
          <c:orientation val="minMax"/>
        </c:scaling>
        <c:axPos val="l"/>
        <c:majorGridlines/>
        <c:numFmt formatCode="General" sourceLinked="1"/>
        <c:tickLblPos val="none"/>
        <c:crossAx val="175146496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449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3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414"/>
          <c:y val="2.60743960175637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marker val="1"/>
        <c:axId val="68527616"/>
        <c:axId val="68529152"/>
      </c:lineChart>
      <c:catAx>
        <c:axId val="6852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68529152"/>
        <c:crosses val="autoZero"/>
        <c:auto val="1"/>
        <c:lblAlgn val="ctr"/>
        <c:lblOffset val="100"/>
      </c:catAx>
      <c:valAx>
        <c:axId val="685291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527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85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704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697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697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697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502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704E-3"/>
                  <c:y val="3.7036777811995697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4185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shape val="cylinder"/>
        <c:axId val="68449792"/>
        <c:axId val="68451328"/>
        <c:axId val="0"/>
      </c:bar3DChart>
      <c:catAx>
        <c:axId val="6844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68451328"/>
        <c:crossesAt val="0"/>
        <c:auto val="1"/>
        <c:lblAlgn val="ctr"/>
        <c:lblOffset val="100"/>
      </c:catAx>
      <c:valAx>
        <c:axId val="68451328"/>
        <c:scaling>
          <c:orientation val="minMax"/>
        </c:scaling>
        <c:delete val="1"/>
        <c:axPos val="l"/>
        <c:numFmt formatCode="General" sourceLinked="1"/>
        <c:tickLblPos val="nextTo"/>
        <c:crossAx val="6844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330227939324113E-2"/>
          <c:y val="6.1888800375320158E-2"/>
          <c:w val="0.86692471299671381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axId val="68582400"/>
        <c:axId val="68600576"/>
      </c:barChart>
      <c:catAx>
        <c:axId val="68582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600576"/>
        <c:crossesAt val="0"/>
        <c:auto val="1"/>
        <c:lblAlgn val="ctr"/>
        <c:lblOffset val="100"/>
      </c:catAx>
      <c:valAx>
        <c:axId val="68600576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685824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shape val="cone"/>
        <c:axId val="68825472"/>
        <c:axId val="68827008"/>
        <c:axId val="0"/>
      </c:bar3DChart>
      <c:catAx>
        <c:axId val="68825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827008"/>
        <c:crosses val="autoZero"/>
        <c:auto val="1"/>
        <c:lblAlgn val="ctr"/>
        <c:lblOffset val="100"/>
      </c:catAx>
      <c:valAx>
        <c:axId val="6882700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825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542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marker val="1"/>
        <c:axId val="68874624"/>
        <c:axId val="68876160"/>
      </c:lineChart>
      <c:catAx>
        <c:axId val="6887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68876160"/>
        <c:crosses val="autoZero"/>
        <c:auto val="1"/>
        <c:lblAlgn val="ctr"/>
        <c:lblOffset val="100"/>
      </c:catAx>
      <c:valAx>
        <c:axId val="688761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874624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 custLinFactNeighborX="3144" custLinFactNeighborY="-1675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12 349,4 тыс.рублей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( 96,7%)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626,9 тыс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( 3,3%)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1667 976,3   тыс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80754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1 584 287,6 тыс.рублей ( 96,7%)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53 810,8 тыс. рублей ( 3,3%)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1 638 098,4 тыс.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2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2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50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50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4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4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4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2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4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20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4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8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6.jpeg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4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0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7.jpeg"/><Relationship Id="rId9" Type="http://schemas.openxmlformats.org/officeDocument/2006/relationships/image" Target="../media/image128.jpeg"/><Relationship Id="rId14" Type="http://schemas.openxmlformats.org/officeDocument/2006/relationships/image" Target="../media/image129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2.jpeg"/><Relationship Id="rId3" Type="http://schemas.openxmlformats.org/officeDocument/2006/relationships/image" Target="../media/image6.jpeg"/><Relationship Id="rId21" Type="http://schemas.openxmlformats.org/officeDocument/2006/relationships/image" Target="../media/image135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1.jpeg"/><Relationship Id="rId20" Type="http://schemas.openxmlformats.org/officeDocument/2006/relationships/image" Target="../media/image134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3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39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8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2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1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0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3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12" Type="http://schemas.openxmlformats.org/officeDocument/2006/relationships/image" Target="../media/image1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7.jpe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jpeg"/><Relationship Id="rId4" Type="http://schemas.openxmlformats.org/officeDocument/2006/relationships/image" Target="../media/image145.png"/><Relationship Id="rId9" Type="http://schemas.openxmlformats.org/officeDocument/2006/relationships/image" Target="../media/image1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5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9 005,5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1 667 976,3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1  658 970,7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1 263 480,5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1 276 717,0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472932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174253503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27.11.2020 года № 39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8298960"/>
              </p:ext>
            </p:extLst>
          </p:nvPr>
        </p:nvGraphicFramePr>
        <p:xfrm>
          <a:off x="2714612" y="3429000"/>
          <a:ext cx="6429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224872734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29256" y="3643314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131081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745120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398075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213728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1 201 728,1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407 934,8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129 298,5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286856173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857388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1 667 976,3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633565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79 395,3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166393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627,4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806502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125,6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787,7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94292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04650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1 253 190,5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039901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82 262,0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490287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290751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28 639,4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130,1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460514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3028601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28 752,5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07362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672,0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892813" y="4536683"/>
            <a:ext cx="1857388" cy="213526"/>
            <a:chOff x="3452806" y="2071675"/>
            <a:chExt cx="3495133" cy="21431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3452806" y="2071675"/>
              <a:ext cx="3493639" cy="79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6" y="478632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6" y="5429264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575575"/>
              </p:ext>
            </p:extLst>
          </p:nvPr>
        </p:nvGraphicFramePr>
        <p:xfrm>
          <a:off x="7081150" y="37147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8 031,8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485776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257179"/>
              </p:ext>
            </p:extLst>
          </p:nvPr>
        </p:nvGraphicFramePr>
        <p:xfrm>
          <a:off x="7081150" y="55721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397" y="1821645"/>
            <a:ext cx="1285884" cy="214314"/>
            <a:chOff x="4797087" y="2071677"/>
            <a:chExt cx="2419707" cy="32147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054836" y="2231192"/>
              <a:ext cx="321471" cy="2445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71448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5717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2859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9 590,7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21442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4 398,6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452370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35 537,2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52363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881423,7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557048,8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00119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264256,1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8579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42860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446764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67 446,5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6" name="Скругленный прямоугольник 65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2" name="Прямая соединительная линия 71"/>
          <p:cNvCxnSpPr>
            <a:endCxn id="20" idx="1"/>
          </p:cNvCxnSpPr>
          <p:nvPr/>
        </p:nvCxnSpPr>
        <p:spPr>
          <a:xfrm>
            <a:off x="3786182" y="1928802"/>
            <a:ext cx="214314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71448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17 131,3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6270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060,5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21 201,5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711928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6 364,9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610736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020321"/>
              </p:ext>
            </p:extLst>
          </p:nvPr>
        </p:nvGraphicFramePr>
        <p:xfrm>
          <a:off x="6929455" y="4786321"/>
          <a:ext cx="2214546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60568"/>
                <a:gridCol w="748992"/>
                <a:gridCol w="704986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2882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2 882,0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732240" y="6357959"/>
            <a:ext cx="91159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1 667 976,3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4329" y="6357959"/>
            <a:ext cx="93610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1 112 340,5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86776" y="6357958"/>
            <a:ext cx="96444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1263 480,5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598227369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487504"/>
              </p:ext>
            </p:extLst>
          </p:nvPr>
        </p:nvGraphicFramePr>
        <p:xfrm>
          <a:off x="923925" y="2133600"/>
          <a:ext cx="6248400" cy="3248025"/>
        </p:xfrm>
        <a:graphic>
          <a:graphicData uri="http://schemas.openxmlformats.org/presentationml/2006/ole">
            <p:oleObj spid="_x0000_s192549" name="Worksheet" r:id="rId5" imgW="6248400" imgH="3247854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090673176"/>
              </p:ext>
            </p:extLst>
          </p:nvPr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6209522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35356047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1 407 379,9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59 849,7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74169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3 941,0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141 178,8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1 612 349,4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1 239 545,1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80 405,4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79 630,3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6 352,9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159,0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3 761,0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4929198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929066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626,6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21 645,8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143381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3 254,3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55721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21 323,0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124 439,9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16 585,8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786190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42976" y="5072074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0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239 545,1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1 174 152,9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65 165,2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227,0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312807240"/>
              </p:ext>
            </p:extLst>
          </p:nvPr>
        </p:nvGraphicFramePr>
        <p:xfrm>
          <a:off x="35421" y="99389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4"/>
            <a:ext cx="1500198" cy="785819"/>
            <a:chOff x="0" y="734875"/>
            <a:chExt cx="1438783" cy="72822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34875"/>
              <a:ext cx="1367685" cy="6926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22 995,7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33 906,6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693,0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1 790,6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786058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инфраструктуры- 11 134,5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643050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931,2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3 254,3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55 626,9 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357430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4 672,0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357430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2 130,1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3143248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643314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1 617,7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500570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5072074"/>
            <a:ext cx="152586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871,7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3071810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214282" y="27146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42844" y="3571876"/>
            <a:ext cx="1692579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26 323,1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166082"/>
            <a:ext cx="330167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проведения 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отлову и 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57884" y="3000372"/>
            <a:ext cx="857256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00694" y="3857628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471488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5429264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071802" y="435769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143381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300" smtClean="0"/>
              <a:pPr>
                <a:defRPr/>
              </a:pPr>
              <a:t>49</a:t>
            </a:fld>
            <a:endParaRPr lang="ru-RU" sz="1300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3233749" cy="365125"/>
          </a:xfrm>
        </p:spPr>
        <p:txBody>
          <a:bodyPr/>
          <a:lstStyle/>
          <a:p>
            <a:pPr>
              <a:defRPr/>
            </a:pPr>
            <a:r>
              <a:rPr lang="ru-RU" sz="1300" dirty="0" smtClean="0"/>
              <a:t>Управление финансов и экономики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143512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5643578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2285992"/>
            <a:ext cx="1857388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767,3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6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1" cstate="print"/>
          <a:srcRect l="13235" t="14129" r="12502" b="12983"/>
          <a:stretch>
            <a:fillRect/>
          </a:stretch>
        </p:blipFill>
        <p:spPr bwMode="auto">
          <a:xfrm>
            <a:off x="6715140" y="4714884"/>
            <a:ext cx="1000132" cy="6566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42910" y="5715016"/>
            <a:ext cx="200187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6429396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7 185,4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42926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9636</TotalTime>
  <Words>4512</Words>
  <Application>Microsoft Office PowerPoint</Application>
  <PresentationFormat>Экран (4:3)</PresentationFormat>
  <Paragraphs>1005</Paragraphs>
  <Slides>53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Worksheet</vt:lpstr>
      <vt:lpstr> БЮДЖЕТ  для граждан </vt:lpstr>
      <vt:lpstr> К  Решению Совета депутатов  Усть-Абаканского района от 27.11.2020 года № 39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4054</cp:revision>
  <dcterms:created xsi:type="dcterms:W3CDTF">2013-11-30T21:03:12Z</dcterms:created>
  <dcterms:modified xsi:type="dcterms:W3CDTF">2020-12-25T03:25:35Z</dcterms:modified>
</cp:coreProperties>
</file>