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702E-2"/>
          <c:y val="0"/>
          <c:w val="0.9441273751864756"/>
          <c:h val="0.829871706934688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433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74039424"/>
        <c:axId val="174040960"/>
      </c:barChart>
      <c:catAx>
        <c:axId val="1740394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4040960"/>
        <c:crosses val="autoZero"/>
        <c:auto val="1"/>
        <c:lblAlgn val="ctr"/>
        <c:lblOffset val="100"/>
      </c:catAx>
      <c:valAx>
        <c:axId val="174040960"/>
        <c:scaling>
          <c:orientation val="minMax"/>
        </c:scaling>
        <c:axPos val="l"/>
        <c:majorGridlines/>
        <c:numFmt formatCode="General" sourceLinked="1"/>
        <c:tickLblPos val="none"/>
        <c:crossAx val="17403942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1738854765424589"/>
                  <c:y val="-9.998170096619703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0.11851872996668421"/>
                  <c:y val="-6.4669434649119131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15206930189229267"/>
                  <c:y val="8.2562522036946223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102760.9</c:v>
                </c:pt>
                <c:pt idx="2">
                  <c:v>107963.9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69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102760.9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1355579.1</c:v>
                </c:pt>
              </c:numCache>
            </c:numRef>
          </c:val>
        </c:ser>
        <c:shape val="box"/>
        <c:axId val="178845952"/>
        <c:axId val="180232192"/>
        <c:axId val="0"/>
      </c:bar3DChart>
      <c:catAx>
        <c:axId val="17884595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80232192"/>
        <c:crossesAt val="0"/>
        <c:auto val="1"/>
        <c:lblAlgn val="ctr"/>
        <c:lblOffset val="100"/>
      </c:catAx>
      <c:valAx>
        <c:axId val="180232192"/>
        <c:scaling>
          <c:orientation val="minMax"/>
        </c:scaling>
        <c:delete val="1"/>
        <c:axPos val="l"/>
        <c:numFmt formatCode="#,##0.00" sourceLinked="1"/>
        <c:tickLblPos val="none"/>
        <c:crossAx val="17884595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394"/>
          <c:y val="0.13613956803855717"/>
          <c:w val="0.29881448911261976"/>
          <c:h val="0.3268732219654739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40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1355.6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80286208"/>
        <c:axId val="180287744"/>
        <c:axId val="0"/>
      </c:bar3DChart>
      <c:catAx>
        <c:axId val="180286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80287744"/>
        <c:crosses val="autoZero"/>
        <c:auto val="1"/>
        <c:lblAlgn val="ctr"/>
        <c:lblOffset val="100"/>
      </c:catAx>
      <c:valAx>
        <c:axId val="18028774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8028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881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833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22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1833.22</c:v>
                </c:pt>
                <c:pt idx="1">
                  <c:v>1549.91</c:v>
                </c:pt>
                <c:pt idx="2">
                  <c:v>1482.79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80372224"/>
        <c:axId val="180373760"/>
        <c:axId val="0"/>
      </c:bar3DChart>
      <c:catAx>
        <c:axId val="1803722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80373760"/>
        <c:crosses val="autoZero"/>
        <c:auto val="1"/>
        <c:lblAlgn val="ctr"/>
        <c:lblOffset val="100"/>
      </c:catAx>
      <c:valAx>
        <c:axId val="180373760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8037222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132"/>
          <c:h val="0.760843619187156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5,5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73.5</c:v>
                </c:pt>
                <c:pt idx="5">
                  <c:v>22.3</c:v>
                </c:pt>
                <c:pt idx="6">
                  <c:v>0</c:v>
                </c:pt>
                <c:pt idx="7">
                  <c:v>5.5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0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981E-4"/>
          <c:y val="2.0914886293832136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08"/>
          <c:w val="0.712860917284302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4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64"/>
          <c:w val="0.63925968438833825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03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26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99804,3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68 164,6</c:v>
                </c:pt>
                <c:pt idx="3">
                  <c:v>Жилищно-коммунальное хозяйство 168 965,6</c:v>
                </c:pt>
                <c:pt idx="4">
                  <c:v>Образование 1 077 378,6</c:v>
                </c:pt>
                <c:pt idx="5">
                  <c:v>Культура 101493,7</c:v>
                </c:pt>
                <c:pt idx="6">
                  <c:v>Социальная политика 109 630,0</c:v>
                </c:pt>
                <c:pt idx="7">
                  <c:v>Физическая культура и спорт 122 676,8</c:v>
                </c:pt>
                <c:pt idx="8">
                  <c:v>Средства массовой информации 8 949,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113 066,0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99804.3</c:v>
                </c:pt>
                <c:pt idx="1">
                  <c:v>965.3</c:v>
                </c:pt>
                <c:pt idx="2">
                  <c:v>68164.600000000006</c:v>
                </c:pt>
                <c:pt idx="3">
                  <c:v>168965.6</c:v>
                </c:pt>
                <c:pt idx="4">
                  <c:v>1077378.6000000001</c:v>
                </c:pt>
                <c:pt idx="5">
                  <c:v>101493.7</c:v>
                </c:pt>
                <c:pt idx="6">
                  <c:v>109630</c:v>
                </c:pt>
                <c:pt idx="7">
                  <c:v>122676.8</c:v>
                </c:pt>
                <c:pt idx="8">
                  <c:v>8949.2000000000007</c:v>
                </c:pt>
                <c:pt idx="9">
                  <c:v>20</c:v>
                </c:pt>
                <c:pt idx="10">
                  <c:v>113066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05E-2"/>
          <c:y val="3.0451071367670581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203044.2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751597.5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68940.5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9638.4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248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06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53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43952.4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87929728"/>
        <c:axId val="187931264"/>
        <c:axId val="0"/>
      </c:bar3DChart>
      <c:catAx>
        <c:axId val="1879297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7931264"/>
        <c:crosses val="autoZero"/>
        <c:auto val="1"/>
        <c:lblAlgn val="ctr"/>
        <c:lblOffset val="100"/>
      </c:catAx>
      <c:valAx>
        <c:axId val="187931264"/>
        <c:scaling>
          <c:orientation val="minMax"/>
        </c:scaling>
        <c:delete val="1"/>
        <c:axPos val="l"/>
        <c:numFmt formatCode="#,##0.0" sourceLinked="1"/>
        <c:tickLblPos val="none"/>
        <c:crossAx val="1879297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39967"/>
          <c:w val="0.698939266150994"/>
          <c:h val="0.3467244380254047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2985E-2"/>
          <c:y val="0.23855007139057638"/>
          <c:w val="0.9227849972584170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81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1077378.6000000001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188086528"/>
        <c:axId val="188092416"/>
      </c:lineChart>
      <c:catAx>
        <c:axId val="188086528"/>
        <c:scaling>
          <c:orientation val="minMax"/>
        </c:scaling>
        <c:delete val="1"/>
        <c:axPos val="b"/>
        <c:numFmt formatCode="General" sourceLinked="1"/>
        <c:tickLblPos val="none"/>
        <c:crossAx val="188092416"/>
        <c:crosses val="autoZero"/>
        <c:auto val="1"/>
        <c:lblAlgn val="ctr"/>
        <c:lblOffset val="100"/>
      </c:catAx>
      <c:valAx>
        <c:axId val="188092416"/>
        <c:scaling>
          <c:orientation val="minMax"/>
        </c:scaling>
        <c:delete val="1"/>
        <c:axPos val="l"/>
        <c:numFmt formatCode="#,##0.00" sourceLinked="1"/>
        <c:tickLblPos val="none"/>
        <c:crossAx val="188086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879"/>
          <c:h val="0.765432059742304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74077056"/>
        <c:axId val="174078592"/>
      </c:barChart>
      <c:catAx>
        <c:axId val="174077056"/>
        <c:scaling>
          <c:orientation val="minMax"/>
        </c:scaling>
        <c:axPos val="b"/>
        <c:numFmt formatCode="General" sourceLinked="1"/>
        <c:tickLblPos val="nextTo"/>
        <c:crossAx val="174078592"/>
        <c:crosses val="autoZero"/>
        <c:auto val="1"/>
        <c:lblAlgn val="ctr"/>
        <c:lblOffset val="100"/>
      </c:catAx>
      <c:valAx>
        <c:axId val="174078592"/>
        <c:scaling>
          <c:orientation val="minMax"/>
        </c:scaling>
        <c:axPos val="l"/>
        <c:majorGridlines/>
        <c:numFmt formatCode="General" sourceLinked="1"/>
        <c:tickLblPos val="none"/>
        <c:crossAx val="174077056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3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24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81678720"/>
        <c:axId val="81680256"/>
        <c:axId val="0"/>
      </c:bar3DChart>
      <c:catAx>
        <c:axId val="81678720"/>
        <c:scaling>
          <c:orientation val="minMax"/>
        </c:scaling>
        <c:delete val="1"/>
        <c:axPos val="b"/>
        <c:tickLblPos val="none"/>
        <c:crossAx val="81680256"/>
        <c:crosses val="autoZero"/>
        <c:auto val="1"/>
        <c:lblAlgn val="ctr"/>
        <c:lblOffset val="100"/>
      </c:catAx>
      <c:valAx>
        <c:axId val="8168025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8167872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3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81746560"/>
        <c:axId val="81752448"/>
        <c:axId val="0"/>
      </c:bar3DChart>
      <c:catAx>
        <c:axId val="81746560"/>
        <c:scaling>
          <c:orientation val="minMax"/>
        </c:scaling>
        <c:delete val="1"/>
        <c:axPos val="b"/>
        <c:tickLblPos val="none"/>
        <c:crossAx val="81752448"/>
        <c:crosses val="autoZero"/>
        <c:auto val="1"/>
        <c:lblAlgn val="ctr"/>
        <c:lblOffset val="100"/>
      </c:catAx>
      <c:valAx>
        <c:axId val="81752448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8174656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82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174396160"/>
        <c:axId val="174397696"/>
        <c:axId val="0"/>
      </c:bar3DChart>
      <c:catAx>
        <c:axId val="1743961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74397696"/>
        <c:crosses val="autoZero"/>
        <c:auto val="1"/>
        <c:lblAlgn val="ctr"/>
        <c:lblOffset val="100"/>
      </c:catAx>
      <c:valAx>
        <c:axId val="174397696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743961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5"/>
          <c:y val="2.6074396017563835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788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74427136"/>
        <c:axId val="174441216"/>
      </c:lineChart>
      <c:catAx>
        <c:axId val="1744271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74441216"/>
        <c:crosses val="autoZero"/>
        <c:auto val="1"/>
        <c:lblAlgn val="ctr"/>
        <c:lblOffset val="100"/>
      </c:catAx>
      <c:valAx>
        <c:axId val="1744412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44271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252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849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849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849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17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849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622E-17"/>
                </c:manualLayout>
              </c:layout>
              <c:showVal val="1"/>
            </c:dLbl>
            <c:dLbl>
              <c:idx val="6"/>
              <c:layout>
                <c:manualLayout>
                  <c:x val="1.6345481740672539E-2"/>
                  <c:y val="-4.558372653784063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174376832"/>
        <c:axId val="174378368"/>
        <c:axId val="0"/>
      </c:bar3DChart>
      <c:catAx>
        <c:axId val="174376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74378368"/>
        <c:crossesAt val="0"/>
        <c:auto val="1"/>
        <c:lblAlgn val="ctr"/>
        <c:lblOffset val="100"/>
      </c:catAx>
      <c:valAx>
        <c:axId val="174378368"/>
        <c:scaling>
          <c:orientation val="minMax"/>
        </c:scaling>
        <c:delete val="1"/>
        <c:axPos val="l"/>
        <c:numFmt formatCode="General" sourceLinked="1"/>
        <c:tickLblPos val="none"/>
        <c:crossAx val="174376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349E-2"/>
          <c:y val="6.1888800375320158E-2"/>
          <c:w val="0.86692471299671536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74430464"/>
        <c:axId val="177876992"/>
      </c:barChart>
      <c:catAx>
        <c:axId val="1744304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7876992"/>
        <c:crossesAt val="0"/>
        <c:auto val="1"/>
        <c:lblAlgn val="ctr"/>
        <c:lblOffset val="100"/>
      </c:catAx>
      <c:valAx>
        <c:axId val="17787699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443046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77398912"/>
        <c:axId val="177400448"/>
        <c:axId val="0"/>
      </c:bar3DChart>
      <c:catAx>
        <c:axId val="1773989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7400448"/>
        <c:crosses val="autoZero"/>
        <c:auto val="1"/>
        <c:lblAlgn val="ctr"/>
        <c:lblOffset val="100"/>
      </c:catAx>
      <c:valAx>
        <c:axId val="1774004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3989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67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77298432"/>
        <c:axId val="177312512"/>
      </c:lineChart>
      <c:catAx>
        <c:axId val="177298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7312512"/>
        <c:crosses val="autoZero"/>
        <c:auto val="1"/>
        <c:lblAlgn val="ctr"/>
        <c:lblOffset val="100"/>
      </c:catAx>
      <c:valAx>
        <c:axId val="1773125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29843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1 809 968,7 тыс.рублей ( 96,7%)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61 145,4 тыс. рублей ( 3,3%)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1 871 114,1 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1 809 968,7 тыс.рублей ( 96,7%)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61 145,4 тыс. рублей ( 3,3%)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1 871 114,1 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0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37 211,5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1 871 114,1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1 833 902,6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Условно-утвержденные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Условно-утвержденные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74 от 31.01.2022 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360162008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5260666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894133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292080" y="3573016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1 355 579,1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218 901,0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267 175,2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1 871 114,1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99 804,3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630,0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122 676,8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1 077 378,6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101 493,7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68 164,6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168 965,6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35 248,3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15 573,7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7 422,6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34 147,9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9 338,2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11 887,6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157018,0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9 638,4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43 952,4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751597,5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203044,2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68940,5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77 284,4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24 209,3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7 144,0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8 949,2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122676,8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1 871 114,1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94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1 400 722,0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236 087,6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5 393,6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167 765,1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1 809 968,7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1 052 470,8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98 019,7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120 272,4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126 284,6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3 674,5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5 174,7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17 628,6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168 877,5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137 889,9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25 369,0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4 351,2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1 052 470,8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987 619,2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64 589,7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84029865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25 843,3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44 426,8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инфраструктуры- 157 018,0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61 145,4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4 983,7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1 792,5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33 174,5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8 949,3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7 422,6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13504</TotalTime>
  <Words>5122</Words>
  <Application>Microsoft Office PowerPoint</Application>
  <PresentationFormat>Экран (4:3)</PresentationFormat>
  <Paragraphs>1113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Решению Совета депутатов  Усть-Абаканского района № 74 от 31.01.2022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4418</cp:revision>
  <dcterms:created xsi:type="dcterms:W3CDTF">2013-11-30T21:03:12Z</dcterms:created>
  <dcterms:modified xsi:type="dcterms:W3CDTF">2022-03-14T09:27:55Z</dcterms:modified>
</cp:coreProperties>
</file>