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8"/>
  </p:notesMasterIdLst>
  <p:handoutMasterIdLst>
    <p:handoutMasterId r:id="rId69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434" r:id="rId18"/>
    <p:sldId id="440" r:id="rId19"/>
    <p:sldId id="325" r:id="rId20"/>
    <p:sldId id="427" r:id="rId21"/>
    <p:sldId id="441" r:id="rId22"/>
    <p:sldId id="410" r:id="rId23"/>
    <p:sldId id="442" r:id="rId24"/>
    <p:sldId id="443" r:id="rId25"/>
    <p:sldId id="444" r:id="rId26"/>
    <p:sldId id="445" r:id="rId27"/>
    <p:sldId id="346" r:id="rId28"/>
    <p:sldId id="328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338" r:id="rId37"/>
    <p:sldId id="335" r:id="rId38"/>
    <p:sldId id="384" r:id="rId39"/>
    <p:sldId id="407" r:id="rId40"/>
    <p:sldId id="385" r:id="rId41"/>
    <p:sldId id="408" r:id="rId42"/>
    <p:sldId id="373" r:id="rId43"/>
    <p:sldId id="374" r:id="rId44"/>
    <p:sldId id="336" r:id="rId45"/>
    <p:sldId id="348" r:id="rId46"/>
    <p:sldId id="353" r:id="rId47"/>
    <p:sldId id="354" r:id="rId48"/>
    <p:sldId id="358" r:id="rId49"/>
    <p:sldId id="362" r:id="rId50"/>
    <p:sldId id="393" r:id="rId51"/>
    <p:sldId id="394" r:id="rId52"/>
    <p:sldId id="433" r:id="rId53"/>
    <p:sldId id="395" r:id="rId54"/>
    <p:sldId id="364" r:id="rId55"/>
    <p:sldId id="417" r:id="rId56"/>
    <p:sldId id="365" r:id="rId57"/>
    <p:sldId id="369" r:id="rId58"/>
    <p:sldId id="366" r:id="rId59"/>
    <p:sldId id="416" r:id="rId60"/>
    <p:sldId id="418" r:id="rId61"/>
    <p:sldId id="415" r:id="rId62"/>
    <p:sldId id="359" r:id="rId63"/>
    <p:sldId id="368" r:id="rId64"/>
    <p:sldId id="345" r:id="rId65"/>
    <p:sldId id="347" r:id="rId66"/>
    <p:sldId id="351" r:id="rId67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FF"/>
    <a:srgbClr val="FF99FF"/>
    <a:srgbClr val="C0003B"/>
    <a:srgbClr val="0099FF"/>
    <a:srgbClr val="B7EFD6"/>
    <a:srgbClr val="0C9DA4"/>
    <a:srgbClr val="FF6699"/>
    <a:srgbClr val="D3FDE4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8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1328.6</c:v>
                </c:pt>
                <c:pt idx="1">
                  <c:v>1521</c:v>
                </c:pt>
                <c:pt idx="2">
                  <c:v>1555</c:v>
                </c:pt>
                <c:pt idx="3" formatCode="#,##0.0">
                  <c:v>1586.1</c:v>
                </c:pt>
                <c:pt idx="4">
                  <c:v>1625</c:v>
                </c:pt>
                <c:pt idx="5">
                  <c:v>1657.5</c:v>
                </c:pt>
              </c:numCache>
            </c:numRef>
          </c:val>
        </c:ser>
        <c:axId val="175293568"/>
        <c:axId val="175295104"/>
      </c:barChart>
      <c:catAx>
        <c:axId val="1752935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295104"/>
        <c:crosses val="autoZero"/>
        <c:auto val="1"/>
        <c:lblAlgn val="ctr"/>
        <c:lblOffset val="100"/>
      </c:catAx>
      <c:valAx>
        <c:axId val="175295104"/>
        <c:scaling>
          <c:orientation val="minMax"/>
        </c:scaling>
        <c:axPos val="l"/>
        <c:majorGridlines/>
        <c:numFmt formatCode="General" sourceLinked="1"/>
        <c:tickLblPos val="none"/>
        <c:crossAx val="17529356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34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208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7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597350.6</c:v>
                </c:pt>
                <c:pt idx="1">
                  <c:v>78912.600000000006</c:v>
                </c:pt>
                <c:pt idx="2">
                  <c:v>1578236.7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1.9535978966365209E-2"/>
                  <c:y val="0.11487099087535824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2026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597350.6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7.8143915865460795E-3"/>
                  <c:y val="6.017051902994969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2026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78912.600000000006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2026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1578236.7</c:v>
                </c:pt>
              </c:numCache>
            </c:numRef>
          </c:val>
        </c:ser>
        <c:shape val="box"/>
        <c:axId val="181414912"/>
        <c:axId val="181428992"/>
        <c:axId val="0"/>
      </c:bar3DChart>
      <c:catAx>
        <c:axId val="181414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81428992"/>
        <c:crossesAt val="0"/>
        <c:auto val="1"/>
        <c:lblAlgn val="ctr"/>
        <c:lblOffset val="100"/>
      </c:catAx>
      <c:valAx>
        <c:axId val="181428992"/>
        <c:scaling>
          <c:orientation val="minMax"/>
        </c:scaling>
        <c:delete val="1"/>
        <c:axPos val="l"/>
        <c:numFmt formatCode="#,##0.00" sourceLinked="1"/>
        <c:tickLblPos val="none"/>
        <c:crossAx val="18141491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71"/>
          <c:y val="0.13613956803855568"/>
          <c:w val="0.29881448911261727"/>
          <c:h val="0.326873221965472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597.4</c:v>
                </c:pt>
                <c:pt idx="1">
                  <c:v>622.9</c:v>
                </c:pt>
                <c:pt idx="2">
                  <c:v>659.9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78.900000000000006</c:v>
                </c:pt>
                <c:pt idx="1">
                  <c:v>78.900000000000006</c:v>
                </c:pt>
                <c:pt idx="2">
                  <c:v>78.900000000000006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714E-3"/>
                  <c:y val="1.932353624973696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1578.2</c:v>
                </c:pt>
                <c:pt idx="1">
                  <c:v>1513.2</c:v>
                </c:pt>
                <c:pt idx="2">
                  <c:v>1438.6</c:v>
                </c:pt>
              </c:numCache>
            </c:numRef>
          </c:val>
        </c:ser>
        <c:shape val="box"/>
        <c:axId val="181585408"/>
        <c:axId val="181586944"/>
        <c:axId val="0"/>
      </c:bar3DChart>
      <c:catAx>
        <c:axId val="1815854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81586944"/>
        <c:crosses val="autoZero"/>
        <c:auto val="1"/>
        <c:lblAlgn val="ctr"/>
        <c:lblOffset val="100"/>
      </c:catAx>
      <c:valAx>
        <c:axId val="181586944"/>
        <c:scaling>
          <c:orientation val="minMax"/>
          <c:max val="16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81585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36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36"/>
                </c:manualLayout>
              </c:layout>
              <c:showVal val="1"/>
            </c:dLbl>
            <c:dLbl>
              <c:idx val="1"/>
              <c:layout>
                <c:manualLayout>
                  <c:x val="-4.5904208407226321E-17"/>
                  <c:y val="0.20471237190630334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4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2254.5</c:v>
                </c:pt>
                <c:pt idx="1">
                  <c:v>2215.1</c:v>
                </c:pt>
                <c:pt idx="2">
                  <c:v>2177.4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81503488"/>
        <c:axId val="181505024"/>
        <c:axId val="0"/>
      </c:bar3DChart>
      <c:catAx>
        <c:axId val="1815034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81505024"/>
        <c:crosses val="autoZero"/>
        <c:auto val="1"/>
        <c:lblAlgn val="ctr"/>
        <c:lblOffset val="100"/>
      </c:catAx>
      <c:valAx>
        <c:axId val="181505024"/>
        <c:scaling>
          <c:orientation val="minMax"/>
          <c:max val="2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8150348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479,4</c:v>
                </c:pt>
                <c:pt idx="1">
                  <c:v>Акцизы 23,3</c:v>
                </c:pt>
                <c:pt idx="2">
                  <c:v>Налоги на совокупный доход 60,7</c:v>
                </c:pt>
                <c:pt idx="3">
                  <c:v>Гос.пошлина 34,0</c:v>
                </c:pt>
                <c:pt idx="4">
                  <c:v>Доходы от использования имущества 71,1</c:v>
                </c:pt>
                <c:pt idx="5">
                  <c:v>Доходы от оказания платных услуг 00</c:v>
                </c:pt>
                <c:pt idx="6">
                  <c:v>Доходы от продажи имущества 5,8</c:v>
                </c:pt>
                <c:pt idx="7">
                  <c:v>Штрафы, санкции 1,9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479.4</c:v>
                </c:pt>
                <c:pt idx="1">
                  <c:v>23.3</c:v>
                </c:pt>
                <c:pt idx="2">
                  <c:v>60.7</c:v>
                </c:pt>
                <c:pt idx="3">
                  <c:v>34</c:v>
                </c:pt>
                <c:pt idx="4">
                  <c:v>71.099999999999994</c:v>
                </c:pt>
                <c:pt idx="5">
                  <c:v>0</c:v>
                </c:pt>
                <c:pt idx="6">
                  <c:v>5.8</c:v>
                </c:pt>
                <c:pt idx="7">
                  <c:v>1.9000000000000001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34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69E-4"/>
          <c:y val="2.0914886293831904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НДФЛ 495,3</c:v>
                </c:pt>
                <c:pt idx="1">
                  <c:v>Акцизы 31,3</c:v>
                </c:pt>
                <c:pt idx="2">
                  <c:v>Налоги на совокупный доход 61,9</c:v>
                </c:pt>
                <c:pt idx="3">
                  <c:v>Гос.пошлина 34,3</c:v>
                </c:pt>
                <c:pt idx="4">
                  <c:v>Доходы от использования имущества 71,1</c:v>
                </c:pt>
                <c:pt idx="5">
                  <c:v>Доходы от продажи имущества 5,8</c:v>
                </c:pt>
                <c:pt idx="6">
                  <c:v>Штрафы, санкции 2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495.3</c:v>
                </c:pt>
                <c:pt idx="1">
                  <c:v>31.3</c:v>
                </c:pt>
                <c:pt idx="2" formatCode="General">
                  <c:v>61.9</c:v>
                </c:pt>
                <c:pt idx="3">
                  <c:v>34.300000000000004</c:v>
                </c:pt>
                <c:pt idx="4">
                  <c:v>71.099999999999994</c:v>
                </c:pt>
                <c:pt idx="5">
                  <c:v>5.8</c:v>
                </c:pt>
                <c:pt idx="6">
                  <c:v>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9"/>
          <c:w val="0.712860917284306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НДФЛ 530</c:v>
                </c:pt>
                <c:pt idx="1">
                  <c:v>Акцизы 32,1</c:v>
                </c:pt>
                <c:pt idx="2">
                  <c:v>Налоги на совокупный доход 63,1</c:v>
                </c:pt>
                <c:pt idx="3">
                  <c:v>Гос.пошлина 34,7</c:v>
                </c:pt>
                <c:pt idx="4">
                  <c:v>Доходы от использования имущества 71,1</c:v>
                </c:pt>
                <c:pt idx="5">
                  <c:v>Доходы от продажи имущества 5,8</c:v>
                </c:pt>
                <c:pt idx="6">
                  <c:v>Штрафы, санкции 2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530</c:v>
                </c:pt>
                <c:pt idx="1">
                  <c:v>32.1</c:v>
                </c:pt>
                <c:pt idx="2">
                  <c:v>63.1</c:v>
                </c:pt>
                <c:pt idx="3">
                  <c:v>34.700000000000003</c:v>
                </c:pt>
                <c:pt idx="4">
                  <c:v>71.099999999999994</c:v>
                </c:pt>
                <c:pt idx="5">
                  <c:v>5.8</c:v>
                </c:pt>
                <c:pt idx="6">
                  <c:v>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79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69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1837129165616823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127 895,9</c:v>
                </c:pt>
                <c:pt idx="1">
                  <c:v>Национальная безопасность и правоохранительная деятельность 462,5</c:v>
                </c:pt>
                <c:pt idx="2">
                  <c:v>Национальная экономика 57 063,1</c:v>
                </c:pt>
                <c:pt idx="3">
                  <c:v>Жилищно-коммунальное хозяйство 22 311,6</c:v>
                </c:pt>
                <c:pt idx="4">
                  <c:v>Охрана окружающей среды 2 310,0</c:v>
                </c:pt>
                <c:pt idx="5">
                  <c:v>Образование 1 533 850,6</c:v>
                </c:pt>
                <c:pt idx="6">
                  <c:v>Культура 137 816,0</c:v>
                </c:pt>
                <c:pt idx="7">
                  <c:v>Социальная политика 142 413,1</c:v>
                </c:pt>
                <c:pt idx="8">
                  <c:v>Физическая культура и спорт 73 696,5</c:v>
                </c:pt>
                <c:pt idx="9">
                  <c:v>Средства массовой информации 12 982,5</c:v>
                </c:pt>
                <c:pt idx="10">
                  <c:v>Межбюджетные трансферты 159 215,4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127895.9</c:v>
                </c:pt>
                <c:pt idx="1">
                  <c:v>462.5</c:v>
                </c:pt>
                <c:pt idx="2">
                  <c:v>57063.1</c:v>
                </c:pt>
                <c:pt idx="3">
                  <c:v>22311.599999999995</c:v>
                </c:pt>
                <c:pt idx="4">
                  <c:v>2310</c:v>
                </c:pt>
                <c:pt idx="5">
                  <c:v>1533850.6</c:v>
                </c:pt>
                <c:pt idx="6">
                  <c:v>137816</c:v>
                </c:pt>
                <c:pt idx="7">
                  <c:v>142413.1</c:v>
                </c:pt>
                <c:pt idx="8">
                  <c:v>73696.5</c:v>
                </c:pt>
                <c:pt idx="9">
                  <c:v>12982.5</c:v>
                </c:pt>
                <c:pt idx="10">
                  <c:v>159215.4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48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9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7.7337362953758523E-2"/>
                </c:manualLayout>
              </c:layout>
              <c:showPercent val="1"/>
            </c:dLbl>
            <c:dLbl>
              <c:idx val="2"/>
              <c:layout>
                <c:manualLayout>
                  <c:x val="-3.4688823835774138E-2"/>
                  <c:y val="6.5294436320379456E-2"/>
                </c:manualLayout>
              </c:layout>
              <c:showPercent val="1"/>
            </c:dLbl>
            <c:dLbl>
              <c:idx val="3"/>
              <c:layout>
                <c:manualLayout>
                  <c:x val="-1.9835203121506571E-2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4.4793436805592363E-2"/>
                  <c:y val="9.6813177654359331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62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0.83161309688639418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1.9386903113605938E-2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1887776.2000000002</c:v>
                </c:pt>
                <c:pt idx="1">
                  <c:v>45579.8</c:v>
                </c:pt>
                <c:pt idx="2">
                  <c:v>127895.9</c:v>
                </c:pt>
                <c:pt idx="3">
                  <c:v>2310</c:v>
                </c:pt>
                <c:pt idx="4">
                  <c:v>206455.49999999971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11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277955.40000000002</c:v>
                </c:pt>
                <c:pt idx="1">
                  <c:v>267337.3</c:v>
                </c:pt>
                <c:pt idx="2">
                  <c:v>259957.4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1122863.3</c:v>
                </c:pt>
                <c:pt idx="1">
                  <c:v>1080073</c:v>
                </c:pt>
                <c:pt idx="2">
                  <c:v>1069198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60520.7</c:v>
                </c:pt>
                <c:pt idx="1">
                  <c:v>58425.1</c:v>
                </c:pt>
                <c:pt idx="2">
                  <c:v>58425.1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6321.9</c:v>
                </c:pt>
                <c:pt idx="1">
                  <c:v>5061</c:v>
                </c:pt>
                <c:pt idx="2">
                  <c:v>5061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 (1 учреждение)</c:v>
                </c:pt>
              </c:strCache>
            </c:strRef>
          </c:tx>
          <c:dLbls>
            <c:dLbl>
              <c:idx val="0"/>
              <c:layout>
                <c:manualLayout>
                  <c:x val="7.708689240581882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66189.100000000006</c:v>
                </c:pt>
                <c:pt idx="1">
                  <c:v>66621.100000000006</c:v>
                </c:pt>
                <c:pt idx="2">
                  <c:v>66621.100000000006</c:v>
                </c:pt>
              </c:numCache>
            </c:numRef>
          </c:val>
        </c:ser>
        <c:shape val="box"/>
        <c:axId val="154815872"/>
        <c:axId val="154825856"/>
        <c:axId val="0"/>
      </c:bar3DChart>
      <c:catAx>
        <c:axId val="1548158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4825856"/>
        <c:crosses val="autoZero"/>
        <c:auto val="1"/>
        <c:lblAlgn val="ctr"/>
        <c:lblOffset val="100"/>
      </c:catAx>
      <c:valAx>
        <c:axId val="154825856"/>
        <c:scaling>
          <c:orientation val="minMax"/>
        </c:scaling>
        <c:delete val="1"/>
        <c:axPos val="l"/>
        <c:numFmt formatCode="#,##0.0" sourceLinked="1"/>
        <c:tickLblPos val="none"/>
        <c:crossAx val="154815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89"/>
          <c:w val="0.69893926615099766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21893734771520615"/>
                  <c:y val="-0.18432018136396694"/>
                </c:manualLayout>
              </c:layout>
              <c:showVal val="1"/>
            </c:dLbl>
            <c:dLbl>
              <c:idx val="1"/>
              <c:layout>
                <c:manualLayout>
                  <c:x val="0.11002623487166201"/>
                  <c:y val="-0.13513002330204038"/>
                </c:manualLayout>
              </c:layout>
              <c:showVal val="1"/>
            </c:dLbl>
            <c:dLbl>
              <c:idx val="2"/>
              <c:layout>
                <c:manualLayout>
                  <c:x val="9.3991348651581111E-2"/>
                  <c:y val="5.2841071490191224E-2"/>
                </c:manualLayout>
              </c:layout>
              <c:showVal val="1"/>
            </c:dLbl>
            <c:dLbl>
              <c:idx val="3"/>
              <c:layout>
                <c:manualLayout>
                  <c:x val="5.5921065383020066E-2"/>
                  <c:y val="9.0073226613156809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5501.8</c:v>
                </c:pt>
                <c:pt idx="1">
                  <c:v>1555</c:v>
                </c:pt>
                <c:pt idx="2">
                  <c:v>798.6</c:v>
                </c:pt>
                <c:pt idx="3">
                  <c:v>559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3625101486603775E-2"/>
          <c:y val="0.29899409277975308"/>
          <c:w val="0.9227849972584211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r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1533850.6</c:v>
                </c:pt>
                <c:pt idx="1">
                  <c:v>1477517.5</c:v>
                </c:pt>
                <c:pt idx="2" formatCode="#,##0.0">
                  <c:v>1459262.7</c:v>
                </c:pt>
              </c:numCache>
            </c:numRef>
          </c:val>
        </c:ser>
        <c:marker val="1"/>
        <c:axId val="154776320"/>
        <c:axId val="154777856"/>
      </c:lineChart>
      <c:catAx>
        <c:axId val="154776320"/>
        <c:scaling>
          <c:orientation val="minMax"/>
        </c:scaling>
        <c:delete val="1"/>
        <c:axPos val="b"/>
        <c:numFmt formatCode="General" sourceLinked="1"/>
        <c:tickLblPos val="none"/>
        <c:crossAx val="154777856"/>
        <c:crosses val="autoZero"/>
        <c:auto val="1"/>
        <c:lblAlgn val="ctr"/>
        <c:lblOffset val="100"/>
      </c:catAx>
      <c:valAx>
        <c:axId val="154777856"/>
        <c:scaling>
          <c:orientation val="minMax"/>
        </c:scaling>
        <c:delete val="1"/>
        <c:axPos val="l"/>
        <c:numFmt formatCode="#,##0.00" sourceLinked="1"/>
        <c:tickLblPos val="none"/>
        <c:crossAx val="154776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3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01.01.2027</c:v>
                </c:pt>
                <c:pt idx="1">
                  <c:v>на 01.01.2028</c:v>
                </c:pt>
                <c:pt idx="2">
                  <c:v>на 01.01.2029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16286.7</c:v>
                </c:pt>
                <c:pt idx="2">
                  <c:v>33107.1</c:v>
                </c:pt>
              </c:numCache>
            </c:numRef>
          </c:val>
        </c:ser>
        <c:shape val="box"/>
        <c:axId val="65307392"/>
        <c:axId val="65308928"/>
        <c:axId val="0"/>
      </c:bar3DChart>
      <c:catAx>
        <c:axId val="65307392"/>
        <c:scaling>
          <c:orientation val="minMax"/>
        </c:scaling>
        <c:delete val="1"/>
        <c:axPos val="b"/>
        <c:tickLblPos val="none"/>
        <c:crossAx val="65308928"/>
        <c:crosses val="autoZero"/>
        <c:auto val="1"/>
        <c:lblAlgn val="ctr"/>
        <c:lblOffset val="100"/>
      </c:catAx>
      <c:valAx>
        <c:axId val="6530892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65307392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8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65551360"/>
        <c:axId val="65553152"/>
        <c:axId val="0"/>
      </c:bar3DChart>
      <c:catAx>
        <c:axId val="65551360"/>
        <c:scaling>
          <c:orientation val="minMax"/>
        </c:scaling>
        <c:delete val="1"/>
        <c:axPos val="b"/>
        <c:tickLblPos val="none"/>
        <c:crossAx val="65553152"/>
        <c:crosses val="autoZero"/>
        <c:auto val="1"/>
        <c:lblAlgn val="ctr"/>
        <c:lblOffset val="100"/>
      </c:catAx>
      <c:valAx>
        <c:axId val="6555315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6555136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666.5</c:v>
                </c:pt>
                <c:pt idx="1">
                  <c:v>729</c:v>
                </c:pt>
                <c:pt idx="2">
                  <c:v>798.6</c:v>
                </c:pt>
                <c:pt idx="3">
                  <c:v>871.5</c:v>
                </c:pt>
                <c:pt idx="4">
                  <c:v>951.7</c:v>
                </c:pt>
                <c:pt idx="5">
                  <c:v>998.4</c:v>
                </c:pt>
              </c:numCache>
            </c:numRef>
          </c:val>
        </c:ser>
        <c:shape val="cone"/>
        <c:axId val="175829760"/>
        <c:axId val="175831296"/>
        <c:axId val="0"/>
      </c:bar3DChart>
      <c:catAx>
        <c:axId val="17582976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831296"/>
        <c:crosses val="autoZero"/>
        <c:auto val="1"/>
        <c:lblAlgn val="ctr"/>
        <c:lblOffset val="100"/>
      </c:catAx>
      <c:valAx>
        <c:axId val="175831296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1758297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1540997878602615E-2"/>
          <c:y val="5.0142099191624684E-2"/>
          <c:w val="0.93691800424279481"/>
          <c:h val="0.66263483989344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1294.9000000000001</c:v>
                </c:pt>
                <c:pt idx="1">
                  <c:v>2499.6999999999998</c:v>
                </c:pt>
                <c:pt idx="2">
                  <c:v>5501.8</c:v>
                </c:pt>
                <c:pt idx="3">
                  <c:v>7630.9</c:v>
                </c:pt>
                <c:pt idx="4">
                  <c:v>9388.799999999992</c:v>
                </c:pt>
                <c:pt idx="5">
                  <c:v>5780.1</c:v>
                </c:pt>
              </c:numCache>
            </c:numRef>
          </c:val>
        </c:ser>
        <c:shape val="cylinder"/>
        <c:axId val="175658880"/>
        <c:axId val="175660416"/>
        <c:axId val="0"/>
      </c:bar3DChart>
      <c:catAx>
        <c:axId val="1756588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660416"/>
        <c:crosses val="autoZero"/>
        <c:auto val="1"/>
        <c:lblAlgn val="ctr"/>
        <c:lblOffset val="100"/>
      </c:catAx>
      <c:valAx>
        <c:axId val="1756604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6588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</a:t>
            </a:r>
          </a:p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01914072342486"/>
          <c:y val="5.2695444201365418E-2"/>
        </c:manualLayout>
      </c:layout>
    </c:title>
    <c:plotArea>
      <c:layout>
        <c:manualLayout>
          <c:layoutTarget val="inner"/>
          <c:xMode val="edge"/>
          <c:yMode val="edge"/>
          <c:x val="3.0771219449032754E-2"/>
          <c:y val="0.31381617626473357"/>
          <c:w val="0.92218842737758655"/>
          <c:h val="0.51655701447408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121.2</c:v>
                </c:pt>
                <c:pt idx="1">
                  <c:v>109.7</c:v>
                </c:pt>
                <c:pt idx="2">
                  <c:v>100.2</c:v>
                </c:pt>
                <c:pt idx="3">
                  <c:v>101.2</c:v>
                </c:pt>
                <c:pt idx="4">
                  <c:v>101.5</c:v>
                </c:pt>
                <c:pt idx="5">
                  <c:v>101.8</c:v>
                </c:pt>
              </c:numCache>
            </c:numRef>
          </c:val>
        </c:ser>
        <c:marker val="1"/>
        <c:axId val="175694208"/>
        <c:axId val="175695744"/>
      </c:lineChart>
      <c:catAx>
        <c:axId val="1756942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695744"/>
        <c:crosses val="autoZero"/>
        <c:auto val="1"/>
        <c:lblAlgn val="ctr"/>
        <c:lblOffset val="100"/>
      </c:catAx>
      <c:valAx>
        <c:axId val="1756957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6942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22683676342958"/>
          <c:h val="0.68784377605013325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26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26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26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554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694.7</c:v>
                </c:pt>
                <c:pt idx="1">
                  <c:v>889.9</c:v>
                </c:pt>
                <c:pt idx="2">
                  <c:v>949.8</c:v>
                </c:pt>
                <c:pt idx="3">
                  <c:v>992</c:v>
                </c:pt>
                <c:pt idx="4">
                  <c:v>1034.0999999999999</c:v>
                </c:pt>
                <c:pt idx="5">
                  <c:v>1076.5999999999999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60787503918338E-2"/>
                  <c:y val="-2.5054222254427154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26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719E-17"/>
                </c:manualLayout>
              </c:layout>
              <c:showVal val="1"/>
            </c:dLbl>
            <c:dLbl>
              <c:idx val="6"/>
              <c:layout>
                <c:manualLayout>
                  <c:x val="1.6345481740672699E-2"/>
                  <c:y val="-4.558372653784103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2008.2</c:v>
                </c:pt>
                <c:pt idx="1">
                  <c:v>2205.6</c:v>
                </c:pt>
                <c:pt idx="2">
                  <c:v>2395.4</c:v>
                </c:pt>
                <c:pt idx="3">
                  <c:v>2563</c:v>
                </c:pt>
                <c:pt idx="4">
                  <c:v>2742.4</c:v>
                </c:pt>
                <c:pt idx="5">
                  <c:v>2937.1</c:v>
                </c:pt>
              </c:numCache>
            </c:numRef>
          </c:val>
        </c:ser>
        <c:shape val="cylinder"/>
        <c:axId val="177286144"/>
        <c:axId val="177316608"/>
        <c:axId val="0"/>
      </c:bar3DChart>
      <c:catAx>
        <c:axId val="177286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ru-RU"/>
          </a:p>
        </c:txPr>
        <c:crossAx val="177316608"/>
        <c:crossesAt val="0"/>
        <c:auto val="1"/>
        <c:lblAlgn val="ctr"/>
        <c:lblOffset val="100"/>
      </c:catAx>
      <c:valAx>
        <c:axId val="177316608"/>
        <c:scaling>
          <c:orientation val="minMax"/>
        </c:scaling>
        <c:delete val="1"/>
        <c:axPos val="l"/>
        <c:numFmt formatCode="General" sourceLinked="1"/>
        <c:tickLblPos val="none"/>
        <c:crossAx val="177286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931E-2"/>
          <c:y val="6.1888800375320158E-2"/>
          <c:w val="0.86692471299672003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3952.2</c:v>
                </c:pt>
                <c:pt idx="1">
                  <c:v>4357.2</c:v>
                </c:pt>
                <c:pt idx="2">
                  <c:v>4598.9000000000005</c:v>
                </c:pt>
                <c:pt idx="3">
                  <c:v>4754.5</c:v>
                </c:pt>
                <c:pt idx="4" formatCode="0.0">
                  <c:v>4912.9000000000005</c:v>
                </c:pt>
                <c:pt idx="5" formatCode="0.0">
                  <c:v>5057.8</c:v>
                </c:pt>
              </c:numCache>
            </c:numRef>
          </c:val>
        </c:ser>
        <c:axId val="177335680"/>
        <c:axId val="177079424"/>
      </c:barChart>
      <c:catAx>
        <c:axId val="1773356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079424"/>
        <c:crossesAt val="0"/>
        <c:auto val="1"/>
        <c:lblAlgn val="ctr"/>
        <c:lblOffset val="100"/>
      </c:catAx>
      <c:valAx>
        <c:axId val="17707942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733568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Платные услуги населению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450.4</c:v>
                </c:pt>
                <c:pt idx="1">
                  <c:v>467.7</c:v>
                </c:pt>
                <c:pt idx="2">
                  <c:v>486.2</c:v>
                </c:pt>
                <c:pt idx="3">
                  <c:v>494.8</c:v>
                </c:pt>
                <c:pt idx="4" formatCode="0.0">
                  <c:v>503.5</c:v>
                </c:pt>
                <c:pt idx="5" formatCode="0.0">
                  <c:v>512.4</c:v>
                </c:pt>
              </c:numCache>
            </c:numRef>
          </c:val>
        </c:ser>
        <c:shape val="cone"/>
        <c:axId val="177940736"/>
        <c:axId val="177950720"/>
        <c:axId val="0"/>
      </c:bar3DChart>
      <c:catAx>
        <c:axId val="177940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950720"/>
        <c:crosses val="autoZero"/>
        <c:auto val="1"/>
        <c:lblAlgn val="ctr"/>
        <c:lblOffset val="100"/>
      </c:catAx>
      <c:valAx>
        <c:axId val="1779507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79407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75067392799071"/>
          <c:y val="2.663131393485401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105.2</c:v>
                </c:pt>
                <c:pt idx="1">
                  <c:v>106.8</c:v>
                </c:pt>
                <c:pt idx="2">
                  <c:v>109.4</c:v>
                </c:pt>
                <c:pt idx="3">
                  <c:v>105.4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marker val="1"/>
        <c:axId val="177975680"/>
        <c:axId val="177977216"/>
      </c:lineChart>
      <c:catAx>
        <c:axId val="1779756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977216"/>
        <c:crosses val="autoZero"/>
        <c:auto val="1"/>
        <c:lblAlgn val="ctr"/>
        <c:lblOffset val="100"/>
      </c:catAx>
      <c:valAx>
        <c:axId val="1779772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797568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муниципального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2 183 553,9 тыс.рублей ( 95,9 %)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86 463,5 тыс. рублей (4,1%)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2025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75970" custScaleY="153903" custLinFactNeighborX="-58771" custLinFactNeighborY="25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2 183 553,9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0" rIns="135128" bIns="135128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муниципального района – социальный бюджет</a:t>
          </a:r>
          <a:endParaRPr lang="ru-RU" sz="19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0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2 183 553,9 тыс.рублей ( 95,9 %)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112294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2025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294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160906" y="1639649"/>
          <a:ext cx="3637976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86 463,5 тыс. рублей (4,1%)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0906" y="1639649"/>
        <a:ext cx="3637976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2 183 553,9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2027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2028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18.12.2025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png"/><Relationship Id="rId5" Type="http://schemas.openxmlformats.org/officeDocument/2006/relationships/image" Target="../media/image35.jpeg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jpeg"/><Relationship Id="rId5" Type="http://schemas.openxmlformats.org/officeDocument/2006/relationships/chart" Target="../charts/chart9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chart" Target="../charts/chart10.xm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1.png"/><Relationship Id="rId5" Type="http://schemas.openxmlformats.org/officeDocument/2006/relationships/chart" Target="../charts/chart13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eg"/><Relationship Id="rId3" Type="http://schemas.openxmlformats.org/officeDocument/2006/relationships/image" Target="../media/image6.jpe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5" Type="http://schemas.openxmlformats.org/officeDocument/2006/relationships/image" Target="../media/image8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8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4.jpeg"/><Relationship Id="rId11" Type="http://schemas.openxmlformats.org/officeDocument/2006/relationships/image" Target="../media/image108.jpeg"/><Relationship Id="rId5" Type="http://schemas.openxmlformats.org/officeDocument/2006/relationships/image" Target="../media/image103.jpeg"/><Relationship Id="rId10" Type="http://schemas.openxmlformats.org/officeDocument/2006/relationships/image" Target="../media/image107.jpeg"/><Relationship Id="rId4" Type="http://schemas.openxmlformats.org/officeDocument/2006/relationships/image" Target="../media/image102.jpeg"/><Relationship Id="rId9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6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6.jpeg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3.jpeg"/><Relationship Id="rId4" Type="http://schemas.openxmlformats.org/officeDocument/2006/relationships/chart" Target="../charts/char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1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0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6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4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3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2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7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0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2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6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5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4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1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3.jpe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9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8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7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4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3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2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1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6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5.jpeg"/><Relationship Id="rId14" Type="http://schemas.openxmlformats.org/officeDocument/2006/relationships/diagramColors" Target="../diagrams/colors2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10" Type="http://schemas.openxmlformats.org/officeDocument/2006/relationships/image" Target="../media/image174.jpeg"/><Relationship Id="rId4" Type="http://schemas.openxmlformats.org/officeDocument/2006/relationships/image" Target="../media/image168.png"/><Relationship Id="rId9" Type="http://schemas.openxmlformats.org/officeDocument/2006/relationships/image" Target="../media/image1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2026-2028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476672"/>
            <a:ext cx="7858180" cy="89255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FF0000"/>
                </a:solidFill>
              </a:rPr>
              <a:t>Целью основных направлений бюджетной и налоговой политики  Усть-Абаканского муниципального района Республики Хакасия является определение условий, используемых при составлении проекта местного бюджета, подходов к его формированию, основных характеристик и прогнозируемых параметров проекта местного бюджета.</a:t>
            </a:r>
            <a:endParaRPr lang="ru-RU" sz="13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484784"/>
            <a:ext cx="83582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бюджетной и налоговой политики направлены на повышение эффективности управления муниципальными финансами, реализацию национальных и региональных проектов на муниципальном уровне, а также повышение эффективности реализации мероприятий в рамках муниципальных программ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140968"/>
            <a:ext cx="7929618" cy="492443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решения, принимаемые на региональном уровне в рамках налоговой политики и межбюджетных отношений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3717032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стратегическая </a:t>
            </a:r>
            <a:r>
              <a:rPr lang="ru-RU" sz="1300" b="1" i="1" dirty="0" err="1" smtClean="0"/>
              <a:t>приоритизация</a:t>
            </a:r>
            <a:r>
              <a:rPr lang="ru-RU" sz="1300" b="1" i="1" dirty="0" smtClean="0"/>
              <a:t> расходов бюджета, т.е. приоритетное планирование бюджетных ассигнований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укрепление и развитие налогового потенциала района , формирование бюджетных параметров исходя из необходимости безусловного исполнения действующих расходных обязательств 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378466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44085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73216"/>
            <a:ext cx="7929618" cy="477054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 (оптимизация бюджетных расходов) для повышения эффективности расходов и качества управления муниципальными финансами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организацию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муниципального района, в том числе в рамках муниципальных программ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86478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827584" y="2564904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FF0000"/>
                </a:solidFill>
              </a:rPr>
              <a:t>Основное влияние на реализацию бюджетной и налоговой политики Усть-Абаканского муниципального района Республики Хакасия в  2026-2028 годах окажут:</a:t>
            </a:r>
            <a:endParaRPr lang="ru-RU" sz="1200" b="1" dirty="0" smtClean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4" y="4293096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00"/>
                </a:solidFill>
              </a:rPr>
              <a:t>Бюджетная и налоговая политика Усть-Абаканского муниципального района Республики Хакасия                          в 2026-2028 годах будет направлена на:</a:t>
            </a:r>
            <a:endParaRPr lang="ru-RU" sz="1200" b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48478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10527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71600" y="692696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необходимость выполнения установленных указами Президента Российской Федерации целевых показателей повышения оплаты труда работников в сфере дошкольного, общего, дополнительного образования, культуры;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1600" y="1412776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повышение уровня минимального размера оплаты труда с 01.01.2026 года в соответствии с Законом Российской Федерации от 19.06.2000 № 82-ФЗ «О минимальном размере оплаты труда»;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62075" y="1977405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- соблюдение условий софинансирования к федеральным и региональным средствам, в том числе на реализацию национальных и региональных проектов, осуществление взвешенного подхода к принятию новых расходных обязательств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2060848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971600" y="2636912"/>
            <a:ext cx="792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chemeClr val="tx1"/>
                </a:solidFill>
              </a:rPr>
              <a:t>Повышение эффективности и результативности расходования бюджетных средств будет обеспечено в том числе за счет реализации следующих мероприятий:</a:t>
            </a:r>
            <a:endParaRPr lang="ru-RU" sz="1200" b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0" y="3140968"/>
            <a:ext cx="7929618" cy="34163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обеспечение необходимых условий для эффективности расходов муниципальных финансов;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соблюдение режима экономии бюджетных средств путем определения четких приоритетов и целей использования бюджетных средств, исключив необязательные в текущей экономической ситуации затраты; использование бюджетных ограничений при планировании бюджетных расходов на уровне отчетного (текущего) года;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обеспечение выполнения ключевых и целевых показателей муниципальных программ.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района, обеспечить реализацию системы управления бюджетными расходами, увязанной с формированием муниципальных программ с учетом интеграции в них мероприятий, направленных на достижение соответствующих результатов региональных проектов в рамках решения задач национальных проектов;</a:t>
            </a:r>
          </a:p>
          <a:p>
            <a:pPr>
              <a:buFontTx/>
              <a:buChar char="-"/>
            </a:pPr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оперативное принятие решений по перераспределению средств местного бюджета, в том числе высвободившихся в результате экономии, образовавшейся при заключении муниципальных контрактов (контрактов, договоров), в пользу приоритетных и значимых направлений расходов по основаниям, предусмотренным бюджетным законодательством;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395536" y="3429000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365104"/>
            <a:ext cx="437374" cy="428628"/>
            <a:chOff x="0" y="60476"/>
            <a:chExt cx="437374" cy="624820"/>
          </a:xfrm>
        </p:grpSpPr>
        <p:sp>
          <p:nvSpPr>
            <p:cNvPr id="43" name="Нашивка 4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95536" y="5301208"/>
            <a:ext cx="437374" cy="428628"/>
            <a:chOff x="0" y="60476"/>
            <a:chExt cx="437374" cy="624820"/>
          </a:xfrm>
        </p:grpSpPr>
        <p:sp>
          <p:nvSpPr>
            <p:cNvPr id="46" name="Нашивка 4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95536" y="6093296"/>
            <a:ext cx="437374" cy="428628"/>
            <a:chOff x="0" y="60476"/>
            <a:chExt cx="437374" cy="624820"/>
          </a:xfrm>
        </p:grpSpPr>
        <p:sp>
          <p:nvSpPr>
            <p:cNvPr id="49" name="Нашивка 4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14382" y="620688"/>
            <a:ext cx="7606090" cy="6186309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- финансовое обеспечение принятых расходных обязательств с учетом проведения мероприятий по их оптимизации, сокращению неэффективных расходов;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- соблюдение финансовой дисциплины главными распорядителями и получателями бюджетных средств;</a:t>
            </a:r>
          </a:p>
          <a:p>
            <a:pPr>
              <a:buFontTx/>
              <a:buChar char="-"/>
            </a:pPr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повышение эффективности функционирования контрактной системы в сфере закупок товаров, работ, услуг для обеспечения муниципальных нужд, направленной на обеспечение экономного и результативного использования бюджетных средств;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осуществление внутреннего муниципального финансового контроля в соответствии с федеральными стандартами внутреннего муниципального финансового контроля, утвержденными Правительством Российской Федерации;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повышение качества финансового менеджмента главных распорядителей бюджета Усть-Абаканского муниципального района Республики Хакасия;</a:t>
            </a:r>
          </a:p>
          <a:p>
            <a:pPr>
              <a:buFontTx/>
              <a:buChar char="-"/>
            </a:pPr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</a:t>
            </a:r>
            <a:r>
              <a:rPr lang="ru-RU" sz="1200" b="1" i="1" dirty="0" err="1" smtClean="0">
                <a:solidFill>
                  <a:schemeClr val="accent6">
                    <a:lumMod val="75000"/>
                  </a:schemeClr>
                </a:solidFill>
              </a:rPr>
              <a:t>софинансируемых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из федерального бюджета и республиканского бюджета Республики Хакасия;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замещение бюджетных расходов на выполнение муниципальных заданий бюджетными и автономными учреждениями за счет направления на текущее содержание учреждений доходов от внебюджетной деятельности (за исключением доходов от родительской платы дошкольных образовательных учреждений);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местного бюджета;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- привлечение средств безвозмездной спонсорской помощи и прочих безвозмездных поступлений в целях высвобождения бюджетных средств для направления их на финансирование приоритетных направлений                             социально-экономического развития Усть-Абаканского муниципального района Республики Хакасия;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-обеспечение соблюдения получателями иных межбюджетных трансфертов, имеющих целевое назначение, а также иных субсидий и бюджетных инвестиций, определенных бюджетным законодательством, условий, целей и порядка, установленных при их предоставлении;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39552" y="2924944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39552" y="3645024"/>
            <a:ext cx="437374" cy="428628"/>
            <a:chOff x="0" y="60476"/>
            <a:chExt cx="437374" cy="624820"/>
          </a:xfrm>
        </p:grpSpPr>
        <p:sp>
          <p:nvSpPr>
            <p:cNvPr id="19" name="Нашивка 1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39552" y="46531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39552" y="5805264"/>
            <a:ext cx="437374" cy="428628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20" name="Рисунок 19" descr="http://900igr.net/up/datas/111023/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140968"/>
            <a:ext cx="4032448" cy="242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05064"/>
            <a:ext cx="3407736" cy="20219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043608" y="980728"/>
            <a:ext cx="7929618" cy="175432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проведение отборов получателей субсидий, в том числе грантов в форме субсидий, юридическим лицам, индивидуальным предпринимателям, а также физическим лицам - производителям товаров, работ, услуг в государственной интегрированной информационной системе управления общественными финансами «Электронный бюджет» и подключения к работе в ней всех публично-правовых образований;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обеспечение прозрачности (открытости) бюджетных данных за счет формирования и предоставления информации для обработки и публикации на едином портале бюджетной системы Российской Федерации в соответствии с требованиями, определенными нормативными актами.</a:t>
            </a:r>
          </a:p>
          <a:p>
            <a:pPr>
              <a:buFontTx/>
              <a:buChar char="-"/>
            </a:pPr>
            <a:endParaRPr lang="ru-RU" sz="1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76672"/>
            <a:ext cx="77130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Основные направления налоговой политики Усть-Абаканского муниципального района определяют приоритеты налоговой политики на среднесрочный период и подходы, используемые при составлении проекта местного бюджета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359024" y="2060848"/>
            <a:ext cx="8784976" cy="44473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 муниципального района;</a:t>
            </a:r>
          </a:p>
          <a:p>
            <a:pPr>
              <a:buFontTx/>
              <a:buChar char="-"/>
            </a:pPr>
            <a:endParaRPr lang="ru-RU" sz="13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Проведение совместной работы с поселениями Усть-Абаканского муниципального района Республики Хакасия по контролю и оценке налоговых расходов (налоговых преференций в виде налоговых льгот, налоговых вычетов и пониженных налоговых ставок) в целях их оптимизации;</a:t>
            </a: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Усиление мер по укреплению налоговой дисциплины налогоплательщиков;</a:t>
            </a:r>
          </a:p>
          <a:p>
            <a:endParaRPr lang="ru-RU" sz="13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продолжение деятельности комиссии по работе с недоимщиками по налогам, сборам и иным обязательным платежам в бюджет муниципального образования  Усть-Абаканский район;</a:t>
            </a:r>
          </a:p>
          <a:p>
            <a:endParaRPr lang="ru-RU" sz="13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Осуществление мониторинга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местный бюджет и роста задолженности по налогам; </a:t>
            </a:r>
          </a:p>
          <a:p>
            <a:endParaRPr lang="ru-RU" sz="13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Продолжение деятельности муниципальной рабочей группы по противодействию нелегальной занятости в Усть-Абаканском районе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endParaRPr lang="ru-RU" sz="1200" b="1" i="1" dirty="0" smtClean="0">
              <a:solidFill>
                <a:srgbClr val="C00000"/>
              </a:solidFill>
            </a:endParaRPr>
          </a:p>
          <a:p>
            <a:endPara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1340768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</a:rPr>
              <a:t>В рамках налоговой политики Усть-Абаканского муниципального района  предполагается реализация следующих мер:</a:t>
            </a: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436096" y="6309320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323528" y="1412776"/>
            <a:ext cx="8280920" cy="48013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Оказание информационной и финансовой поддержки субъектам малого и среднего бизнеса, развитие туризма, развитие сельского хозяйства, в том числе за счет перерабатывающей отрасли;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Привлечение инвестиций на территорию Усть-Абаканского муниципального района Республики Хакасия;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r>
              <a:rPr lang="ru-RU" sz="1400" b="1" i="1" dirty="0" smtClean="0">
                <a:solidFill>
                  <a:srgbClr val="C00000"/>
                </a:solidFill>
              </a:rPr>
              <a:t>-  Повышение реалистичности прогнозирования и минимизация рисков несбалансированности при бюджетном планировании.</a:t>
            </a:r>
          </a:p>
          <a:p>
            <a:pPr lvl="3"/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835696" y="692696"/>
            <a:ext cx="655272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</a:rPr>
              <a:t>В рамках налоговой политики Усть-Абаканского муниципального района  предполагается реализация следующих мер: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357950" y="1428736"/>
            <a:ext cx="250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6357950" y="4000504"/>
            <a:ext cx="2786050" cy="935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г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ородское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население 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с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ельское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население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71%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М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униципальных образований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</a:rPr>
              <a:t>13</a:t>
            </a:r>
            <a:endParaRPr lang="ru-RU" sz="20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357950" y="3357562"/>
            <a:ext cx="2398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населения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-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46 847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Населенных пунктов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5572164" cy="464347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86512" y="4857760"/>
            <a:ext cx="2857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автомобильных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дорог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1 339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788024" y="5877272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79025" y="5092366"/>
            <a:ext cx="1919287" cy="3028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5147" y="926753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0072" y="980728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50322" y="1082328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39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7025" y="1866826"/>
            <a:ext cx="1919288" cy="57606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25257" y="1866826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25257" y="1866826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1 890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9033" y="19388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5 865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6016" y="4005064"/>
            <a:ext cx="1928826" cy="79778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8024" y="486916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69484" y="2658716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59959" y="3373091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35885" y="3949358"/>
            <a:ext cx="1924347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07587" y="2734912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9322" y="3458816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5148" y="486460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48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0872" y="909291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644008" y="2708920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36455" y="258633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44008" y="3351862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07893" y="3229278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79025" y="4092234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79025" y="4092234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79025" y="452086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79025" y="4520862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79025" y="5092366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8024" y="5301208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44008" y="5301208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97265" y="5971282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69273" y="5971282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4008" y="5877272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97265" y="546722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97265" y="546722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5364088" y="6381328"/>
            <a:ext cx="2952328" cy="47667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64088" y="6457890"/>
            <a:ext cx="302433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 психолого-педагогической, медицинской и социальной помощи «ГРАНИЦ.НЕТ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Gadugi" pitchFamily="34" charset="0"/>
                          <a:cs typeface="Times New Roman" pitchFamily="18" charset="0"/>
                        </a:rPr>
                        <a:t>2028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ea typeface="Gadug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47,052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46,847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46,429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46,565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17,89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17,89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17,89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53 560,5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61 902,0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71 618,6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79 092,2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86 237,3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93 152,9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9638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бюджета  муниципального района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643438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429124" y="1562100"/>
          <a:ext cx="4714876" cy="222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 Проекту Решения 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«О бюджете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муниципального района Республики Хакасия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2026 год и плановый период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2027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2028 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857232"/>
            <a:ext cx="9143999" cy="60007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572000" y="3929066"/>
          <a:ext cx="442915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14422"/>
          <a:ext cx="4857784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бюджета  муниципального района</a:t>
            </a:r>
            <a:endParaRPr lang="ru-RU" dirty="0" smtClean="0"/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1000108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221" b="13063"/>
          <a:stretch>
            <a:fillRect/>
          </a:stretch>
        </p:blipFill>
        <p:spPr bwMode="auto">
          <a:xfrm>
            <a:off x="357158" y="4143380"/>
            <a:ext cx="384971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1357297"/>
            <a:ext cx="3714776" cy="2476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бюджета  муниципального района</a:t>
            </a:r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бюджета  муниципального района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2028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16 820,4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16 286,7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15 517,4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2 270 017,4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2 254 499,9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2 194 226,3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2 215 061,2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2 231 347,9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2 177 405,9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600400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20 347,9 тыс. руб.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33 107,1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16 286,7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16 286,7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40 371,1  тыс. руб.</a:t>
            </a:r>
            <a:endParaRPr lang="ru-RU" sz="10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 налог, взимаемый в связи с применением упрощенной системы налогообложения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endParaRPr lang="ru-RU" sz="1400" b="1" dirty="0" smtClean="0"/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Усть-Абаканского муниципального района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2026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 Усть-Абаканского муниципального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района на 2026-2028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09436521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-324544" y="134076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граждан», который познакомит Вас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основными положениями  бюджета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Усть-Абаканского муниципального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района на 2026 год и на плановый период  2027 и 2028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муниципального района</a:t>
            </a: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 Республики Хакасия  </a:t>
            </a: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4754" name="Picture 2" descr="https://ust-abakan.ru/upload/medialibrary/5a5/d9s08pm2mbkcgxa20ikp46k3ofbrcqfi/Elena-Vladimirovna-Egor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2656"/>
            <a:ext cx="2592288" cy="345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1 578 236,7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1 513 211,5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1 438 553,9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174 535,0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95 780,0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51 749,0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1 403 701,7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1 417 431,5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1 386 804,9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2026-2028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Усть-Абаканского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Республики Хакасия  на 2026 год и плановый период 2027-2028 годов будет осуществляться в соответствии с задачами, определёнными основными направлениями бюджетной политики в Усть-Абаканском муниципальном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районе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</a:t>
            </a:r>
            <a:r>
              <a:rPr lang="ru-RU" sz="2400" dirty="0" err="1" smtClean="0">
                <a:solidFill>
                  <a:srgbClr val="C00000"/>
                </a:solidFill>
              </a:rPr>
              <a:t>Усть</a:t>
            </a:r>
            <a:r>
              <a:rPr lang="ru-RU" sz="2400" dirty="0" smtClean="0">
                <a:solidFill>
                  <a:srgbClr val="C00000"/>
                </a:solidFill>
              </a:rPr>
              <a:t> – Абаканского муниципального района в 2026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2 270 017,2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395536" y="1268760"/>
          <a:ext cx="469855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469855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 БЮДЖЕТА</a:t>
                      </a:r>
                      <a:endParaRPr lang="ru-RU" sz="16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127 895,9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128 362,5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128 373,7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142 413,1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155 540,6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123 986,8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73 696,5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65 344,0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57 870,3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12 982,5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159 215,4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159  215,4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159 215,4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1 533 850,6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1 477 517,5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1 459 262,7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137 816,0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125 517,1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125 502,9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57 063,1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64 877,6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65 386,1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22 311,6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22 311,6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21 942,7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2028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2 310,0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333,0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Усть-Абаканского муниципального района РХ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3 830,3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3 830,3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3 830,3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47 588,6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48 165,5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23 002,2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23 045,1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22 988,6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45 123,8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7 905,7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7 902,3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7 902,3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8026" y="185565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27180" y="2385584"/>
            <a:ext cx="359743" cy="286330"/>
            <a:chOff x="6543063" y="1998602"/>
            <a:chExt cx="676943" cy="287391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7194531" y="1973129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851920" y="2204864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071233" y="2069969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49289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10 339,2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10 283,3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10 308,4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23 268,2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31 271,6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32 058,9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1 384,0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947,0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78" y="1712779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635896" y="1988840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3635896" y="1844824"/>
            <a:ext cx="2" cy="29737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851920" y="1700808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700808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671198" y="1665506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" name="Заголовок 1"/>
          <p:cNvSpPr txBox="1">
            <a:spLocks/>
          </p:cNvSpPr>
          <p:nvPr/>
        </p:nvSpPr>
        <p:spPr>
          <a:xfrm>
            <a:off x="1115616" y="404664"/>
            <a:ext cx="5786478" cy="96520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Распределение бюджетных ассигнований по подразделам классификации расходов  бюджета Усть-Абаканского муниципального района РХ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lvl="0"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</a:br>
            <a: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по подразделам классификации </a:t>
            </a:r>
            <a:b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</a:br>
            <a: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расходов  бюджета Усть-Абаканского </a:t>
            </a:r>
            <a:b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</a:br>
            <a: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муниципального района РХ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39852" y="1304764"/>
            <a:ext cx="129614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95936" y="1196752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03848" y="2708920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79912" y="20608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177281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17 334,5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17 335,5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17 337,7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0246120"/>
              </p:ext>
            </p:extLst>
          </p:nvPr>
        </p:nvGraphicFramePr>
        <p:xfrm>
          <a:off x="6948263" y="119675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4 972,0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4 792,0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6 321,9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66 189,1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66 621,1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66 621,1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9584587"/>
              </p:ext>
            </p:extLst>
          </p:nvPr>
        </p:nvGraphicFramePr>
        <p:xfrm>
          <a:off x="6929454" y="3928496"/>
          <a:ext cx="246708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15476"/>
                <a:gridCol w="825674"/>
                <a:gridCol w="82593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1122863,3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1080073,0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1069198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118109"/>
              </p:ext>
            </p:extLst>
          </p:nvPr>
        </p:nvGraphicFramePr>
        <p:xfrm>
          <a:off x="6929454" y="3356992"/>
          <a:ext cx="232306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25061"/>
                <a:gridCol w="729731"/>
                <a:gridCol w="768274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277955,4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267337,3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25997,4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170080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60 520,7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58 425,1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58 425,1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6369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2 310,0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340768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 lvl="0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Распределение бюджетных ассигнований по подразделам классификации расходов  бюджета Усть-Абаканского муниципального района РХ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098666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97 496,0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85 263,0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85 248,9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40 320,0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40 254,1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40 254,1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1 656,0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1 656,0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1 656,0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129637,9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142765,5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112138,3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 lvl="0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Распределение бюджетных ассигнований по подразделам классификации расходов  бюджета Усть-Абаканского муниципального района РХ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79912" y="364502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12 982,5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73 696,5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65 343,9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6876256" y="4786321"/>
          <a:ext cx="2267745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78839"/>
                <a:gridCol w="766984"/>
                <a:gridCol w="721922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159215,4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159215,4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159215,4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2 270 017,4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2 231 347,9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2 194 226,3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20 347,9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40 371,1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 fontScale="90000"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err="1" smtClean="0">
                <a:solidFill>
                  <a:srgbClr val="C00000"/>
                </a:solidFill>
              </a:rPr>
              <a:t>Усть</a:t>
            </a:r>
            <a:r>
              <a:rPr lang="ru-RU" sz="2000" dirty="0" smtClean="0">
                <a:solidFill>
                  <a:srgbClr val="C00000"/>
                </a:solidFill>
              </a:rPr>
              <a:t> – Абаканского муниципального района Республики Хакасия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в 2026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Усть-Абаканского муниципального района на 2026 и плановый период 2027 и 2028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3120" y="404664"/>
            <a:ext cx="7920880" cy="646331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бюджета Усть-Абаканского муниципального района по муниципальным программам  на 2026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1 883 497,9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67 553,5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8 183,7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224 318,8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2 183 553,9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2026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1 487 664,5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157 878,7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161 169,9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73 322,5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3 462,3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8 058,7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2026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19 867,9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25 178,8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22 296,8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190 758,0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112,0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27 515,1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5 883,6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1 487 664,5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277 041,0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35 899,3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508,2        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на 2026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и плановый период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2027-2028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702285609"/>
              </p:ext>
            </p:extLst>
          </p:nvPr>
        </p:nvGraphicFramePr>
        <p:xfrm>
          <a:off x="107504" y="692696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821,59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35 096,8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44 156,9              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26 276,1 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2 680,5                    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6680279"/>
              </p:ext>
            </p:extLst>
          </p:nvPr>
        </p:nvGraphicFramePr>
        <p:xfrm>
          <a:off x="251520" y="1340767"/>
          <a:ext cx="5544616" cy="2664297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37767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30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93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30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70 508,2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89282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30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44170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и создание условий для занятий физ.культурой и спортом</a:t>
                      </a:r>
                      <a:endParaRPr lang="ru-RU" sz="130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2 444,9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23 268,2тыс.руб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31 271,6 тыс.руб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32 058,9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Усть-Абаканского муниципального 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</a:t>
            </a:r>
            <a:r>
              <a:rPr lang="ru-RU" sz="1600" b="1" dirty="0" smtClean="0"/>
              <a:t>2026 </a:t>
            </a:r>
            <a:r>
              <a:rPr lang="ru-RU" sz="1600" b="1" dirty="0" smtClean="0"/>
              <a:t>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4 683,9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210,0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200,0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района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муниципального района на 2026-2028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2026-2028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86 463,5 тыс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7 864,4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3 830,3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3 770,9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492,5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179512" y="3284984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179512" y="2927794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08074" y="3785050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44 308,1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800200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13 076,0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486750" y="4578278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86816" y="5292658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12 982,5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843808" y="4221088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57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138,8 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</a:t>
            </a:r>
            <a:r>
              <a:rPr lang="ru-RU" sz="1600" b="1" dirty="0" smtClean="0">
                <a:solidFill>
                  <a:srgbClr val="7030A0"/>
                </a:solidFill>
              </a:rPr>
              <a:t>Усть-Абаканского муниципального района </a:t>
            </a:r>
            <a:r>
              <a:rPr lang="ru-RU" sz="1600" b="1" dirty="0" smtClean="0">
                <a:solidFill>
                  <a:srgbClr val="7030A0"/>
                </a:solidFill>
              </a:rPr>
              <a:t>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2027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2028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01.01.2029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01.01.2029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467544" y="1268760"/>
            <a:ext cx="764386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</a:t>
            </a:r>
            <a:r>
              <a:rPr lang="ru-RU" sz="1600" b="1" dirty="0" smtClean="0">
                <a:solidFill>
                  <a:srgbClr val="002060"/>
                </a:solidFill>
              </a:rPr>
              <a:t>Администрации Усть-Абаканского муниципального района Республики Хакасия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</a:t>
            </a:r>
            <a:r>
              <a:rPr lang="ru-RU" sz="1600" b="1" dirty="0" smtClean="0">
                <a:solidFill>
                  <a:srgbClr val="002060"/>
                </a:solidFill>
              </a:rPr>
              <a:t>Администрации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</a:t>
            </a:r>
            <a:r>
              <a:rPr lang="ru-RU" sz="1600" b="1" dirty="0" smtClean="0">
                <a:solidFill>
                  <a:srgbClr val="002060"/>
                </a:solidFill>
              </a:rPr>
              <a:t>муниципального района РХ - </a:t>
            </a:r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</a:t>
            </a:r>
            <a:r>
              <a:rPr lang="ru-RU" sz="1600" b="1" dirty="0" smtClean="0">
                <a:solidFill>
                  <a:srgbClr val="002060"/>
                </a:solidFill>
              </a:rPr>
              <a:t>дминистрации </a:t>
            </a:r>
            <a:r>
              <a:rPr lang="ru-RU" sz="1600" b="1" dirty="0">
                <a:solidFill>
                  <a:srgbClr val="002060"/>
                </a:solidFill>
              </a:rPr>
              <a:t>Усть-Абаканского </a:t>
            </a:r>
            <a:r>
              <a:rPr lang="ru-RU" sz="1600" b="1" dirty="0" smtClean="0">
                <a:solidFill>
                  <a:srgbClr val="002060"/>
                </a:solidFill>
              </a:rPr>
              <a:t>муниципального района РХ       </a:t>
            </a:r>
            <a:r>
              <a:rPr lang="ru-RU" sz="1600" b="1" dirty="0" smtClean="0">
                <a:solidFill>
                  <a:srgbClr val="002060"/>
                </a:solidFill>
              </a:rPr>
              <a:t>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Адрес</a:t>
            </a:r>
            <a:r>
              <a:rPr lang="ru-RU" b="1" dirty="0" smtClean="0"/>
              <a:t>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r>
              <a:rPr lang="ru-RU" b="1" dirty="0" smtClean="0"/>
              <a:t>Режим </a:t>
            </a:r>
            <a:r>
              <a:rPr lang="ru-RU" b="1" dirty="0" smtClean="0"/>
              <a:t>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39552" y="6093296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059832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Усть-Абаканского муниципального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Усть-Абаканского муниципального</a:t>
            </a:r>
          </a:p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района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Усть-Абаканского муниципального</a:t>
            </a:r>
          </a:p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района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18179</TotalTime>
  <Words>5858</Words>
  <Application>Microsoft Office PowerPoint</Application>
  <PresentationFormat>Экран (4:3)</PresentationFormat>
  <Paragraphs>1182</Paragraphs>
  <Slides>61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Усть-Абаканского муниципального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Сеть муниципальных учреждений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Доходы бюджета  Усть-Абаканского муниципального  района на 2026-2028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29</vt:lpstr>
      <vt:lpstr>Объемы межбюджетных трансфертов  на 2026-2028 годы</vt:lpstr>
      <vt:lpstr>Слайд 31</vt:lpstr>
      <vt:lpstr>Структура расходов бюджета Усть – Абаканского муниципального района в 2026 году </vt:lpstr>
      <vt:lpstr>Слайд 33</vt:lpstr>
      <vt:lpstr>Распределение бюджетных ассигнований по подразделам классификации расходов  бюджета Усть-Абаканского муниципального района РХ</vt:lpstr>
      <vt:lpstr>Слайд 35</vt:lpstr>
      <vt:lpstr>Распределение бюджетных ассигнований  по подразделам классификации  расходов  бюджета Усть-Абаканского  муниципального района РХ</vt:lpstr>
      <vt:lpstr>Распределение бюджетных ассигнований по подразделам классификации расходов  бюджета Усть-Абаканского муниципального района РХ</vt:lpstr>
      <vt:lpstr>Распределение бюджетных ассигнований по подразделам классификации расходов  бюджета Усть-Абаканского муниципального района РХ</vt:lpstr>
      <vt:lpstr>Структура расходов бюджета    Усть – Абаканского муниципального района Республики Хакасия  в 2026 году 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4810</cp:revision>
  <dcterms:created xsi:type="dcterms:W3CDTF">2013-11-30T21:03:12Z</dcterms:created>
  <dcterms:modified xsi:type="dcterms:W3CDTF">2025-12-18T01:49:23Z</dcterms:modified>
</cp:coreProperties>
</file>