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4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theme/themeOverride20.xml" ContentType="application/vnd.openxmlformats-officedocument.themeOverride+xml"/>
  <Override PartName="/ppt/diagrams/drawing3.xml" ContentType="application/vnd.ms-office.drawingml.diagramDrawing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diagrams/quickStyle3.xml" ContentType="application/vnd.openxmlformats-officedocument.drawingml.diagramStyl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charts/chart21.xml" ContentType="application/vnd.openxmlformats-officedocument.drawingml.char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diagrams/drawing8.xml" ContentType="application/vnd.ms-office.drawingml.diagramDrawing+xml"/>
  <Override PartName="/ppt/diagrams/quickStyle8.xml" ContentType="application/vnd.openxmlformats-officedocument.drawingml.diagramStyle+xml"/>
  <Override PartName="/ppt/diagrams/layout14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theme/themeOverride14.xml" ContentType="application/vnd.openxmlformats-officedocument.themeOverr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iagrams/quickStyle15.xml" ContentType="application/vnd.openxmlformats-officedocument.drawingml.diagramStyl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rawing13.xml" ContentType="application/vnd.ms-office.drawingml.diagramDrawing+xml"/>
  <Override PartName="/ppt/theme/themeOverride16.xml" ContentType="application/vnd.openxmlformats-officedocument.themeOverr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Override13.xml" ContentType="application/vnd.openxmlformats-officedocument.themeOverride+xml"/>
  <Override PartName="/ppt/diagrams/quickStyle7.xml" ContentType="application/vnd.openxmlformats-officedocument.drawingml.diagramStyl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27" r:id="rId2"/>
    <p:sldMasterId id="2147484039" r:id="rId3"/>
    <p:sldMasterId id="2147484075" r:id="rId4"/>
    <p:sldMasterId id="2147484087" r:id="rId5"/>
    <p:sldMasterId id="2147484099" r:id="rId6"/>
  </p:sldMasterIdLst>
  <p:notesMasterIdLst>
    <p:notesMasterId r:id="rId60"/>
  </p:notesMasterIdLst>
  <p:handoutMasterIdLst>
    <p:handoutMasterId r:id="rId61"/>
  </p:handoutMasterIdLst>
  <p:sldIdLst>
    <p:sldId id="257" r:id="rId7"/>
    <p:sldId id="313" r:id="rId8"/>
    <p:sldId id="314" r:id="rId9"/>
    <p:sldId id="320" r:id="rId10"/>
    <p:sldId id="317" r:id="rId11"/>
    <p:sldId id="383" r:id="rId12"/>
    <p:sldId id="322" r:id="rId13"/>
    <p:sldId id="321" r:id="rId14"/>
    <p:sldId id="319" r:id="rId15"/>
    <p:sldId id="323" r:id="rId16"/>
    <p:sldId id="324" r:id="rId17"/>
    <p:sldId id="325" r:id="rId18"/>
    <p:sldId id="396" r:id="rId19"/>
    <p:sldId id="397" r:id="rId20"/>
    <p:sldId id="398" r:id="rId21"/>
    <p:sldId id="399" r:id="rId22"/>
    <p:sldId id="346" r:id="rId23"/>
    <p:sldId id="328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338" r:id="rId32"/>
    <p:sldId id="335" r:id="rId33"/>
    <p:sldId id="384" r:id="rId34"/>
    <p:sldId id="407" r:id="rId35"/>
    <p:sldId id="385" r:id="rId36"/>
    <p:sldId id="408" r:id="rId37"/>
    <p:sldId id="373" r:id="rId38"/>
    <p:sldId id="374" r:id="rId39"/>
    <p:sldId id="388" r:id="rId40"/>
    <p:sldId id="336" r:id="rId41"/>
    <p:sldId id="348" r:id="rId42"/>
    <p:sldId id="353" r:id="rId43"/>
    <p:sldId id="354" r:id="rId44"/>
    <p:sldId id="358" r:id="rId45"/>
    <p:sldId id="362" r:id="rId46"/>
    <p:sldId id="393" r:id="rId47"/>
    <p:sldId id="394" r:id="rId48"/>
    <p:sldId id="395" r:id="rId49"/>
    <p:sldId id="364" r:id="rId50"/>
    <p:sldId id="365" r:id="rId51"/>
    <p:sldId id="366" r:id="rId52"/>
    <p:sldId id="367" r:id="rId53"/>
    <p:sldId id="369" r:id="rId54"/>
    <p:sldId id="359" r:id="rId55"/>
    <p:sldId id="368" r:id="rId56"/>
    <p:sldId id="345" r:id="rId57"/>
    <p:sldId id="347" r:id="rId58"/>
    <p:sldId id="351" r:id="rId59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99FF"/>
    <a:srgbClr val="FF6699"/>
    <a:srgbClr val="D3FDE4"/>
    <a:srgbClr val="0099FF"/>
    <a:srgbClr val="CCFFFF"/>
    <a:srgbClr val="ADFB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27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7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5872624813524764E-2"/>
          <c:y val="8.8888266748789288E-2"/>
          <c:w val="0.9441273751864756"/>
          <c:h val="0.7409834401858962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0"/>
                  <c:y val="-5.2287215734581937E-3"/>
                </c:manualLayout>
              </c:layout>
              <c:showVal val="1"/>
            </c:dLbl>
            <c:dLbl>
              <c:idx val="2"/>
              <c:layout>
                <c:manualLayout>
                  <c:x val="3.2323006090468802E-3"/>
                  <c:y val="1.04570314365562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latin typeface="+mn-lt"/>
                      </a:rPr>
                      <a:t>695</a:t>
                    </a:r>
                    <a:endParaRPr lang="en-US" sz="1600" b="1" dirty="0">
                      <a:latin typeface="+mn-lt"/>
                    </a:endParaRPr>
                  </a:p>
                </c:rich>
              </c:tx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elete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688</c:v>
                </c:pt>
                <c:pt idx="1">
                  <c:v>627</c:v>
                </c:pt>
                <c:pt idx="2">
                  <c:v>650.4</c:v>
                </c:pt>
                <c:pt idx="3">
                  <c:v>671.4</c:v>
                </c:pt>
                <c:pt idx="4">
                  <c:v>690.4</c:v>
                </c:pt>
                <c:pt idx="5">
                  <c:v>704.9</c:v>
                </c:pt>
              </c:numCache>
            </c:numRef>
          </c:val>
        </c:ser>
        <c:axId val="150469632"/>
        <c:axId val="150639360"/>
      </c:barChart>
      <c:catAx>
        <c:axId val="150469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50639360"/>
        <c:crosses val="autoZero"/>
        <c:auto val="1"/>
        <c:lblAlgn val="ctr"/>
        <c:lblOffset val="100"/>
      </c:catAx>
      <c:valAx>
        <c:axId val="150639360"/>
        <c:scaling>
          <c:orientation val="minMax"/>
        </c:scaling>
        <c:axPos val="l"/>
        <c:majorGridlines/>
        <c:numFmt formatCode="General" sourceLinked="1"/>
        <c:tickLblPos val="none"/>
        <c:crossAx val="150469632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perspective val="30"/>
    </c:view3D>
    <c:plotArea>
      <c:layout>
        <c:manualLayout>
          <c:layoutTarget val="inner"/>
          <c:xMode val="edge"/>
          <c:yMode val="edge"/>
          <c:x val="0"/>
          <c:y val="0.10515183544738392"/>
          <c:w val="1"/>
          <c:h val="0.55683952524291558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30000"/>
                      <a:satMod val="250000"/>
                    </a:schemeClr>
                  </a:gs>
                  <a:gs pos="72000">
                    <a:schemeClr val="accent5">
                      <a:tint val="75000"/>
                      <a:satMod val="210000"/>
                    </a:schemeClr>
                  </a:gs>
                  <a:gs pos="100000">
                    <a:schemeClr val="accent5">
                      <a:tint val="85000"/>
                      <a:satMod val="210000"/>
                    </a:schemeClr>
                  </a:gs>
                </a:gsLst>
                <a:lin ang="5400000" scaled="1"/>
              </a:gradFill>
              <a:ln w="10000" cap="flat" cmpd="sng" algn="ctr">
                <a:solidFill>
                  <a:schemeClr val="accent5"/>
                </a:solidFill>
                <a:prstDash val="solid"/>
              </a:ln>
              <a:effectLst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7207256266698423"/>
                  <c:y val="7.0065418031486512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-8.0365744738432637E-2"/>
                  <c:y val="-4.9210199905786366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0.2148145118746545"/>
                  <c:y val="-0.16118182544831611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- 232 268,9 тыс. руб.</c:v>
                </c:pt>
                <c:pt idx="1">
                  <c:v>Неналоговые доходы - 46 606,8 тыс. руб.</c:v>
                </c:pt>
                <c:pt idx="2">
                  <c:v>Безвозмездные поступления - 681 453,2 тыс. руб.</c:v>
                </c:pt>
              </c:strCache>
            </c:strRef>
          </c:cat>
          <c:val>
            <c:numRef>
              <c:f>Лист1!$B$3:$B$5</c:f>
              <c:numCache>
                <c:formatCode>#,##0.00</c:formatCode>
                <c:ptCount val="3"/>
                <c:pt idx="0">
                  <c:v>309171.5</c:v>
                </c:pt>
                <c:pt idx="1">
                  <c:v>101391.9</c:v>
                </c:pt>
                <c:pt idx="2">
                  <c:v>1021963.2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0220393531529676E-2"/>
          <c:y val="6.0064295736067294E-2"/>
          <c:w val="0.67817474271731004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-1.3675185276455646E-2"/>
                  <c:y val="0.1094009436908174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309171.5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8607936899095631E-3"/>
                  <c:y val="6.5640566214490451E-2"/>
                </c:manualLayout>
              </c:layout>
              <c:spPr/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101391.9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30000"/>
                    <a:satMod val="250000"/>
                  </a:schemeClr>
                </a:gs>
                <a:gs pos="72000">
                  <a:schemeClr val="accent5">
                    <a:tint val="75000"/>
                    <a:satMod val="210000"/>
                  </a:schemeClr>
                </a:gs>
                <a:gs pos="100000">
                  <a:schemeClr val="accent5">
                    <a:tint val="85000"/>
                    <a:satMod val="210000"/>
                  </a:schemeClr>
                </a:gs>
              </a:gsLst>
              <a:lin ang="5400000" scaled="1"/>
            </a:gradFill>
            <a:ln w="10000" cap="flat" cmpd="sng" algn="ctr">
              <a:solidFill>
                <a:schemeClr val="accent5"/>
              </a:solidFill>
              <a:prstDash val="solid"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c:spPr>
          <c:dPt>
            <c:idx val="0"/>
          </c:dPt>
          <c:dLbls>
            <c:dLbl>
              <c:idx val="0"/>
              <c:layout>
                <c:manualLayout>
                  <c:x val="5.8607936899095631E-3"/>
                  <c:y val="0.12854610883671055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2020 год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1021963.2</c:v>
                </c:pt>
              </c:numCache>
            </c:numRef>
          </c:val>
        </c:ser>
        <c:shape val="box"/>
        <c:axId val="150082304"/>
        <c:axId val="150083840"/>
        <c:axId val="0"/>
      </c:bar3DChart>
      <c:catAx>
        <c:axId val="1500823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solidFill>
                  <a:srgbClr val="C00000"/>
                </a:solidFill>
              </a:defRPr>
            </a:pPr>
            <a:endParaRPr lang="ru-RU"/>
          </a:p>
        </c:txPr>
        <c:crossAx val="150083840"/>
        <c:crossesAt val="0"/>
        <c:auto val="1"/>
        <c:lblAlgn val="ctr"/>
        <c:lblOffset val="100"/>
      </c:catAx>
      <c:valAx>
        <c:axId val="150083840"/>
        <c:scaling>
          <c:orientation val="minMax"/>
        </c:scaling>
        <c:delete val="1"/>
        <c:axPos val="l"/>
        <c:numFmt formatCode="#,##0.00" sourceLinked="1"/>
        <c:tickLblPos val="nextTo"/>
        <c:crossAx val="150082304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61474680294473383"/>
          <c:y val="0.1388745916308278"/>
          <c:w val="0.28561970432680422"/>
          <c:h val="0.49227926529082805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accent6"/>
        </a:solidFill>
      </c:spPr>
    </c:sideWall>
    <c:backWall>
      <c:spPr>
        <a:solidFill>
          <a:schemeClr val="accent6"/>
        </a:solidFill>
      </c:spPr>
    </c:backWall>
    <c:plotArea>
      <c:layout>
        <c:manualLayout>
          <c:layoutTarget val="inner"/>
          <c:xMode val="edge"/>
          <c:yMode val="edge"/>
          <c:x val="9.2271457252229933E-2"/>
          <c:y val="6.0064295736067294E-2"/>
          <c:w val="0.59612361238736877"/>
          <c:h val="0.780025561574414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309.2</c:v>
                </c:pt>
                <c:pt idx="1">
                  <c:v>310.2</c:v>
                </c:pt>
                <c:pt idx="2">
                  <c:v>327.2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101.4</c:v>
                </c:pt>
                <c:pt idx="1">
                  <c:v>96.8</c:v>
                </c:pt>
                <c:pt idx="2">
                  <c:v>96.8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2"/>
              <c:layout>
                <c:manualLayout>
                  <c:x val="3.125E-2"/>
                  <c:y val="-2.573720891115411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1021.9</c:v>
                </c:pt>
                <c:pt idx="1">
                  <c:v>707.7</c:v>
                </c:pt>
                <c:pt idx="2">
                  <c:v>856.5</c:v>
                </c:pt>
              </c:numCache>
            </c:numRef>
          </c:val>
        </c:ser>
        <c:shape val="box"/>
        <c:axId val="161261440"/>
        <c:axId val="161262976"/>
        <c:axId val="0"/>
      </c:bar3DChart>
      <c:catAx>
        <c:axId val="1612614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161262976"/>
        <c:crosses val="autoZero"/>
        <c:auto val="1"/>
        <c:lblAlgn val="ctr"/>
        <c:lblOffset val="100"/>
      </c:catAx>
      <c:valAx>
        <c:axId val="161262976"/>
        <c:scaling>
          <c:orientation val="minMax"/>
          <c:max val="800"/>
          <c:min val="0"/>
        </c:scaling>
        <c:axPos val="l"/>
        <c:majorGridlines>
          <c:spPr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>
              <a:outerShdw blurRad="130000" dist="101600" dir="2700000" algn="tl" rotWithShape="0">
                <a:srgbClr val="000000">
                  <a:alpha val="35000"/>
                </a:srgbClr>
              </a:outerShdw>
            </a:effectLst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  <a:latin typeface="Aharoni" pitchFamily="2" charset="-79"/>
                <a:cs typeface="Aharoni" pitchFamily="2" charset="-79"/>
              </a:defRPr>
            </a:pPr>
            <a:endParaRPr lang="ru-RU"/>
          </a:p>
        </c:txPr>
        <c:crossAx val="16126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453527458601348"/>
          <c:y val="0.18986663262059544"/>
          <c:w val="0.32546473097112882"/>
          <c:h val="0.45726407389618784"/>
        </c:manualLayout>
      </c:layout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noFill/>
        <a:ln w="9525">
          <a:noFill/>
        </a:ln>
      </c:spPr>
    </c:floor>
    <c:plotArea>
      <c:layout>
        <c:manualLayout>
          <c:layoutTarget val="inner"/>
          <c:xMode val="edge"/>
          <c:yMode val="edge"/>
          <c:x val="0.20018205484200041"/>
          <c:y val="6.5313763198642669E-2"/>
          <c:w val="0.74473225872213034"/>
          <c:h val="0.69724634809743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chemeClr val="bg2">
                  <a:lumMod val="5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5023369027964365E-2"/>
                  <c:y val="0.23941594831153656"/>
                </c:manualLayout>
              </c:layout>
              <c:showVal val="1"/>
            </c:dLbl>
            <c:dLbl>
              <c:idx val="1"/>
              <c:layout>
                <c:manualLayout>
                  <c:x val="1.0015579351976243E-2"/>
                  <c:y val="0.36064516406911212"/>
                </c:manualLayout>
              </c:layout>
              <c:showVal val="1"/>
            </c:dLbl>
            <c:dLbl>
              <c:idx val="2"/>
              <c:layout>
                <c:manualLayout>
                  <c:x val="1.5023369027964365E-2"/>
                  <c:y val="0.22773712156463174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1432.5</c:v>
                </c:pt>
                <c:pt idx="1">
                  <c:v>1114.5999999999999</c:v>
                </c:pt>
                <c:pt idx="2">
                  <c:v>1280.5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gapWidth val="0"/>
        <c:gapDepth val="7"/>
        <c:shape val="cylinder"/>
        <c:axId val="162805632"/>
        <c:axId val="162807168"/>
        <c:axId val="0"/>
      </c:bar3DChart>
      <c:catAx>
        <c:axId val="16280563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ru-RU"/>
          </a:p>
        </c:txPr>
        <c:crossAx val="162807168"/>
        <c:crosses val="autoZero"/>
        <c:auto val="1"/>
        <c:lblAlgn val="ctr"/>
        <c:lblOffset val="100"/>
      </c:catAx>
      <c:valAx>
        <c:axId val="162807168"/>
        <c:scaling>
          <c:orientation val="minMax"/>
          <c:max val="1500"/>
          <c:min val="100"/>
        </c:scaling>
        <c:axPos val="l"/>
        <c:numFmt formatCode="#,##0.00" sourceLinked="1"/>
        <c:tickLblPos val="nextTo"/>
        <c:spPr>
          <a:ln>
            <a:noFill/>
          </a:ln>
        </c:spPr>
        <c:txPr>
          <a:bodyPr/>
          <a:lstStyle/>
          <a:p>
            <a:pPr>
              <a:defRPr sz="1000"/>
            </a:pPr>
            <a:endParaRPr lang="ru-RU"/>
          </a:p>
        </c:txPr>
        <c:crossAx val="162805632"/>
        <c:crosses val="autoZero"/>
        <c:crossBetween val="between"/>
        <c:majorUnit val="3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7012680782248436E-2"/>
          <c:y val="6.4235484400930923E-2"/>
          <c:w val="0.72061387504440721"/>
          <c:h val="0.76084361918715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28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23533065154016791"/>
                  <c:y val="-0.111180964416464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275,4</c:v>
                </c:pt>
                <c:pt idx="1">
                  <c:v>Акцизы 21,6</c:v>
                </c:pt>
                <c:pt idx="2">
                  <c:v>ЕНВД 5,3</c:v>
                </c:pt>
                <c:pt idx="3">
                  <c:v>Единый сельхоз.налог 0,9</c:v>
                </c:pt>
                <c:pt idx="4">
                  <c:v>Патентная система налогообложения 0,7</c:v>
                </c:pt>
                <c:pt idx="5">
                  <c:v>Гос.пошлина 5,3</c:v>
                </c:pt>
                <c:pt idx="6">
                  <c:v>Доходы от аренды имущества 74,9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4,7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275.39999999999992</c:v>
                </c:pt>
                <c:pt idx="1">
                  <c:v>21.6</c:v>
                </c:pt>
                <c:pt idx="2">
                  <c:v>5.3</c:v>
                </c:pt>
                <c:pt idx="3">
                  <c:v>0.9</c:v>
                </c:pt>
                <c:pt idx="4">
                  <c:v>0.70000000000000007</c:v>
                </c:pt>
                <c:pt idx="5">
                  <c:v>5.3</c:v>
                </c:pt>
                <c:pt idx="6">
                  <c:v>74.900000000000006</c:v>
                </c:pt>
                <c:pt idx="7">
                  <c:v>20.3</c:v>
                </c:pt>
                <c:pt idx="8">
                  <c:v>0.1</c:v>
                </c:pt>
                <c:pt idx="9">
                  <c:v>4.7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382805198130764"/>
          <c:y val="1.415222554691486E-2"/>
          <c:w val="0.35753575315280967"/>
          <c:h val="0.98582379620285676"/>
        </c:manualLayout>
      </c:layout>
      <c:spPr>
        <a:ln>
          <a:noFill/>
        </a:ln>
      </c:spPr>
      <c:txPr>
        <a:bodyPr/>
        <a:lstStyle/>
        <a:p>
          <a:pPr>
            <a:defRPr sz="9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70"/>
      <c:perspective val="30"/>
    </c:view3D>
    <c:plotArea>
      <c:layout>
        <c:manualLayout>
          <c:layoutTarget val="inner"/>
          <c:xMode val="edge"/>
          <c:yMode val="edge"/>
          <c:x val="3.2053396070363423E-4"/>
          <c:y val="2.0914886293832383E-2"/>
          <c:w val="0.8120702982460557"/>
          <c:h val="0.979085094100912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9"/>
          <c:dPt>
            <c:idx val="0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Pt>
            <c:idx val="6"/>
            <c:explosion val="33"/>
          </c:dPt>
          <c:dLbls>
            <c:dLbl>
              <c:idx val="0"/>
              <c:layout>
                <c:manualLayout>
                  <c:x val="-0.21154612675872594"/>
                  <c:y val="-0.12666594676169421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280,2</c:v>
                </c:pt>
                <c:pt idx="1">
                  <c:v>Акцизы 21,6</c:v>
                </c:pt>
                <c:pt idx="2">
                  <c:v>ЕНВД 1,1</c:v>
                </c:pt>
                <c:pt idx="3">
                  <c:v>Единый сельхоз.налог 1,0</c:v>
                </c:pt>
                <c:pt idx="4">
                  <c:v>Патентная система налогообложения 0,7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280.2</c:v>
                </c:pt>
                <c:pt idx="1">
                  <c:v>21.6</c:v>
                </c:pt>
                <c:pt idx="2">
                  <c:v>1.1000000000000001</c:v>
                </c:pt>
                <c:pt idx="3">
                  <c:v>1</c:v>
                </c:pt>
                <c:pt idx="4">
                  <c:v>0.70000000000000029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0876232133968489"/>
          <c:y val="0"/>
          <c:w val="0.37260163014414338"/>
          <c:h val="1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7146691860555061E-3"/>
          <c:y val="0.10013828174681011"/>
          <c:w val="0.71286091728429746"/>
          <c:h val="0.899156200270453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explosion val="7"/>
          <c:dPt>
            <c:idx val="0"/>
            <c:explosion val="23"/>
            <c:spPr>
              <a:solidFill>
                <a:srgbClr val="92D050"/>
              </a:solidFill>
              <a:ln>
                <a:solidFill>
                  <a:schemeClr val="tx2"/>
                </a:solidFill>
              </a:ln>
            </c:spPr>
          </c:dPt>
          <c:dPt>
            <c:idx val="1"/>
            <c:spPr>
              <a:solidFill>
                <a:srgbClr val="00B0F0"/>
              </a:solidFill>
              <a:ln>
                <a:solidFill>
                  <a:schemeClr val="tx2"/>
                </a:solidFill>
              </a:ln>
            </c:spPr>
          </c:dPt>
          <c:dPt>
            <c:idx val="2"/>
            <c:spPr>
              <a:solidFill>
                <a:srgbClr val="7030A0"/>
              </a:solidFill>
              <a:ln>
                <a:solidFill>
                  <a:schemeClr val="tx2"/>
                </a:solidFill>
              </a:ln>
            </c:spPr>
          </c:dPt>
          <c:dPt>
            <c:idx val="3"/>
            <c:spPr>
              <a:solidFill>
                <a:srgbClr val="FFFF00"/>
              </a:solidFill>
              <a:ln>
                <a:solidFill>
                  <a:schemeClr val="tx2"/>
                </a:solidFill>
              </a:ln>
            </c:spPr>
          </c:dPt>
          <c:dPt>
            <c:idx val="5"/>
            <c:spPr>
              <a:solidFill>
                <a:srgbClr val="FF0000"/>
              </a:solidFill>
              <a:ln>
                <a:solidFill>
                  <a:schemeClr val="tx2"/>
                </a:solidFill>
              </a:ln>
            </c:spPr>
          </c:dPt>
          <c:dLbls>
            <c:dLbl>
              <c:idx val="0"/>
              <c:layout>
                <c:manualLayout>
                  <c:x val="-0.17826584204317891"/>
                  <c:y val="-7.3367315514352105E-2"/>
                </c:manualLayout>
              </c:layout>
              <c:showVal val="1"/>
            </c:dLbl>
            <c:txPr>
              <a:bodyPr/>
              <a:lstStyle/>
              <a:p>
                <a:pPr>
                  <a:defRPr sz="913" b="1" i="0" u="none" strike="noStrike" baseline="0">
                    <a:solidFill>
                      <a:srgbClr val="000000"/>
                    </a:solidFill>
                    <a:latin typeface="Franklin Gothic Book"/>
                    <a:ea typeface="Franklin Gothic Book"/>
                    <a:cs typeface="Franklin Gothic Book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НДФЛ 298</c:v>
                </c:pt>
                <c:pt idx="1">
                  <c:v>Акцизы 21,6</c:v>
                </c:pt>
                <c:pt idx="2">
                  <c:v>ЕНВД 0</c:v>
                </c:pt>
                <c:pt idx="3">
                  <c:v>Единый сельхоз.налог 1,1</c:v>
                </c:pt>
                <c:pt idx="4">
                  <c:v>Патентная система налогообложения 0,8</c:v>
                </c:pt>
                <c:pt idx="5">
                  <c:v>Гос.пошлина 5,5</c:v>
                </c:pt>
                <c:pt idx="6">
                  <c:v>Доходы от аренды имущества 71,9</c:v>
                </c:pt>
                <c:pt idx="7">
                  <c:v>Платежи при пользовании природными ресурсами 20,3</c:v>
                </c:pt>
                <c:pt idx="8">
                  <c:v>Доходы от оказания платных услуг 0,1</c:v>
                </c:pt>
                <c:pt idx="9">
                  <c:v>Доходы от продажи имущества 3,1</c:v>
                </c:pt>
                <c:pt idx="10">
                  <c:v>Штрафы, санкции 1,5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298</c:v>
                </c:pt>
                <c:pt idx="1">
                  <c:v>21.6</c:v>
                </c:pt>
                <c:pt idx="2">
                  <c:v>0</c:v>
                </c:pt>
                <c:pt idx="3">
                  <c:v>1.1000000000000001</c:v>
                </c:pt>
                <c:pt idx="4">
                  <c:v>0.8</c:v>
                </c:pt>
                <c:pt idx="5">
                  <c:v>5.5</c:v>
                </c:pt>
                <c:pt idx="6">
                  <c:v>71.900000000000006</c:v>
                </c:pt>
                <c:pt idx="7">
                  <c:v>20.3</c:v>
                </c:pt>
                <c:pt idx="8">
                  <c:v>0.1</c:v>
                </c:pt>
                <c:pt idx="9">
                  <c:v>3.1</c:v>
                </c:pt>
                <c:pt idx="10">
                  <c:v>1.5</c:v>
                </c:pt>
              </c:numCache>
            </c:numRef>
          </c:val>
        </c:ser>
      </c:pie3DChart>
      <c:spPr>
        <a:noFill/>
        <a:ln w="12889">
          <a:noFill/>
        </a:ln>
      </c:spPr>
    </c:plotArea>
    <c:legend>
      <c:legendPos val="r"/>
      <c:layout>
        <c:manualLayout>
          <c:xMode val="edge"/>
          <c:yMode val="edge"/>
          <c:x val="0.53626649640456414"/>
          <c:y val="0"/>
          <c:w val="0.44509736655060039"/>
          <c:h val="1"/>
        </c:manualLayout>
      </c:layout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</c:chart>
  <c:spPr>
    <a:noFill/>
  </c:spPr>
  <c:txPr>
    <a:bodyPr/>
    <a:lstStyle/>
    <a:p>
      <a:pPr>
        <a:defRPr sz="913" b="0" i="0" u="none" strike="noStrike" baseline="0">
          <a:solidFill>
            <a:srgbClr val="000000"/>
          </a:solidFill>
          <a:latin typeface="Franklin Gothic Book"/>
          <a:ea typeface="Franklin Gothic Book"/>
          <a:cs typeface="Franklin Gothic Book"/>
        </a:defRPr>
      </a:pPr>
      <a:endParaRPr lang="ru-RU"/>
    </a:p>
  </c:txPr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800" dirty="0" smtClean="0"/>
              <a:t>( тыс. рублей)</a:t>
            </a:r>
            <a:r>
              <a:rPr lang="ru-RU" sz="1800" dirty="0"/>
              <a:t>
</a:t>
            </a:r>
          </a:p>
        </c:rich>
      </c:tx>
      <c:layout>
        <c:manualLayout>
          <c:xMode val="edge"/>
          <c:yMode val="edge"/>
          <c:x val="1.6741790083709001E-2"/>
          <c:y val="0.73608898625382002"/>
        </c:manualLayout>
      </c:layout>
    </c:title>
    <c:view3D>
      <c:rotX val="30"/>
      <c:rotY val="10"/>
      <c:perspective val="30"/>
    </c:view3D>
    <c:plotArea>
      <c:layout>
        <c:manualLayout>
          <c:layoutTarget val="inner"/>
          <c:xMode val="edge"/>
          <c:yMode val="edge"/>
          <c:x val="0"/>
          <c:y val="0.17480700047593756"/>
          <c:w val="0.63925968438833303"/>
          <c:h val="0.714920105546067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explosion val="20"/>
            <c:spPr>
              <a:solidFill>
                <a:srgbClr val="CC99FF"/>
              </a:solidFill>
            </c:spPr>
          </c:dPt>
          <c:dPt>
            <c:idx val="6"/>
            <c:explosion val="13"/>
          </c:dPt>
          <c:dLbls>
            <c:dLbl>
              <c:idx val="4"/>
              <c:layout>
                <c:manualLayout>
                  <c:x val="-0.23837255148986997"/>
                  <c:y val="-0.31516454827962798"/>
                </c:manualLayout>
              </c:layout>
              <c:showVal val="1"/>
            </c:dLbl>
            <c:dLbl>
              <c:idx val="5"/>
              <c:layout>
                <c:manualLayout>
                  <c:x val="-4.800211372098883E-2"/>
                  <c:y val="-0.19951618886307082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 72 672,4 </c:v>
                </c:pt>
                <c:pt idx="1">
                  <c:v>Национальная безопасность и правоохранительная деятельность 629,7</c:v>
                </c:pt>
                <c:pt idx="2">
                  <c:v>Национальная экономика 35 268,6</c:v>
                </c:pt>
                <c:pt idx="3">
                  <c:v>Жилищно-коммунальное хозяйство 13 261,9</c:v>
                </c:pt>
                <c:pt idx="4">
                  <c:v>Образование 1 037 397,3</c:v>
                </c:pt>
                <c:pt idx="5">
                  <c:v>Культура 75 316,6</c:v>
                </c:pt>
                <c:pt idx="6">
                  <c:v>Социальная политика 73 631,5</c:v>
                </c:pt>
                <c:pt idx="7">
                  <c:v>Физическая культура и спорт 3 445</c:v>
                </c:pt>
                <c:pt idx="8">
                  <c:v>Средства массовой информации 7 044,6</c:v>
                </c:pt>
                <c:pt idx="9">
                  <c:v>Обслуживание государственного долга 20</c:v>
                </c:pt>
                <c:pt idx="10">
                  <c:v>Межбюджетные трансферты 101 068,0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72672.399999999994</c:v>
                </c:pt>
                <c:pt idx="1">
                  <c:v>629.70000000000005</c:v>
                </c:pt>
                <c:pt idx="2">
                  <c:v>35268.6</c:v>
                </c:pt>
                <c:pt idx="3">
                  <c:v>13261.9</c:v>
                </c:pt>
                <c:pt idx="4">
                  <c:v>1037397.3</c:v>
                </c:pt>
                <c:pt idx="5">
                  <c:v>75316.600000000006</c:v>
                </c:pt>
                <c:pt idx="6">
                  <c:v>73631.5</c:v>
                </c:pt>
                <c:pt idx="7">
                  <c:v>3445</c:v>
                </c:pt>
                <c:pt idx="8">
                  <c:v>7044.6</c:v>
                </c:pt>
                <c:pt idx="9">
                  <c:v>20</c:v>
                </c:pt>
                <c:pt idx="10">
                  <c:v>101068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55714255718245187"/>
          <c:y val="6.2904721576751879E-2"/>
          <c:w val="0.44093377198396982"/>
          <c:h val="0.90690808813236656"/>
        </c:manualLayout>
      </c:layout>
      <c:txPr>
        <a:bodyPr/>
        <a:lstStyle/>
        <a:p>
          <a:pPr>
            <a:defRPr sz="1300" b="1" i="0" u="none" strike="noStrike" baseline="0">
              <a:solidFill>
                <a:srgbClr val="00206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60"/>
      <c:depthPercent val="120"/>
      <c:perspective val="30"/>
    </c:view3D>
    <c:plotArea>
      <c:layout>
        <c:manualLayout>
          <c:layoutTarget val="inner"/>
          <c:xMode val="edge"/>
          <c:yMode val="edge"/>
          <c:x val="0.15608478001199919"/>
          <c:y val="0.19288797103965197"/>
          <c:w val="0.70510240601250163"/>
          <c:h val="0.77478459726734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6"/>
          <c:dPt>
            <c:idx val="0"/>
            <c:spPr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1"/>
            <c:spPr>
              <a:solidFill>
                <a:srgbClr val="CC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2"/>
            <c:spPr>
              <a:solidFill>
                <a:srgbClr val="FFC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Pt>
            <c:idx val="6"/>
            <c:spPr>
              <a:solidFill>
                <a:srgbClr val="FF99FF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</c:dPt>
          <c:dLbls>
            <c:dLbl>
              <c:idx val="0"/>
              <c:layout>
                <c:manualLayout>
                  <c:x val="-0.17864709233763412"/>
                  <c:y val="-7.620909226864829E-2"/>
                </c:manualLayout>
              </c:layout>
              <c:showPercent val="1"/>
            </c:dLbl>
            <c:dLbl>
              <c:idx val="1"/>
              <c:layout>
                <c:manualLayout>
                  <c:x val="4.5543901248513534E-2"/>
                  <c:y val="-0.14431671763513271"/>
                </c:manualLayout>
              </c:layout>
              <c:showPercent val="1"/>
            </c:dLbl>
            <c:dLbl>
              <c:idx val="2"/>
              <c:layout>
                <c:manualLayout>
                  <c:x val="0.1178210237883585"/>
                  <c:y val="-0.14438109227438256"/>
                </c:manualLayout>
              </c:layout>
              <c:showPercent val="1"/>
            </c:dLbl>
            <c:dLbl>
              <c:idx val="3"/>
              <c:layout>
                <c:manualLayout>
                  <c:x val="0.13951018234885101"/>
                  <c:y val="3.8959255692426316E-2"/>
                </c:manualLayout>
              </c:layout>
              <c:showPercent val="1"/>
            </c:dLbl>
            <c:dLbl>
              <c:idx val="4"/>
              <c:layout>
                <c:manualLayout>
                  <c:x val="8.3001989176941265E-2"/>
                  <c:y val="0.11147249360066062"/>
                </c:manualLayout>
              </c:layout>
              <c:showPercent val="1"/>
            </c:dLbl>
            <c:dLbl>
              <c:idx val="5"/>
              <c:layout>
                <c:manualLayout>
                  <c:x val="4.4674389199704602E-2"/>
                  <c:y val="6.4925137185922813E-2"/>
                </c:manualLayout>
              </c:layout>
              <c:showPercent val="1"/>
            </c:dLbl>
            <c:dLbl>
              <c:idx val="6"/>
              <c:layout>
                <c:manualLayout>
                  <c:x val="1.7166483164680165E-2"/>
                  <c:y val="0.12429138423495557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662050.19999999925</c:v>
                </c:pt>
                <c:pt idx="1">
                  <c:v>40087.199999999997</c:v>
                </c:pt>
                <c:pt idx="2">
                  <c:v>174975.8</c:v>
                </c:pt>
                <c:pt idx="3">
                  <c:v>246241.8</c:v>
                </c:pt>
                <c:pt idx="4">
                  <c:v>30141.200000000001</c:v>
                </c:pt>
                <c:pt idx="5">
                  <c:v>77242</c:v>
                </c:pt>
                <c:pt idx="6">
                  <c:v>13305.3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оплата труда</c:v>
                </c:pt>
                <c:pt idx="1">
                  <c:v>социальное обеспечение</c:v>
                </c:pt>
                <c:pt idx="2">
                  <c:v>Оплата работ, услуг</c:v>
                </c:pt>
                <c:pt idx="3">
                  <c:v>увеличение стоимости основных</c:v>
                </c:pt>
                <c:pt idx="4">
                  <c:v>увеличение стоимости материальных</c:v>
                </c:pt>
                <c:pt idx="5">
                  <c:v>безвозмездные перечисления</c:v>
                </c:pt>
                <c:pt idx="6">
                  <c:v>Прочие расходы </c:v>
                </c:pt>
              </c:strCache>
            </c:strRef>
          </c:cat>
          <c:val>
            <c:numRef>
              <c:f>Лист1!$C$2:$C$8</c:f>
              <c:numCache>
                <c:formatCode>#,##0.0</c:formatCode>
                <c:ptCount val="7"/>
                <c:pt idx="0">
                  <c:v>53.217608548254134</c:v>
                </c:pt>
                <c:pt idx="1">
                  <c:v>3.2223310519286517</c:v>
                </c:pt>
                <c:pt idx="2">
                  <c:v>14.065086952345327</c:v>
                </c:pt>
                <c:pt idx="3">
                  <c:v>19.793664771368526</c:v>
                </c:pt>
                <c:pt idx="4">
                  <c:v>2.4228413234746187</c:v>
                </c:pt>
                <c:pt idx="5">
                  <c:v>6.2089468736422795</c:v>
                </c:pt>
                <c:pt idx="6">
                  <c:v>1.0695204789864659</c:v>
                </c:pt>
              </c:numCache>
            </c:numRef>
          </c:val>
        </c:ser>
      </c:pie3DChart>
      <c:spPr>
        <a:noFill/>
        <a:ln w="25400">
          <a:noFill/>
        </a:ln>
        <a:effectLst/>
      </c:spPr>
    </c:plotArea>
    <c:plotVisOnly val="1"/>
    <c:dispBlanksAs val="zero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gradFill>
          <a:gsLst>
            <a:gs pos="0">
              <a:srgbClr val="D6ECFF">
                <a:lumMod val="75000"/>
              </a:srgbClr>
            </a:gs>
            <a:gs pos="50000">
              <a:srgbClr val="00ADDC">
                <a:lumMod val="40000"/>
                <a:lumOff val="60000"/>
              </a:srgbClr>
            </a:gs>
          </a:gsLst>
          <a:lin ang="5400000" scaled="0"/>
        </a:gra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829150996512984E-2"/>
          <c:y val="3.3144689417125971E-2"/>
          <c:w val="0.95853928899480778"/>
          <c:h val="0.54923150144180966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 (9 организаций)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193896.8</c:v>
                </c:pt>
                <c:pt idx="1">
                  <c:v>131402.20000000001</c:v>
                </c:pt>
                <c:pt idx="2">
                  <c:v>142260.20000000001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 (17 общеобразовательных организаций)</c:v>
                </c:pt>
              </c:strCache>
            </c:strRef>
          </c:tx>
          <c:spPr>
            <a:gradFill flip="none" rotWithShape="1">
              <a:gsLst>
                <a:gs pos="0">
                  <a:srgbClr val="CC9099">
                    <a:shade val="30000"/>
                    <a:satMod val="115000"/>
                  </a:srgbClr>
                </a:gs>
                <a:gs pos="50000">
                  <a:srgbClr val="CC9099">
                    <a:shade val="67500"/>
                    <a:satMod val="115000"/>
                  </a:srgbClr>
                </a:gs>
                <a:gs pos="100000">
                  <a:srgbClr val="CC9099"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755022.9</c:v>
                </c:pt>
                <c:pt idx="1">
                  <c:v>523770.5</c:v>
                </c:pt>
                <c:pt idx="2">
                  <c:v>555216.30000000005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(3 учреждения)</c:v>
                </c:pt>
              </c:strCache>
            </c:strRef>
          </c:tx>
          <c:spPr>
            <a:solidFill>
              <a:srgbClr val="DA7326"/>
            </a:solidFill>
          </c:spPr>
          <c:dLbls>
            <c:dLbl>
              <c:idx val="0"/>
              <c:layout>
                <c:manualLayout>
                  <c:x val="0"/>
                  <c:y val="1.146945377403746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64220.7</c:v>
                </c:pt>
                <c:pt idx="1">
                  <c:v>61663.5</c:v>
                </c:pt>
                <c:pt idx="2">
                  <c:v>57085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 и оздоровление (1 организация)</c:v>
                </c:pt>
              </c:strCache>
            </c:strRef>
          </c:tx>
          <c:dLbls>
            <c:dLbl>
              <c:idx val="0"/>
              <c:layout>
                <c:manualLayout>
                  <c:x val="9.8763185481738625E-3"/>
                  <c:y val="-4.8745178539658367E-2"/>
                </c:manualLayout>
              </c:layout>
              <c:showVal val="1"/>
            </c:dLbl>
            <c:dLbl>
              <c:idx val="1"/>
              <c:layout>
                <c:manualLayout>
                  <c:x val="5.9258844499192774E-3"/>
                  <c:y val="-4.5877815096149244E-2"/>
                </c:manualLayout>
              </c:layout>
              <c:showVal val="1"/>
            </c:dLbl>
            <c:dLbl>
              <c:idx val="2"/>
              <c:layout>
                <c:manualLayout>
                  <c:x val="1.7777653349757845E-2"/>
                  <c:y val="-4.301045165263993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4775.5</c:v>
                </c:pt>
                <c:pt idx="1">
                  <c:v>3840.1</c:v>
                </c:pt>
                <c:pt idx="2">
                  <c:v>3722.1</c:v>
                </c:pt>
              </c:numCache>
            </c:numRef>
          </c:val>
        </c:ser>
        <c:shape val="box"/>
        <c:axId val="174373504"/>
        <c:axId val="174383488"/>
        <c:axId val="0"/>
      </c:bar3DChart>
      <c:catAx>
        <c:axId val="174373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74383488"/>
        <c:crosses val="autoZero"/>
        <c:auto val="1"/>
        <c:lblAlgn val="ctr"/>
        <c:lblOffset val="100"/>
      </c:catAx>
      <c:valAx>
        <c:axId val="174383488"/>
        <c:scaling>
          <c:orientation val="minMax"/>
        </c:scaling>
        <c:delete val="1"/>
        <c:axPos val="l"/>
        <c:numFmt formatCode="#,##0.0" sourceLinked="1"/>
        <c:tickLblPos val="none"/>
        <c:crossAx val="17437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456485966074702E-2"/>
          <c:y val="0.66216362665935036"/>
          <c:w val="0.6881155687449243"/>
          <c:h val="0.33783643684033732"/>
        </c:manualLayout>
      </c:layout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0158659057004475"/>
          <c:w val="0.9348152710508959"/>
          <c:h val="0.6966155467478293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626.79999999999995</c:v>
                </c:pt>
                <c:pt idx="1">
                  <c:v>1008.8</c:v>
                </c:pt>
                <c:pt idx="2">
                  <c:v>1287.2</c:v>
                </c:pt>
                <c:pt idx="3">
                  <c:v>1433.5</c:v>
                </c:pt>
                <c:pt idx="4">
                  <c:v>1549.2</c:v>
                </c:pt>
                <c:pt idx="5">
                  <c:v>1685.9</c:v>
                </c:pt>
              </c:numCache>
            </c:numRef>
          </c:val>
        </c:ser>
        <c:axId val="161157120"/>
        <c:axId val="161158656"/>
      </c:barChart>
      <c:catAx>
        <c:axId val="161157120"/>
        <c:scaling>
          <c:orientation val="minMax"/>
        </c:scaling>
        <c:axPos val="b"/>
        <c:numFmt formatCode="General" sourceLinked="1"/>
        <c:tickLblPos val="nextTo"/>
        <c:crossAx val="161158656"/>
        <c:crosses val="autoZero"/>
        <c:auto val="1"/>
        <c:lblAlgn val="ctr"/>
        <c:lblOffset val="100"/>
      </c:catAx>
      <c:valAx>
        <c:axId val="161158656"/>
        <c:scaling>
          <c:orientation val="minMax"/>
        </c:scaling>
        <c:axPos val="l"/>
        <c:majorGridlines/>
        <c:numFmt formatCode="General" sourceLinked="1"/>
        <c:tickLblPos val="none"/>
        <c:crossAx val="16115712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  <a:ln>
          <a:solidFill>
            <a:schemeClr val="bg1"/>
          </a:solidFill>
        </a:ln>
      </c:spPr>
    </c:plotArea>
    <c:plotVisOnly val="1"/>
    <c:dispBlanksAs val="gap"/>
  </c:chart>
  <c:txPr>
    <a:bodyPr/>
    <a:lstStyle/>
    <a:p>
      <a:pPr>
        <a:defRPr sz="1200" b="1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47361348302025E-2"/>
          <c:y val="0.2812164394299953"/>
          <c:w val="0.92278499725841234"/>
          <c:h val="9.3023255813953501E-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расходов</c:v>
                </c:pt>
              </c:strCache>
            </c:strRef>
          </c:tx>
          <c:dLbls>
            <c:dLbl>
              <c:idx val="0"/>
              <c:layout>
                <c:manualLayout>
                  <c:x val="-6.4864607191744902E-2"/>
                  <c:y val="-3.7209302325582311E-2"/>
                </c:manualLayout>
              </c:layout>
              <c:showVal val="1"/>
            </c:dLbl>
            <c:dLbl>
              <c:idx val="1"/>
              <c:layout>
                <c:manualLayout>
                  <c:x val="-4.1441276816946912E-2"/>
                  <c:y val="-3.4883720930232537E-2"/>
                </c:manualLayout>
              </c:layout>
              <c:showVal val="1"/>
            </c:dLbl>
            <c:dLbl>
              <c:idx val="2"/>
              <c:layout>
                <c:manualLayout>
                  <c:x val="-7.900062069855579E-2"/>
                  <c:y val="-4.47209419060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1052823.6000000001</c:v>
                </c:pt>
                <c:pt idx="1">
                  <c:v>755623.6</c:v>
                </c:pt>
                <c:pt idx="2" formatCode="#,##0">
                  <c:v>793418</c:v>
                </c:pt>
              </c:numCache>
            </c:numRef>
          </c:val>
        </c:ser>
        <c:marker val="1"/>
        <c:axId val="174477312"/>
        <c:axId val="174478848"/>
      </c:lineChart>
      <c:catAx>
        <c:axId val="174477312"/>
        <c:scaling>
          <c:orientation val="minMax"/>
        </c:scaling>
        <c:delete val="1"/>
        <c:axPos val="b"/>
        <c:numFmt formatCode="General" sourceLinked="1"/>
        <c:tickLblPos val="none"/>
        <c:crossAx val="174478848"/>
        <c:crosses val="autoZero"/>
        <c:auto val="1"/>
        <c:lblAlgn val="ctr"/>
        <c:lblOffset val="100"/>
      </c:catAx>
      <c:valAx>
        <c:axId val="174478848"/>
        <c:scaling>
          <c:orientation val="minMax"/>
        </c:scaling>
        <c:delete val="1"/>
        <c:axPos val="l"/>
        <c:numFmt formatCode="#,##0.00" sourceLinked="1"/>
        <c:tickLblPos val="none"/>
        <c:crossAx val="174477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CCCF5"/>
            </a:soli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3742135211628378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31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4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01.01.2021</c:v>
                </c:pt>
                <c:pt idx="1">
                  <c:v>на 01.01.2022</c:v>
                </c:pt>
                <c:pt idx="2">
                  <c:v>на 01.01.2023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9004.6</c:v>
                </c:pt>
                <c:pt idx="1">
                  <c:v>8971.7000000000007</c:v>
                </c:pt>
                <c:pt idx="2">
                  <c:v>9096.4</c:v>
                </c:pt>
              </c:numCache>
            </c:numRef>
          </c:val>
        </c:ser>
        <c:shape val="box"/>
        <c:axId val="183418240"/>
        <c:axId val="183424128"/>
        <c:axId val="0"/>
      </c:bar3DChart>
      <c:catAx>
        <c:axId val="183418240"/>
        <c:scaling>
          <c:orientation val="minMax"/>
        </c:scaling>
        <c:delete val="1"/>
        <c:axPos val="b"/>
        <c:tickLblPos val="nextTo"/>
        <c:crossAx val="183424128"/>
        <c:crosses val="autoZero"/>
        <c:auto val="1"/>
        <c:lblAlgn val="ctr"/>
        <c:lblOffset val="100"/>
      </c:catAx>
      <c:valAx>
        <c:axId val="183424128"/>
        <c:scaling>
          <c:orientation val="minMax"/>
          <c:max val="1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83418240"/>
        <c:crosses val="autoZero"/>
        <c:crossBetween val="between"/>
        <c:majorUnit val="1000"/>
        <c:minorUnit val="1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0730538568908904"/>
          <c:y val="0.11103806046178423"/>
          <c:w val="0.78910594901219999"/>
          <c:h val="0.832788878158845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60000"/>
                  </a:schemeClr>
                </a:gs>
                <a:gs pos="33000">
                  <a:schemeClr val="accent5">
                    <a:tint val="86500"/>
                  </a:schemeClr>
                </a:gs>
                <a:gs pos="46750">
                  <a:schemeClr val="accent5">
                    <a:tint val="71000"/>
                    <a:satMod val="112000"/>
                  </a:schemeClr>
                </a:gs>
                <a:gs pos="53000">
                  <a:schemeClr val="accent5">
                    <a:tint val="71000"/>
                    <a:satMod val="112000"/>
                  </a:schemeClr>
                </a:gs>
                <a:gs pos="68000">
                  <a:schemeClr val="accent5">
                    <a:tint val="86000"/>
                  </a:schemeClr>
                </a:gs>
                <a:gs pos="100000">
                  <a:schemeClr val="accent5">
                    <a:shade val="60000"/>
                  </a:schemeClr>
                </a:gs>
              </a:gsLst>
              <a:lin ang="8350000" scaled="1"/>
            </a:gradFill>
            <a:ln w="9525" cap="flat" cmpd="sng" algn="ctr">
              <a:solidFill>
                <a:schemeClr val="accent5">
                  <a:shade val="48000"/>
                  <a:satMod val="110000"/>
                </a:schemeClr>
              </a:solidFill>
              <a:prstDash val="solid"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</c:spPr>
          <c:dPt>
            <c:idx val="0"/>
            <c:spPr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solidFill>
                <a:schemeClr val="accent6"/>
              </a:soli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-6.3742135211628413E-3"/>
                  <c:y val="-7.6010140809553622E-2"/>
                </c:manualLayout>
              </c:layout>
              <c:showVal val="1"/>
            </c:dLbl>
            <c:dLbl>
              <c:idx val="1"/>
              <c:layout>
                <c:manualLayout>
                  <c:x val="7.2542233164049957E-3"/>
                  <c:y val="-5.7604481409266522E-2"/>
                </c:manualLayout>
              </c:layout>
              <c:showVal val="1"/>
            </c:dLbl>
            <c:dLbl>
              <c:idx val="2"/>
              <c:layout>
                <c:manualLayout>
                  <c:x val="1.3907833019338159E-2"/>
                  <c:y val="-5.718840201195102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90046.8</c:v>
                </c:pt>
                <c:pt idx="1">
                  <c:v>89717.5</c:v>
                </c:pt>
                <c:pt idx="2">
                  <c:v>90964.5</c:v>
                </c:pt>
              </c:numCache>
            </c:numRef>
          </c:val>
        </c:ser>
        <c:shape val="box"/>
        <c:axId val="183478144"/>
        <c:axId val="183479680"/>
        <c:axId val="0"/>
      </c:bar3DChart>
      <c:catAx>
        <c:axId val="183478144"/>
        <c:scaling>
          <c:orientation val="minMax"/>
        </c:scaling>
        <c:delete val="1"/>
        <c:axPos val="b"/>
        <c:tickLblPos val="nextTo"/>
        <c:crossAx val="183479680"/>
        <c:crosses val="autoZero"/>
        <c:auto val="1"/>
        <c:lblAlgn val="ctr"/>
        <c:lblOffset val="100"/>
      </c:catAx>
      <c:valAx>
        <c:axId val="183479680"/>
        <c:scaling>
          <c:orientation val="minMax"/>
          <c:max val="100000"/>
          <c:min val="0"/>
        </c:scaling>
        <c:axPos val="l"/>
        <c:numFmt formatCode="#,##0.00" sourceLinked="1"/>
        <c:tickLblPos val="nextTo"/>
        <c:txPr>
          <a:bodyPr/>
          <a:lstStyle/>
          <a:p>
            <a:pPr>
              <a:defRPr sz="1198">
                <a:solidFill>
                  <a:srgbClr val="C00000"/>
                </a:solidFill>
              </a:defRPr>
            </a:pPr>
            <a:endParaRPr lang="ru-RU"/>
          </a:p>
        </c:txPr>
        <c:crossAx val="183478144"/>
        <c:crosses val="autoZero"/>
        <c:crossBetween val="between"/>
        <c:majorUnit val="10000"/>
        <c:minorUnit val="1000"/>
      </c:valAx>
      <c:spPr>
        <a:noFill/>
        <a:ln w="25350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6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404.9</c:v>
                </c:pt>
                <c:pt idx="1">
                  <c:v>563.29999999999995</c:v>
                </c:pt>
                <c:pt idx="2">
                  <c:v>574.9</c:v>
                </c:pt>
                <c:pt idx="3">
                  <c:v>604.20000000000005</c:v>
                </c:pt>
                <c:pt idx="4">
                  <c:v>632</c:v>
                </c:pt>
                <c:pt idx="5">
                  <c:v>653.1</c:v>
                </c:pt>
              </c:numCache>
            </c:numRef>
          </c:val>
        </c:ser>
        <c:axId val="161194752"/>
        <c:axId val="161196288"/>
      </c:barChart>
      <c:catAx>
        <c:axId val="161194752"/>
        <c:scaling>
          <c:orientation val="minMax"/>
        </c:scaling>
        <c:axPos val="b"/>
        <c:numFmt formatCode="General" sourceLinked="1"/>
        <c:tickLblPos val="nextTo"/>
        <c:crossAx val="161196288"/>
        <c:crosses val="autoZero"/>
        <c:auto val="1"/>
        <c:lblAlgn val="ctr"/>
        <c:lblOffset val="100"/>
      </c:catAx>
      <c:valAx>
        <c:axId val="161196288"/>
        <c:scaling>
          <c:orientation val="minMax"/>
        </c:scaling>
        <c:axPos val="l"/>
        <c:majorGridlines/>
        <c:numFmt formatCode="General" sourceLinked="1"/>
        <c:tickLblPos val="none"/>
        <c:crossAx val="161194752"/>
        <c:crosses val="autoZero"/>
        <c:crossBetween val="between"/>
      </c:valAx>
    </c:plotArea>
    <c:plotVisOnly val="1"/>
    <c:dispBlanksAs val="gap"/>
  </c:chart>
  <c:spPr>
    <a:gradFill rotWithShape="1">
      <a:gsLst>
        <a:gs pos="0">
          <a:schemeClr val="accent3">
            <a:shade val="60000"/>
          </a:schemeClr>
        </a:gs>
        <a:gs pos="33000">
          <a:schemeClr val="accent3">
            <a:tint val="86500"/>
          </a:schemeClr>
        </a:gs>
        <a:gs pos="46750">
          <a:schemeClr val="accent3">
            <a:tint val="71000"/>
            <a:satMod val="112000"/>
          </a:schemeClr>
        </a:gs>
        <a:gs pos="53000">
          <a:schemeClr val="accent3">
            <a:tint val="71000"/>
            <a:satMod val="112000"/>
          </a:schemeClr>
        </a:gs>
        <a:gs pos="68000">
          <a:schemeClr val="accent3">
            <a:tint val="86000"/>
          </a:schemeClr>
        </a:gs>
        <a:gs pos="100000">
          <a:schemeClr val="accent3">
            <a:shade val="60000"/>
          </a:schemeClr>
        </a:gs>
      </a:gsLst>
      <a:lin ang="8350000" scaled="1"/>
    </a:gradFill>
    <a:ln w="9525" cap="flat" cmpd="sng" algn="ctr">
      <a:solidFill>
        <a:schemeClr val="accent3">
          <a:shade val="48000"/>
          <a:satMod val="110000"/>
        </a:schemeClr>
      </a:solidFill>
      <a:prstDash val="solid"/>
    </a:ln>
    <a:effectLst>
      <a:outerShdw blurRad="190500" dist="228600" dir="2700000" sy="90000" rotWithShape="0">
        <a:srgbClr val="000000">
          <a:alpha val="25500"/>
        </a:srgbClr>
      </a:outerShdw>
    </a:effectLst>
  </c:spPr>
  <c:txPr>
    <a:bodyPr/>
    <a:lstStyle/>
    <a:p>
      <a:pPr>
        <a:defRPr sz="1200" b="1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1347120485180697E-2"/>
          <c:y val="0"/>
          <c:w val="0.78499513926230713"/>
          <c:h val="0.99512603871172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Pt>
            <c:idx val="0"/>
            <c:explosion val="3"/>
          </c:dPt>
          <c:dPt>
            <c:idx val="1"/>
            <c:explosion val="19"/>
          </c:dPt>
          <c:dPt>
            <c:idx val="2"/>
            <c:explosion val="9"/>
          </c:dPt>
          <c:dLbls>
            <c:dLbl>
              <c:idx val="0"/>
              <c:layout>
                <c:manualLayout>
                  <c:x val="-0.19705700819091371"/>
                  <c:y val="5.1337083970032324E-2"/>
                </c:manualLayout>
              </c:layout>
              <c:showVal val="1"/>
            </c:dLbl>
            <c:dLbl>
              <c:idx val="1"/>
              <c:layout>
                <c:manualLayout>
                  <c:x val="0.14558178659863671"/>
                  <c:y val="-0.27569751490477667"/>
                </c:manualLayout>
              </c:layout>
              <c:showVal val="1"/>
            </c:dLbl>
            <c:dLbl>
              <c:idx val="2"/>
              <c:layout>
                <c:manualLayout>
                  <c:x val="0.15689732478392188"/>
                  <c:y val="4.4572395513559654E-2"/>
                </c:manualLayout>
              </c:layout>
              <c:showVal val="1"/>
            </c:dLbl>
            <c:dLbl>
              <c:idx val="3"/>
              <c:layout>
                <c:manualLayout>
                  <c:x val="9.1476617109994524E-2"/>
                  <c:y val="9.8341902589788546E-2"/>
                </c:manualLayout>
              </c:layout>
              <c:showVal val="1"/>
            </c:dLbl>
            <c:spPr>
              <a:solidFill>
                <a:srgbClr val="ADFBD6"/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добыча</c:v>
                </c:pt>
                <c:pt idx="1">
                  <c:v>обработка</c:v>
                </c:pt>
                <c:pt idx="2">
                  <c:v>электроэнергия, газ, вода</c:v>
                </c:pt>
                <c:pt idx="3">
                  <c:v>водоснабжение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650.4</c:v>
                </c:pt>
                <c:pt idx="1">
                  <c:v>1287.2</c:v>
                </c:pt>
                <c:pt idx="2">
                  <c:v>294.5</c:v>
                </c:pt>
                <c:pt idx="3">
                  <c:v>280.39999999999969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81390856406954282"/>
          <c:w val="1"/>
          <c:h val="0.1798876501790137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производства продукции сельского хозяйства,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5901966565413383"/>
          <c:y val="2.6074396017563587E-3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7036447405158737"/>
          <c:w val="0.87218887106902065"/>
          <c:h val="0.560008943684298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33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100.6</c:v>
                </c:pt>
                <c:pt idx="1">
                  <c:v>84.5</c:v>
                </c:pt>
                <c:pt idx="2">
                  <c:v>101</c:v>
                </c:pt>
                <c:pt idx="3">
                  <c:v>103.9</c:v>
                </c:pt>
                <c:pt idx="4">
                  <c:v>104.7</c:v>
                </c:pt>
                <c:pt idx="5">
                  <c:v>100.7</c:v>
                </c:pt>
              </c:numCache>
            </c:numRef>
          </c:val>
        </c:ser>
        <c:marker val="1"/>
        <c:axId val="149959808"/>
        <c:axId val="149961344"/>
      </c:lineChart>
      <c:catAx>
        <c:axId val="149959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</a:defRPr>
            </a:pPr>
            <a:endParaRPr lang="ru-RU"/>
          </a:p>
        </c:txPr>
        <c:crossAx val="149961344"/>
        <c:crosses val="autoZero"/>
        <c:auto val="1"/>
        <c:lblAlgn val="ctr"/>
        <c:lblOffset val="100"/>
      </c:catAx>
      <c:valAx>
        <c:axId val="1499613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995980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aseline="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9171979102680241E-2"/>
          <c:y val="0"/>
          <c:w val="0.93052677144044649"/>
          <c:h val="0.64067863042080486"/>
        </c:manualLayout>
      </c:layout>
      <c:bar3DChart>
        <c:barDir val="col"/>
        <c:grouping val="stacked"/>
        <c:ser>
          <c:idx val="0"/>
          <c:order val="0"/>
          <c:tx>
            <c:strRef>
              <c:f>Лист1!$C$1</c:f>
              <c:strCache>
                <c:ptCount val="1"/>
                <c:pt idx="0">
                  <c:v>растениеводство</c:v>
                </c:pt>
              </c:strCache>
            </c:strRef>
          </c:tx>
          <c:dLbls>
            <c:dLbl>
              <c:idx val="0"/>
              <c:layout>
                <c:manualLayout>
                  <c:x val="6.5843160554658687E-3"/>
                  <c:y val="-7.4073555623990969E-3"/>
                </c:manualLayout>
              </c:layout>
              <c:showVal val="1"/>
            </c:dLbl>
            <c:dLbl>
              <c:idx val="1"/>
              <c:layout>
                <c:manualLayout>
                  <c:x val="1.3168632110931722E-2"/>
                  <c:y val="3.7036777811995567E-3"/>
                </c:manualLayout>
              </c:layout>
              <c:showVal val="1"/>
            </c:dLbl>
            <c:dLbl>
              <c:idx val="2"/>
              <c:layout>
                <c:manualLayout>
                  <c:x val="1.3168632110931722E-2"/>
                  <c:y val="3.7036777811995567E-3"/>
                </c:manualLayout>
              </c:layout>
              <c:showVal val="1"/>
            </c:dLbl>
            <c:dLbl>
              <c:idx val="3"/>
              <c:layout>
                <c:manualLayout>
                  <c:x val="1.0973860092443105E-2"/>
                  <c:y val="-3.7036777811995567E-3"/>
                </c:manualLayout>
              </c:layout>
              <c:showVal val="1"/>
            </c:dLbl>
            <c:dLbl>
              <c:idx val="4"/>
              <c:layout>
                <c:manualLayout>
                  <c:x val="1.0973860092443187E-2"/>
                  <c:y val="0"/>
                </c:manualLayout>
              </c:layout>
              <c:showVal val="1"/>
            </c:dLbl>
            <c:dLbl>
              <c:idx val="5"/>
              <c:layout>
                <c:manualLayout>
                  <c:x val="1.0973860092443105E-2"/>
                  <c:y val="3.703677781199487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783</c:v>
                </c:pt>
                <c:pt idx="1">
                  <c:v>495.8</c:v>
                </c:pt>
                <c:pt idx="2">
                  <c:v>510.4</c:v>
                </c:pt>
                <c:pt idx="3">
                  <c:v>630.20000000000005</c:v>
                </c:pt>
                <c:pt idx="4">
                  <c:v>708.4</c:v>
                </c:pt>
                <c:pt idx="5">
                  <c:v>730.8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животноводство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7790880739544858E-3"/>
                  <c:y val="4.8147811155594127E-2"/>
                </c:manualLayout>
              </c:layout>
              <c:showVal val="1"/>
            </c:dLbl>
            <c:dLbl>
              <c:idx val="2"/>
              <c:layout>
                <c:manualLayout>
                  <c:x val="8.7790880739544858E-3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6.5843160554658687E-3"/>
                  <c:y val="3.7036777811995567E-3"/>
                </c:manualLayout>
              </c:layout>
              <c:showVal val="1"/>
            </c:dLbl>
            <c:dLbl>
              <c:idx val="4"/>
              <c:layout>
                <c:manualLayout>
                  <c:x val="1.7558176147909051E-2"/>
                  <c:y val="-1.1111033343598645E-2"/>
                </c:manualLayout>
              </c:layout>
              <c:showVal val="1"/>
            </c:dLbl>
            <c:dLbl>
              <c:idx val="5"/>
              <c:layout>
                <c:manualLayout>
                  <c:x val="1.7558176147908982E-2"/>
                  <c:y val="-3.3949987467843784E-17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1616.6</c:v>
                </c:pt>
                <c:pt idx="1">
                  <c:v>1578.2</c:v>
                </c:pt>
                <c:pt idx="2">
                  <c:v>1630</c:v>
                </c:pt>
                <c:pt idx="3">
                  <c:v>1670.2</c:v>
                </c:pt>
                <c:pt idx="4">
                  <c:v>1786.1</c:v>
                </c:pt>
                <c:pt idx="5">
                  <c:v>1873.7</c:v>
                </c:pt>
              </c:numCache>
            </c:numRef>
          </c:val>
        </c:ser>
        <c:shape val="cylinder"/>
        <c:axId val="161214464"/>
        <c:axId val="161216000"/>
        <c:axId val="0"/>
      </c:bar3DChart>
      <c:catAx>
        <c:axId val="161214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</a:defRPr>
            </a:pPr>
            <a:endParaRPr lang="ru-RU"/>
          </a:p>
        </c:txPr>
        <c:crossAx val="161216000"/>
        <c:crossesAt val="0"/>
        <c:auto val="1"/>
        <c:lblAlgn val="ctr"/>
        <c:lblOffset val="100"/>
      </c:catAx>
      <c:valAx>
        <c:axId val="161216000"/>
        <c:scaling>
          <c:orientation val="minMax"/>
        </c:scaling>
        <c:delete val="1"/>
        <c:axPos val="l"/>
        <c:numFmt formatCode="General" sourceLinked="1"/>
        <c:tickLblPos val="nextTo"/>
        <c:crossAx val="161214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5071174949182991E-2"/>
          <c:y val="0.71244777911537904"/>
          <c:w val="0.91111122277792356"/>
          <c:h val="0.17967708262509349"/>
        </c:manualLayout>
      </c:layout>
      <c:txPr>
        <a:bodyPr/>
        <a:lstStyle/>
        <a:p>
          <a:pPr>
            <a:defRPr sz="14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1330227939323904E-2"/>
          <c:y val="6.1888800375320158E-2"/>
          <c:w val="0.86692471299671214"/>
          <c:h val="0.7273215087123645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spPr>
              <a:solidFill>
                <a:schemeClr val="accent6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2550.6999999999998</c:v>
                </c:pt>
                <c:pt idx="1">
                  <c:v>2768.7</c:v>
                </c:pt>
                <c:pt idx="2">
                  <c:v>2983.2</c:v>
                </c:pt>
                <c:pt idx="3">
                  <c:v>3131.7</c:v>
                </c:pt>
                <c:pt idx="4">
                  <c:v>3300</c:v>
                </c:pt>
                <c:pt idx="5">
                  <c:v>3481.5</c:v>
                </c:pt>
              </c:numCache>
            </c:numRef>
          </c:val>
        </c:ser>
        <c:axId val="147644800"/>
        <c:axId val="147646336"/>
      </c:barChart>
      <c:catAx>
        <c:axId val="147644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646336"/>
        <c:crossesAt val="0"/>
        <c:auto val="1"/>
        <c:lblAlgn val="ctr"/>
        <c:lblOffset val="100"/>
      </c:catAx>
      <c:valAx>
        <c:axId val="147646336"/>
        <c:scaling>
          <c:orientation val="minMax"/>
        </c:scaling>
        <c:delete val="1"/>
        <c:axPos val="l"/>
        <c:majorGridlines/>
        <c:minorGridlines>
          <c:spPr>
            <a:ln w="6350">
              <a:solidFill>
                <a:schemeClr val="tx2">
                  <a:lumMod val="20000"/>
                  <a:lumOff val="80000"/>
                  <a:alpha val="0"/>
                </a:schemeClr>
              </a:solidFill>
            </a:ln>
          </c:spPr>
        </c:minorGridlines>
        <c:numFmt formatCode="General" sourceLinked="1"/>
        <c:tickLblPos val="nextTo"/>
        <c:crossAx val="14764480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/>
            </a:pPr>
            <a:r>
              <a:rPr lang="ru-RU" sz="1400" dirty="0"/>
              <a:t>Платные услуги населению</a:t>
            </a:r>
            <a:r>
              <a:rPr lang="ru-RU" sz="1400" dirty="0" smtClean="0"/>
              <a:t>, млн. руб. </a:t>
            </a:r>
          </a:p>
        </c:rich>
      </c:tx>
      <c:layout/>
    </c:title>
    <c:view3D>
      <c:rAngAx val="1"/>
    </c:view3D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Платные услуги населению, млн. руб.</c:v>
                </c:pt>
              </c:strCache>
            </c:strRef>
          </c:tx>
          <c:dLbls>
            <c:spPr>
              <a:solidFill>
                <a:schemeClr val="accent6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284.39999999999969</c:v>
                </c:pt>
                <c:pt idx="1">
                  <c:v>289.60000000000002</c:v>
                </c:pt>
                <c:pt idx="2">
                  <c:v>304</c:v>
                </c:pt>
                <c:pt idx="3">
                  <c:v>305</c:v>
                </c:pt>
                <c:pt idx="4">
                  <c:v>337.6</c:v>
                </c:pt>
                <c:pt idx="5">
                  <c:v>358.4</c:v>
                </c:pt>
              </c:numCache>
            </c:numRef>
          </c:val>
        </c:ser>
        <c:shape val="cone"/>
        <c:axId val="147991552"/>
        <c:axId val="147993344"/>
        <c:axId val="0"/>
      </c:bar3DChart>
      <c:catAx>
        <c:axId val="147991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47993344"/>
        <c:crosses val="autoZero"/>
        <c:auto val="1"/>
        <c:lblAlgn val="ctr"/>
        <c:lblOffset val="100"/>
      </c:catAx>
      <c:valAx>
        <c:axId val="147993344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9915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400" b="0" i="0" baseline="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sz="1400" b="1" i="0" baseline="0" dirty="0" smtClean="0">
                <a:solidFill>
                  <a:schemeClr val="tx1"/>
                </a:solidFill>
              </a:rPr>
              <a:t>Индекс потребительских цен, %</a:t>
            </a:r>
            <a:endParaRPr lang="ru-RU" sz="1400" b="1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475067392799071"/>
          <c:y val="2.6631313934853428E-2"/>
        </c:manualLayout>
      </c:layout>
    </c:title>
    <c:plotArea>
      <c:layout>
        <c:manualLayout>
          <c:layoutTarget val="inner"/>
          <c:xMode val="edge"/>
          <c:yMode val="edge"/>
          <c:x val="0.12521502717196994"/>
          <c:y val="0.22231670974986859"/>
          <c:w val="0.87218887106902065"/>
          <c:h val="0.608056517027557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bg1"/>
              </a:outerShdw>
            </a:effectLst>
          </c:spPr>
          <c:marker>
            <c:spPr>
              <a:solidFill>
                <a:srgbClr val="CCFFFF"/>
              </a:solidFill>
              <a:effectLst>
                <a:outerShdw blurRad="50800" dist="50800" dir="5400000" algn="ctr" rotWithShape="0">
                  <a:schemeClr val="bg1"/>
                </a:outerShdw>
              </a:effectLst>
            </c:spPr>
          </c:marker>
          <c:dLbls>
            <c:dLbl>
              <c:idx val="0"/>
              <c:layout>
                <c:manualLayout>
                  <c:x val="-3.3862196856681584E-2"/>
                  <c:y val="-0.10158659057004475"/>
                </c:manualLayout>
              </c:layout>
              <c:showVal val="1"/>
            </c:dLbl>
            <c:dLbl>
              <c:idx val="1"/>
              <c:layout>
                <c:manualLayout>
                  <c:x val="-7.5041958868209052E-2"/>
                  <c:y val="-7.7552836196353794E-2"/>
                </c:manualLayout>
              </c:layout>
              <c:showVal val="1"/>
            </c:dLbl>
            <c:dLbl>
              <c:idx val="2"/>
              <c:layout>
                <c:manualLayout>
                  <c:x val="-6.6433095238208423E-2"/>
                  <c:y val="-6.1075986750236823E-2"/>
                </c:manualLayout>
              </c:layout>
              <c:showVal val="1"/>
            </c:dLbl>
            <c:dLbl>
              <c:idx val="3"/>
              <c:layout>
                <c:manualLayout>
                  <c:x val="-5.6436994761137034E-3"/>
                  <c:y val="-7.1110613399031533E-2"/>
                </c:manualLayout>
              </c:layout>
              <c:showVal val="1"/>
            </c:dLbl>
            <c:dLbl>
              <c:idx val="4"/>
              <c:layout>
                <c:manualLayout>
                  <c:x val="-3.6157939016456496E-2"/>
                  <c:y val="8.6720260242721128E-2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6.07041821699047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103.9</c:v>
                </c:pt>
                <c:pt idx="1">
                  <c:v>103.9</c:v>
                </c:pt>
                <c:pt idx="2">
                  <c:v>105.9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marker val="1"/>
        <c:axId val="147924096"/>
        <c:axId val="147925632"/>
      </c:lineChart>
      <c:catAx>
        <c:axId val="1479240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47925632"/>
        <c:crosses val="autoZero"/>
        <c:auto val="1"/>
        <c:lblAlgn val="ctr"/>
        <c:lblOffset val="100"/>
      </c:catAx>
      <c:valAx>
        <c:axId val="147925632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147924096"/>
        <c:crosses val="autoZero"/>
        <c:crossBetween val="between"/>
      </c:valAx>
    </c:plotArea>
    <c:plotVisOnly val="1"/>
    <c:dispBlanksAs val="gap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1200" baseline="0"/>
      </a:pPr>
      <a:endParaRPr lang="ru-RU"/>
    </a:p>
  </c:txPr>
  <c:externalData r:id="rId1"/>
</c:chartSpace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2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hyperlink" Target="http://&#1091;&#1089;&#1090;&#1100;-&#1072;&#1073;&#1072;&#1082;&#1072;&#1085;.&#1088;&#1091;&#1089;/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4F5703-4AD9-406B-AFA4-BEA8FF821509}" type="doc">
      <dgm:prSet loTypeId="urn:microsoft.com/office/officeart/2005/8/layout/arrow4" loCatId="process" qsTypeId="urn:microsoft.com/office/officeart/2005/8/quickstyle/3d2" qsCatId="3D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718DF482-D4DB-4A29-842E-2EECFB4A2E5C}">
      <dgm:prSet/>
      <dgm:spPr/>
      <dgm:t>
        <a:bodyPr/>
        <a:lstStyle/>
        <a:p>
          <a:pPr rtl="0"/>
          <a:r>
            <a:rPr lang="ru-RU" b="1" i="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60466B31-AF58-4B39-B68B-A9693E45B3C9}" type="par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714183D1-46D5-4F06-AB76-03681A3C4781}" type="sibTrans" cxnId="{09C35446-C734-4011-8CF3-31B423360BFA}">
      <dgm:prSet/>
      <dgm:spPr/>
      <dgm:t>
        <a:bodyPr/>
        <a:lstStyle/>
        <a:p>
          <a:endParaRPr lang="ru-RU">
            <a:solidFill>
              <a:srgbClr val="0070C0"/>
            </a:solidFill>
          </a:endParaRPr>
        </a:p>
      </dgm:t>
    </dgm:pt>
    <dgm:pt modelId="{1309AC7E-52F1-4EB8-BD98-3A6B880742D2}" type="pres">
      <dgm:prSet presAssocID="{F44F5703-4AD9-406B-AFA4-BEA8FF82150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705621-E2E0-4A04-928F-13AAF10452AE}" type="pres">
      <dgm:prSet presAssocID="{718DF482-D4DB-4A29-842E-2EECFB4A2E5C}" presName="upArrow" presStyleLbl="node1" presStyleIdx="0" presStyleCnt="1" custAng="10800000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392B656-4CEE-4630-8A93-C1D169900F24}" type="pres">
      <dgm:prSet presAssocID="{718DF482-D4DB-4A29-842E-2EECFB4A2E5C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C35446-C734-4011-8CF3-31B423360BFA}" srcId="{F44F5703-4AD9-406B-AFA4-BEA8FF821509}" destId="{718DF482-D4DB-4A29-842E-2EECFB4A2E5C}" srcOrd="0" destOrd="0" parTransId="{60466B31-AF58-4B39-B68B-A9693E45B3C9}" sibTransId="{714183D1-46D5-4F06-AB76-03681A3C4781}"/>
    <dgm:cxn modelId="{663048D3-A5B4-4D8C-A993-BA4ECCC9713E}" type="presOf" srcId="{718DF482-D4DB-4A29-842E-2EECFB4A2E5C}" destId="{2392B656-4CEE-4630-8A93-C1D169900F24}" srcOrd="0" destOrd="0" presId="urn:microsoft.com/office/officeart/2005/8/layout/arrow4"/>
    <dgm:cxn modelId="{BF87CBAF-C01D-45F7-8735-15C9F24EC2A2}" type="presOf" srcId="{F44F5703-4AD9-406B-AFA4-BEA8FF821509}" destId="{1309AC7E-52F1-4EB8-BD98-3A6B880742D2}" srcOrd="0" destOrd="0" presId="urn:microsoft.com/office/officeart/2005/8/layout/arrow4"/>
    <dgm:cxn modelId="{BA0C7DE6-61DE-4451-A652-17A9E5CBA761}" type="presParOf" srcId="{1309AC7E-52F1-4EB8-BD98-3A6B880742D2}" destId="{D3705621-E2E0-4A04-928F-13AAF10452AE}" srcOrd="0" destOrd="0" presId="urn:microsoft.com/office/officeart/2005/8/layout/arrow4"/>
    <dgm:cxn modelId="{6D151571-8A64-4DF1-9154-2B81CB67A37C}" type="presParOf" srcId="{1309AC7E-52F1-4EB8-BD98-3A6B880742D2}" destId="{2392B656-4CEE-4630-8A93-C1D169900F24}" srcOrd="1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154670" custLinFactNeighborY="66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898BC46-262D-47F4-A821-D328D4882F4E}" type="presOf" srcId="{F8666547-D28F-4D89-8F79-700D7C81A9BF}" destId="{A58C4849-C275-4184-AB08-641E6033B6D0}" srcOrd="0" destOrd="0" presId="urn:microsoft.com/office/officeart/2005/8/layout/vList2"/>
    <dgm:cxn modelId="{6F429A01-2AE1-4935-8D3B-174F2A4108BC}" type="presOf" srcId="{84057E5B-46AD-4CD3-AD6E-8932A523E451}" destId="{F283F43F-10E6-4B88-9B8C-A6E1D7F295D9}" srcOrd="0" destOrd="0" presId="urn:microsoft.com/office/officeart/2005/8/layout/vList2"/>
    <dgm:cxn modelId="{876E4A3F-D11C-4CAF-BBEC-9CB35BB4AC6C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755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9CC47F-8047-4AB0-8550-B3EC030D9DEC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BC676C2-4BC4-4706-B6CB-89B0D5635485}" type="presOf" srcId="{F8666547-D28F-4D89-8F79-700D7C81A9BF}" destId="{A58C4849-C275-4184-AB08-641E6033B6D0}" srcOrd="0" destOrd="0" presId="urn:microsoft.com/office/officeart/2005/8/layout/vList2"/>
    <dgm:cxn modelId="{EC7ACA22-3173-4558-BED1-5382C757BEF3}" type="presOf" srcId="{1566F6CF-C665-436D-B779-88A8A80C1C5D}" destId="{79F34D2B-5F80-456A-B944-5D38073B2182}" srcOrd="0" destOrd="0" presId="urn:microsoft.com/office/officeart/2005/8/layout/vList2"/>
    <dgm:cxn modelId="{3824F719-27C3-41FB-B404-76E605F6BF7C}" type="presParOf" srcId="{F283F43F-10E6-4B88-9B8C-A6E1D7F295D9}" destId="{A58C4849-C275-4184-AB08-641E6033B6D0}" srcOrd="0" destOrd="0" presId="urn:microsoft.com/office/officeart/2005/8/layout/vList2"/>
    <dgm:cxn modelId="{38C37441-73E8-477C-A283-B9E337C64896}" type="presParOf" srcId="{F283F43F-10E6-4B88-9B8C-A6E1D7F295D9}" destId="{4059FFB4-9F16-407A-99E1-3875466703CC}" srcOrd="1" destOrd="0" presId="urn:microsoft.com/office/officeart/2005/8/layout/vList2"/>
    <dgm:cxn modelId="{D54F2826-F534-4A87-AA68-1D49159C3BCA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38821" custLinFactNeighborX="-2083" custLinFactNeighborY="-4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44065" custLinFactNeighborY="-138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F10B64-47A3-4242-94A3-1725668A50D6}" type="presOf" srcId="{F8666547-D28F-4D89-8F79-700D7C81A9BF}" destId="{A58C4849-C275-4184-AB08-641E6033B6D0}" srcOrd="0" destOrd="0" presId="urn:microsoft.com/office/officeart/2005/8/layout/vList2"/>
    <dgm:cxn modelId="{7847E931-2314-4F48-8C6C-8CE3AEADD696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A31DEC9C-10CC-4A4A-B9E2-A9C34B6C9D5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6560B7C9-3A93-4CCF-B5FF-6E0B5672289D}" type="presParOf" srcId="{F283F43F-10E6-4B88-9B8C-A6E1D7F295D9}" destId="{A58C4849-C275-4184-AB08-641E6033B6D0}" srcOrd="0" destOrd="0" presId="urn:microsoft.com/office/officeart/2005/8/layout/vList2"/>
    <dgm:cxn modelId="{AABFC3DB-AB7C-407E-B0B3-49F4CDE95588}" type="presParOf" srcId="{F283F43F-10E6-4B88-9B8C-A6E1D7F295D9}" destId="{4059FFB4-9F16-407A-99E1-3875466703CC}" srcOrd="1" destOrd="0" presId="urn:microsoft.com/office/officeart/2005/8/layout/vList2"/>
    <dgm:cxn modelId="{90282F64-BCC0-4726-A4BF-B114C152DFC0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954AE116-A746-4B1B-82DC-94B0F903EDE1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b="1" dirty="0">
            <a:solidFill>
              <a:srgbClr val="C00000"/>
            </a:solidFill>
          </a:endParaRPr>
        </a:p>
      </dgm:t>
    </dgm:pt>
    <dgm:pt modelId="{38F1365F-13DC-4357-997D-37B96CAAC0B3}" type="parTrans" cxnId="{FD8F6985-B586-4D19-9989-A2C9AA23C5A4}">
      <dgm:prSet/>
      <dgm:spPr/>
      <dgm:t>
        <a:bodyPr/>
        <a:lstStyle/>
        <a:p>
          <a:endParaRPr lang="ru-RU"/>
        </a:p>
      </dgm:t>
    </dgm:pt>
    <dgm:pt modelId="{2B7DF722-B944-4769-8D4E-749080FA0DB7}" type="sibTrans" cxnId="{FD8F6985-B586-4D19-9989-A2C9AA23C5A4}">
      <dgm:prSet/>
      <dgm:spPr/>
      <dgm:t>
        <a:bodyPr/>
        <a:lstStyle/>
        <a:p>
          <a:endParaRPr lang="ru-RU"/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3" custLinFactY="5816" custLinFactNeighborX="4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  <dgm:t>
        <a:bodyPr/>
        <a:lstStyle/>
        <a:p>
          <a:endParaRPr lang="ru-RU"/>
        </a:p>
      </dgm:t>
    </dgm:pt>
    <dgm:pt modelId="{79F34D2B-5F80-456A-B944-5D38073B2182}" type="pres">
      <dgm:prSet presAssocID="{1566F6CF-C665-436D-B779-88A8A80C1C5D}" presName="parentText" presStyleLbl="node1" presStyleIdx="1" presStyleCnt="3" custScaleY="67485" custLinFactY="964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97A4A1-3497-4F82-903E-B1522CD08F84}" type="pres">
      <dgm:prSet presAssocID="{40779446-4BFF-47CC-B561-C0BE0F0303A4}" presName="spacer" presStyleCnt="0"/>
      <dgm:spPr/>
    </dgm:pt>
    <dgm:pt modelId="{A6E81EF9-A6B2-4840-AA0D-A22BE60E5C07}" type="pres">
      <dgm:prSet presAssocID="{954AE116-A746-4B1B-82DC-94B0F903EDE1}" presName="parentText" presStyleLbl="node1" presStyleIdx="2" presStyleCnt="3" custScaleY="92158" custLinFactY="500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40D219-F1A4-4F66-AA84-663D55E7176B}" type="presOf" srcId="{F8666547-D28F-4D89-8F79-700D7C81A9BF}" destId="{A58C4849-C275-4184-AB08-641E6033B6D0}" srcOrd="0" destOrd="0" presId="urn:microsoft.com/office/officeart/2005/8/layout/vList2"/>
    <dgm:cxn modelId="{32964A01-4D79-4FB7-81C5-2F163C0E0DC3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D8F6985-B586-4D19-9989-A2C9AA23C5A4}" srcId="{84057E5B-46AD-4CD3-AD6E-8932A523E451}" destId="{954AE116-A746-4B1B-82DC-94B0F903EDE1}" srcOrd="2" destOrd="0" parTransId="{38F1365F-13DC-4357-997D-37B96CAAC0B3}" sibTransId="{2B7DF722-B944-4769-8D4E-749080FA0DB7}"/>
    <dgm:cxn modelId="{CEF400BD-8964-4FDC-931C-EC2D240FAE2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51824F66-1675-468B-A4C6-21D6A3F8DDB1}" type="presOf" srcId="{954AE116-A746-4B1B-82DC-94B0F903EDE1}" destId="{A6E81EF9-A6B2-4840-AA0D-A22BE60E5C07}" srcOrd="0" destOrd="0" presId="urn:microsoft.com/office/officeart/2005/8/layout/vList2"/>
    <dgm:cxn modelId="{79C23A1F-7446-43DE-B97B-ED9A5A26ECC0}" type="presParOf" srcId="{F283F43F-10E6-4B88-9B8C-A6E1D7F295D9}" destId="{A58C4849-C275-4184-AB08-641E6033B6D0}" srcOrd="0" destOrd="0" presId="urn:microsoft.com/office/officeart/2005/8/layout/vList2"/>
    <dgm:cxn modelId="{849DF989-04FF-4C24-9E18-090A03F76BA5}" type="presParOf" srcId="{F283F43F-10E6-4B88-9B8C-A6E1D7F295D9}" destId="{4059FFB4-9F16-407A-99E1-3875466703CC}" srcOrd="1" destOrd="0" presId="urn:microsoft.com/office/officeart/2005/8/layout/vList2"/>
    <dgm:cxn modelId="{C69174C7-CA60-486E-AEBF-E86E252EEA16}" type="presParOf" srcId="{F283F43F-10E6-4B88-9B8C-A6E1D7F295D9}" destId="{79F34D2B-5F80-456A-B944-5D38073B2182}" srcOrd="2" destOrd="0" presId="urn:microsoft.com/office/officeart/2005/8/layout/vList2"/>
    <dgm:cxn modelId="{42E49201-7ED3-4EB2-846E-B097B5B75610}" type="presParOf" srcId="{F283F43F-10E6-4B88-9B8C-A6E1D7F295D9}" destId="{E397A4A1-3497-4F82-903E-B1522CD08F84}" srcOrd="3" destOrd="0" presId="urn:microsoft.com/office/officeart/2005/8/layout/vList2"/>
    <dgm:cxn modelId="{89ED92CD-CE9E-4C06-B879-D4418FC72AB0}" type="presParOf" srcId="{F283F43F-10E6-4B88-9B8C-A6E1D7F295D9}" destId="{A6E81EF9-A6B2-4840-AA0D-A22BE60E5C0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Y="-14176" custLinFactNeighborX="-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3678" custLinFactNeighborX="208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F1B89691-A458-4228-A59F-38A5FFF79D59}" type="presOf" srcId="{84057E5B-46AD-4CD3-AD6E-8932A523E451}" destId="{F283F43F-10E6-4B88-9B8C-A6E1D7F295D9}" srcOrd="0" destOrd="0" presId="urn:microsoft.com/office/officeart/2005/8/layout/vList2"/>
    <dgm:cxn modelId="{00609744-5175-45E8-A4E9-5EA322428FAC}" type="presOf" srcId="{1566F6CF-C665-436D-B779-88A8A80C1C5D}" destId="{79F34D2B-5F80-456A-B944-5D38073B2182}" srcOrd="0" destOrd="0" presId="urn:microsoft.com/office/officeart/2005/8/layout/vList2"/>
    <dgm:cxn modelId="{17CC0DDD-6E79-48B8-AB36-22FA80AEF1F9}" type="presOf" srcId="{F8666547-D28F-4D89-8F79-700D7C81A9BF}" destId="{A58C4849-C275-4184-AB08-641E6033B6D0}" srcOrd="0" destOrd="0" presId="urn:microsoft.com/office/officeart/2005/8/layout/vList2"/>
    <dgm:cxn modelId="{8648A3EF-92AE-4E32-9342-BB3F7453C6CB}" type="presParOf" srcId="{F283F43F-10E6-4B88-9B8C-A6E1D7F295D9}" destId="{A58C4849-C275-4184-AB08-641E6033B6D0}" srcOrd="0" destOrd="0" presId="urn:microsoft.com/office/officeart/2005/8/layout/vList2"/>
    <dgm:cxn modelId="{FD0F38F1-83D0-441E-8834-BBA2095D7EF2}" type="presParOf" srcId="{F283F43F-10E6-4B88-9B8C-A6E1D7F295D9}" destId="{4059FFB4-9F16-407A-99E1-3875466703CC}" srcOrd="1" destOrd="0" presId="urn:microsoft.com/office/officeart/2005/8/layout/vList2"/>
    <dgm:cxn modelId="{E9FC5FC6-470E-41ED-82EE-8130F926760F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E0D0D-413F-4873-9312-DF550E1779F0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EA6DAE13-2D84-4315-AB61-CFE43C424431}" type="presOf" srcId="{F8666547-D28F-4D89-8F79-700D7C81A9BF}" destId="{A58C4849-C275-4184-AB08-641E6033B6D0}" srcOrd="0" destOrd="0" presId="urn:microsoft.com/office/officeart/2005/8/layout/vList2"/>
    <dgm:cxn modelId="{F95067A3-C89E-4451-851D-90F8AFDDCAD4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200" b="1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1" custScaleY="264478" custLinFactNeighborY="-66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46077-82F9-46B5-B6AE-B339A42917E9}" type="presOf" srcId="{F8666547-D28F-4D89-8F79-700D7C81A9BF}" destId="{A58C4849-C275-4184-AB08-641E6033B6D0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84A73B7A-AEED-47C8-9A15-7DBCFD1C5857}" type="presOf" srcId="{84057E5B-46AD-4CD3-AD6E-8932A523E451}" destId="{F283F43F-10E6-4B88-9B8C-A6E1D7F295D9}" srcOrd="0" destOrd="0" presId="urn:microsoft.com/office/officeart/2005/8/layout/vList2"/>
    <dgm:cxn modelId="{E3CE679D-9973-469C-AB4F-0E95E71403EE}" type="presParOf" srcId="{F283F43F-10E6-4B88-9B8C-A6E1D7F295D9}" destId="{A58C4849-C275-4184-AB08-641E6033B6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ru-RU" b="1" dirty="0" smtClean="0">
              <a:hlinkClick xmlns:r="http://schemas.openxmlformats.org/officeDocument/2006/relationships" r:id="rId1"/>
            </a:rPr>
            <a:t>усть-абакан.рус</a:t>
          </a:r>
          <a:endParaRPr lang="ru-RU" b="1" dirty="0"/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3933EA8A-7B59-4A0F-AB5F-B4A7F7084619}" type="presOf" srcId="{B692653A-1789-410F-8338-88D70A7E5AD4}" destId="{60BB787E-7737-4CB3-8621-B4A051834214}" srcOrd="0" destOrd="0" presId="urn:microsoft.com/office/officeart/2005/8/layout/target3"/>
    <dgm:cxn modelId="{1397B300-C1CF-4D0C-80EA-EE569FE2D5F5}" type="presOf" srcId="{6E5B700E-7C92-46D6-86F1-4819FCE1306F}" destId="{265E3A80-798A-4554-A963-5B38F7305C52}" srcOrd="0" destOrd="0" presId="urn:microsoft.com/office/officeart/2005/8/layout/target3"/>
    <dgm:cxn modelId="{02D20F73-3661-4DDC-BEDF-DFD2C3A8E895}" type="presOf" srcId="{6E5B700E-7C92-46D6-86F1-4819FCE1306F}" destId="{A7D721F9-979E-4FE0-BF12-1F9210289F00}" srcOrd="1" destOrd="0" presId="urn:microsoft.com/office/officeart/2005/8/layout/target3"/>
    <dgm:cxn modelId="{22550DE0-4B28-4AA4-9870-51F348621FEA}" type="presParOf" srcId="{60BB787E-7737-4CB3-8621-B4A051834214}" destId="{1B184D5C-EE7A-4583-A403-BA13A8F99ED8}" srcOrd="0" destOrd="0" presId="urn:microsoft.com/office/officeart/2005/8/layout/target3"/>
    <dgm:cxn modelId="{AB8E9DE1-668A-4970-B5CF-D608467168BF}" type="presParOf" srcId="{60BB787E-7737-4CB3-8621-B4A051834214}" destId="{EBABAC46-8E65-4F94-942D-DCA0A3353F0E}" srcOrd="1" destOrd="0" presId="urn:microsoft.com/office/officeart/2005/8/layout/target3"/>
    <dgm:cxn modelId="{FFFB9450-83D7-4A49-9328-E7254475C5F6}" type="presParOf" srcId="{60BB787E-7737-4CB3-8621-B4A051834214}" destId="{265E3A80-798A-4554-A963-5B38F7305C52}" srcOrd="2" destOrd="0" presId="urn:microsoft.com/office/officeart/2005/8/layout/target3"/>
    <dgm:cxn modelId="{E396332B-4049-49FB-B7D9-A2C17CF60BBF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1 394 941,0 тыс.рублей ( 96,8%)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46 590,2 тыс. рублей ( 3,2%)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20086" custLinFactNeighborY="-3737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Y="27423" custLinFactNeighborX="-4265" custLinFactNeighborY="13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66948" custScaleY="153903" custLinFactNeighborX="-62712" custLinFactNeighborY="1408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2B64E5-D652-4AAF-BC70-8BE2B0344965}" type="presOf" srcId="{E6AE6CB4-C484-43CF-A7ED-C76104F0022B}" destId="{86BEF549-315E-4A3F-B55E-B57D26A55129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997C83DA-2F38-4DA3-A957-CCC47CA3DB2D}" type="presOf" srcId="{42F3AADE-91BC-4F53-96CB-8E1EE585A2DA}" destId="{5914EB7D-8A5B-4060-AAF1-418D36193991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F51BB500-F72B-4929-9A36-D044C0E0240C}" type="presOf" srcId="{56727721-662E-44E6-9968-5331C400028A}" destId="{B2F430F6-A5FF-4650-892D-A1CC762059F0}" srcOrd="0" destOrd="0" presId="urn:microsoft.com/office/officeart/2009/3/layout/IncreasingArrowsProcess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927DA404-E7AD-4D6D-975F-AAC72FF19472}" type="presOf" srcId="{505BE5B3-CF3A-4814-BE17-528E8859F083}" destId="{86A4337D-FF19-472E-916A-D9FD8841784D}" srcOrd="0" destOrd="0" presId="urn:microsoft.com/office/officeart/2009/3/layout/IncreasingArrowsProcess"/>
    <dgm:cxn modelId="{146E9B98-3E29-48EF-B281-D446F0B62C9D}" type="presParOf" srcId="{86BEF549-315E-4A3F-B55E-B57D26A55129}" destId="{86A4337D-FF19-472E-916A-D9FD8841784D}" srcOrd="0" destOrd="0" presId="urn:microsoft.com/office/officeart/2009/3/layout/IncreasingArrowsProcess"/>
    <dgm:cxn modelId="{B5D7F8BE-E2A2-4F6D-942F-48A932F7435A}" type="presParOf" srcId="{86BEF549-315E-4A3F-B55E-B57D26A55129}" destId="{B2F430F6-A5FF-4650-892D-A1CC762059F0}" srcOrd="1" destOrd="0" presId="urn:microsoft.com/office/officeart/2009/3/layout/IncreasingArrowsProcess"/>
    <dgm:cxn modelId="{7B628C89-7F66-40B0-B6D6-592622E41770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0C7CD0-6DBA-40F9-9A5B-BC4F9FE12613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99476C3-2A81-4D3E-B134-8CFCB39DDA5F}">
      <dgm:prSet phldrT="[Текст]"/>
      <dgm:spPr/>
      <dgm:t>
        <a:bodyPr/>
        <a:lstStyle/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r>
            <a:rPr lang="ru-RU" b="1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1 441 531,2 тыс. рублей</a:t>
          </a:r>
          <a:endParaRPr lang="ru-RU" b="1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473711-348F-42AD-A069-E93A31031663}" type="parTrans" cxnId="{DD807393-647F-4FF4-8B70-CD0B72D049B7}">
      <dgm:prSet/>
      <dgm:spPr/>
      <dgm:t>
        <a:bodyPr/>
        <a:lstStyle/>
        <a:p>
          <a:endParaRPr lang="ru-RU"/>
        </a:p>
      </dgm:t>
    </dgm:pt>
    <dgm:pt modelId="{C25A868D-A6E6-409F-BC9B-3807AC39FBF4}" type="sibTrans" cxnId="{DD807393-647F-4FF4-8B70-CD0B72D049B7}">
      <dgm:prSet/>
      <dgm:spPr/>
      <dgm:t>
        <a:bodyPr/>
        <a:lstStyle/>
        <a:p>
          <a:endParaRPr lang="ru-RU"/>
        </a:p>
      </dgm:t>
    </dgm:pt>
    <dgm:pt modelId="{FF3FBEF2-79DA-4384-AA3F-65AC63EE0747}" type="pres">
      <dgm:prSet presAssocID="{780C7CD0-6DBA-40F9-9A5B-BC4F9FE1261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99B798D-E5F6-44C9-AE36-C821D618352D}" type="pres">
      <dgm:prSet presAssocID="{899476C3-2A81-4D3E-B134-8CFCB39DDA5F}" presName="composite" presStyleCnt="0"/>
      <dgm:spPr/>
      <dgm:t>
        <a:bodyPr/>
        <a:lstStyle/>
        <a:p>
          <a:endParaRPr lang="ru-RU"/>
        </a:p>
      </dgm:t>
    </dgm:pt>
    <dgm:pt modelId="{85E56B1B-9BD5-49B1-8FF2-65F4FD596629}" type="pres">
      <dgm:prSet presAssocID="{899476C3-2A81-4D3E-B134-8CFCB39DDA5F}" presName="ParentText" presStyleLbl="node1" presStyleIdx="0" presStyleCnt="1" custScaleX="88138" custScaleY="356630" custLinFactY="-25278" custLinFactNeighborX="24056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5F33CE-3F20-42E5-AD94-FC4397BE5053}" type="pres">
      <dgm:prSet presAssocID="{899476C3-2A81-4D3E-B134-8CFCB39DDA5F}" presName="Image" presStyleLbl="bgImgPlace1" presStyleIdx="0" presStyleCnt="1" custLinFactNeighborX="24507" custLinFactNeighborY="2457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7BAC3A0-0F57-44F3-B3C7-CC8D2140E7EE}" type="pres">
      <dgm:prSet presAssocID="{899476C3-2A81-4D3E-B134-8CFCB39DDA5F}" presName="ChildText" presStyleLbl="fgAcc1" presStyleIdx="0" presStyleCnt="0" custLinFactNeighborX="-16810" custLinFactNeighborY="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8E2D5E-7E88-405F-9AA8-102BC3E33EE3}" type="presOf" srcId="{780C7CD0-6DBA-40F9-9A5B-BC4F9FE12613}" destId="{FF3FBEF2-79DA-4384-AA3F-65AC63EE0747}" srcOrd="0" destOrd="0" presId="urn:microsoft.com/office/officeart/2008/layout/TitledPictureBlocks"/>
    <dgm:cxn modelId="{DD807393-647F-4FF4-8B70-CD0B72D049B7}" srcId="{780C7CD0-6DBA-40F9-9A5B-BC4F9FE12613}" destId="{899476C3-2A81-4D3E-B134-8CFCB39DDA5F}" srcOrd="0" destOrd="0" parTransId="{BD473711-348F-42AD-A069-E93A31031663}" sibTransId="{C25A868D-A6E6-409F-BC9B-3807AC39FBF4}"/>
    <dgm:cxn modelId="{99D22747-D7DC-4B99-9246-4BBCBF43A790}" type="presOf" srcId="{899476C3-2A81-4D3E-B134-8CFCB39DDA5F}" destId="{85E56B1B-9BD5-49B1-8FF2-65F4FD596629}" srcOrd="0" destOrd="0" presId="urn:microsoft.com/office/officeart/2008/layout/TitledPictureBlocks"/>
    <dgm:cxn modelId="{207A439B-89A8-4856-8BE0-549CF06087AF}" type="presParOf" srcId="{FF3FBEF2-79DA-4384-AA3F-65AC63EE0747}" destId="{399B798D-E5F6-44C9-AE36-C821D618352D}" srcOrd="0" destOrd="0" presId="urn:microsoft.com/office/officeart/2008/layout/TitledPictureBlocks"/>
    <dgm:cxn modelId="{3A2AEFF8-4A1A-4981-A408-45EDBBCBC2F6}" type="presParOf" srcId="{399B798D-E5F6-44C9-AE36-C821D618352D}" destId="{85E56B1B-9BD5-49B1-8FF2-65F4FD596629}" srcOrd="0" destOrd="0" presId="urn:microsoft.com/office/officeart/2008/layout/TitledPictureBlocks"/>
    <dgm:cxn modelId="{F0BF5ABD-6C98-4A89-A0E1-DAD590DE299E}" type="presParOf" srcId="{399B798D-E5F6-44C9-AE36-C821D618352D}" destId="{495F33CE-3F20-42E5-AD94-FC4397BE5053}" srcOrd="1" destOrd="0" presId="urn:microsoft.com/office/officeart/2008/layout/TitledPictureBlocks"/>
    <dgm:cxn modelId="{29039EA6-747F-4F09-913D-34E058279A2E}" type="presParOf" srcId="{399B798D-E5F6-44C9-AE36-C821D618352D}" destId="{A7BAC3A0-0F57-44F3-B3C7-CC8D2140E7EE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76460D-CCF9-486E-BFB6-D95756C66F95}" type="doc">
      <dgm:prSet loTypeId="urn:microsoft.com/office/officeart/2005/8/layout/vList3#1" loCatId="list" qsTypeId="urn:microsoft.com/office/officeart/2005/8/quickstyle/simple1" qsCatId="simple" csTypeId="urn:microsoft.com/office/officeart/2005/8/colors/accent0_3" csCatId="mainScheme" phldr="1"/>
      <dgm:spPr/>
    </dgm:pt>
    <dgm:pt modelId="{9D40C572-BE28-4F24-A677-C582BBDDCAC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</a:t>
          </a:r>
          <a:r>
            <a:rPr lang="ru-RU" sz="2300" dirty="0" smtClean="0"/>
            <a:t>На поддержку отраслей экономики</a:t>
          </a:r>
          <a:endParaRPr lang="ru-RU" sz="2300" dirty="0"/>
        </a:p>
      </dgm:t>
    </dgm:pt>
    <dgm:pt modelId="{A8C6AAA7-7F9F-40D7-B9D1-6ADF9B3F2D93}" type="parTrans" cxnId="{6CE0D4D1-6285-4887-95EF-E197EB9A4936}">
      <dgm:prSet/>
      <dgm:spPr/>
      <dgm:t>
        <a:bodyPr/>
        <a:lstStyle/>
        <a:p>
          <a:endParaRPr lang="ru-RU"/>
        </a:p>
      </dgm:t>
    </dgm:pt>
    <dgm:pt modelId="{86EE2FBF-AAA8-45D9-93EE-98F72DFC1BB2}" type="sibTrans" cxnId="{6CE0D4D1-6285-4887-95EF-E197EB9A4936}">
      <dgm:prSet/>
      <dgm:spPr/>
      <dgm:t>
        <a:bodyPr/>
        <a:lstStyle/>
        <a:p>
          <a:endParaRPr lang="ru-RU"/>
        </a:p>
      </dgm:t>
    </dgm:pt>
    <dgm:pt modelId="{7F997C4E-2A1A-4117-B60A-5ADE2F7DB7C4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</a:t>
          </a:r>
          <a:r>
            <a:rPr lang="ru-RU" sz="2300" dirty="0" smtClean="0"/>
            <a:t>На обеспечение безопасных условий</a:t>
          </a:r>
        </a:p>
        <a:p>
          <a:pPr algn="l"/>
          <a:r>
            <a:rPr lang="ru-RU" sz="2300" dirty="0" smtClean="0"/>
            <a:t>     жизнедеятельности</a:t>
          </a:r>
          <a:endParaRPr lang="ru-RU" sz="2300" dirty="0"/>
        </a:p>
      </dgm:t>
    </dgm:pt>
    <dgm:pt modelId="{8C9DF439-98DB-4C57-9D9C-F9C0AC8F296F}" type="parTrans" cxnId="{5C4F3FFD-A0EC-4ABB-BC88-D9FC7EB66FC0}">
      <dgm:prSet/>
      <dgm:spPr/>
      <dgm:t>
        <a:bodyPr/>
        <a:lstStyle/>
        <a:p>
          <a:endParaRPr lang="ru-RU"/>
        </a:p>
      </dgm:t>
    </dgm:pt>
    <dgm:pt modelId="{B38F981C-1408-4CA2-9CCC-7A508D1CBD52}" type="sibTrans" cxnId="{5C4F3FFD-A0EC-4ABB-BC88-D9FC7EB66FC0}">
      <dgm:prSet/>
      <dgm:spPr/>
      <dgm:t>
        <a:bodyPr/>
        <a:lstStyle/>
        <a:p>
          <a:endParaRPr lang="ru-RU"/>
        </a:p>
      </dgm:t>
    </dgm:pt>
    <dgm:pt modelId="{230436DC-5F0E-4DA4-AB64-0201AF3394A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</dgm:spPr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Общего характера</a:t>
          </a:r>
          <a:endParaRPr lang="ru-RU" sz="2300" dirty="0"/>
        </a:p>
      </dgm:t>
    </dgm:pt>
    <dgm:pt modelId="{15DDE921-1BE4-4D45-BE9D-C5D599DDBBC1}" type="parTrans" cxnId="{0339E911-38D1-48D2-B9D3-903137C1A8D9}">
      <dgm:prSet/>
      <dgm:spPr/>
      <dgm:t>
        <a:bodyPr/>
        <a:lstStyle/>
        <a:p>
          <a:endParaRPr lang="ru-RU"/>
        </a:p>
      </dgm:t>
    </dgm:pt>
    <dgm:pt modelId="{3A70D7D9-A4EE-4547-A1E5-C9082A9B14A6}" type="sibTrans" cxnId="{0339E911-38D1-48D2-B9D3-903137C1A8D9}">
      <dgm:prSet/>
      <dgm:spPr/>
      <dgm:t>
        <a:bodyPr/>
        <a:lstStyle/>
        <a:p>
          <a:endParaRPr lang="ru-RU"/>
        </a:p>
      </dgm:t>
    </dgm:pt>
    <dgm:pt modelId="{6C71AE6A-B050-4515-9CF2-3F71DEF2AA04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/>
            <a:t>      </a:t>
          </a:r>
          <a:r>
            <a:rPr lang="ru-RU" sz="2300" dirty="0" smtClean="0"/>
            <a:t>Социальной направленности </a:t>
          </a:r>
          <a:endParaRPr lang="ru-RU" sz="2300" dirty="0"/>
        </a:p>
      </dgm:t>
    </dgm:pt>
    <dgm:pt modelId="{6BDBF548-99E2-4C43-B67C-12D915461ABE}" type="parTrans" cxnId="{1933CCEA-2841-4C67-881F-4A91C408764A}">
      <dgm:prSet/>
      <dgm:spPr/>
      <dgm:t>
        <a:bodyPr/>
        <a:lstStyle/>
        <a:p>
          <a:endParaRPr lang="ru-RU"/>
        </a:p>
      </dgm:t>
    </dgm:pt>
    <dgm:pt modelId="{FDFB504D-D3C2-44B5-A126-62F159000EAE}" type="sibTrans" cxnId="{1933CCEA-2841-4C67-881F-4A91C408764A}">
      <dgm:prSet/>
      <dgm:spPr/>
      <dgm:t>
        <a:bodyPr/>
        <a:lstStyle/>
        <a:p>
          <a:endParaRPr lang="ru-RU"/>
        </a:p>
      </dgm:t>
    </dgm:pt>
    <dgm:pt modelId="{C75F3571-4274-403C-98F7-A93B0E9740BB}" type="pres">
      <dgm:prSet presAssocID="{1876460D-CCF9-486E-BFB6-D95756C66F95}" presName="linearFlow" presStyleCnt="0">
        <dgm:presLayoutVars>
          <dgm:dir/>
          <dgm:resizeHandles val="exact"/>
        </dgm:presLayoutVars>
      </dgm:prSet>
      <dgm:spPr/>
    </dgm:pt>
    <dgm:pt modelId="{D26D55CB-04A9-45A5-8342-9EA4E30C0C41}" type="pres">
      <dgm:prSet presAssocID="{6C71AE6A-B050-4515-9CF2-3F71DEF2AA04}" presName="composite" presStyleCnt="0"/>
      <dgm:spPr/>
    </dgm:pt>
    <dgm:pt modelId="{CDEEEE10-C59F-458A-A330-64FB345920B8}" type="pres">
      <dgm:prSet presAssocID="{6C71AE6A-B050-4515-9CF2-3F71DEF2AA04}" presName="imgShp" presStyleLbl="fgImgPlace1" presStyleIdx="0" presStyleCnt="4" custScaleX="2000000" custScaleY="2000000" custLinFactNeighborX="-32073" custLinFactNeighborY="-374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prstGeom prst="ellipse">
          <a:avLst/>
        </a:prstGeom>
        <a:solidFill>
          <a:schemeClr val="accent6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492C9903-633E-4E2C-A422-40DFE8419994}" type="pres">
      <dgm:prSet presAssocID="{6C71AE6A-B050-4515-9CF2-3F71DEF2AA04}" presName="txShp" presStyleLbl="node1" presStyleIdx="0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A84B-BB8F-4D3D-8BF3-0170DF0F2E1D}" type="pres">
      <dgm:prSet presAssocID="{FDFB504D-D3C2-44B5-A126-62F159000EAE}" presName="spacing" presStyleCnt="0"/>
      <dgm:spPr/>
    </dgm:pt>
    <dgm:pt modelId="{E1F0C841-DEFF-40A1-B091-2DE2B4F5267A}" type="pres">
      <dgm:prSet presAssocID="{9D40C572-BE28-4F24-A677-C582BBDDCAC6}" presName="composite" presStyleCnt="0"/>
      <dgm:spPr/>
    </dgm:pt>
    <dgm:pt modelId="{7EF8BE09-5364-42D7-9760-82274CC4EAA5}" type="pres">
      <dgm:prSet presAssocID="{9D40C572-BE28-4F24-A677-C582BBDDCAC6}" presName="imgShp" presStyleLbl="fgImgPlace1" presStyleIdx="1" presStyleCnt="4" custScaleX="2000000" custScaleY="2000000" custLinFactNeighborX="-32072" custLinFactNeighborY="19319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7030A0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893D8FD9-8655-4223-9B07-DA30975E8426}" type="pres">
      <dgm:prSet presAssocID="{9D40C572-BE28-4F24-A677-C582BBDDCAC6}" presName="txShp" presStyleLbl="node1" presStyleIdx="1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B119A-2872-4AEC-8843-30F39A2AFA8D}" type="pres">
      <dgm:prSet presAssocID="{86EE2FBF-AAA8-45D9-93EE-98F72DFC1BB2}" presName="spacing" presStyleCnt="0"/>
      <dgm:spPr/>
    </dgm:pt>
    <dgm:pt modelId="{94F7E482-B7E1-4FDB-8300-528059FF988D}" type="pres">
      <dgm:prSet presAssocID="{7F997C4E-2A1A-4117-B60A-5ADE2F7DB7C4}" presName="composite" presStyleCnt="0"/>
      <dgm:spPr/>
    </dgm:pt>
    <dgm:pt modelId="{3D9C69A5-AD64-4190-A28F-BF140A0F02B3}" type="pres">
      <dgm:prSet presAssocID="{7F997C4E-2A1A-4117-B60A-5ADE2F7DB7C4}" presName="imgShp" presStyleLbl="fgImgPlace1" presStyleIdx="2" presStyleCnt="4" custScaleX="2000000" custScaleY="2000000" custLinFactNeighborX="-32073" custLinFactNeighborY="390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5">
            <a:lumMod val="75000"/>
          </a:schemeClr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3A01653F-C2E2-43B0-A743-EE2969B839FA}" type="pres">
      <dgm:prSet presAssocID="{7F997C4E-2A1A-4117-B60A-5ADE2F7DB7C4}" presName="txShp" presStyleLbl="node1" presStyleIdx="2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B535-8DDF-4342-B506-CD4FB568E289}" type="pres">
      <dgm:prSet presAssocID="{B38F981C-1408-4CA2-9CCC-7A508D1CBD52}" presName="spacing" presStyleCnt="0"/>
      <dgm:spPr/>
    </dgm:pt>
    <dgm:pt modelId="{F993050E-AEF3-4C89-872C-604DB31BF6BC}" type="pres">
      <dgm:prSet presAssocID="{230436DC-5F0E-4DA4-AB64-0201AF3394AD}" presName="composite" presStyleCnt="0"/>
      <dgm:spPr/>
    </dgm:pt>
    <dgm:pt modelId="{8E35D09F-D250-42A6-AE12-DF88E525A59E}" type="pres">
      <dgm:prSet presAssocID="{230436DC-5F0E-4DA4-AB64-0201AF3394AD}" presName="imgShp" presStyleLbl="fgImgPlace1" presStyleIdx="3" presStyleCnt="4" custScaleX="2000000" custScaleY="2000000" custLinFactNeighborX="-32072" custLinFactNeighborY="5870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tx2"/>
        </a:solidFill>
        <a:ln w="19050">
          <a:solidFill>
            <a:schemeClr val="accent3">
              <a:lumMod val="50000"/>
            </a:schemeClr>
          </a:solidFill>
        </a:ln>
        <a:scene3d>
          <a:camera prst="orthographicFront"/>
          <a:lightRig rig="threePt" dir="t"/>
        </a:scene3d>
        <a:sp3d>
          <a:bevelT w="114300" prst="hardEdge"/>
        </a:sp3d>
      </dgm:spPr>
    </dgm:pt>
    <dgm:pt modelId="{2A9B699C-309A-4F58-96F8-D3C1CBDD4436}" type="pres">
      <dgm:prSet presAssocID="{230436DC-5F0E-4DA4-AB64-0201AF3394AD}" presName="txShp" presStyleLbl="node1" presStyleIdx="3" presStyleCnt="4" custScaleY="1724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C1612-983F-4412-8DBF-F824F3DD8044}" type="presOf" srcId="{1876460D-CCF9-486E-BFB6-D95756C66F95}" destId="{C75F3571-4274-403C-98F7-A93B0E9740BB}" srcOrd="0" destOrd="0" presId="urn:microsoft.com/office/officeart/2005/8/layout/vList3#1"/>
    <dgm:cxn modelId="{1933CCEA-2841-4C67-881F-4A91C408764A}" srcId="{1876460D-CCF9-486E-BFB6-D95756C66F95}" destId="{6C71AE6A-B050-4515-9CF2-3F71DEF2AA04}" srcOrd="0" destOrd="0" parTransId="{6BDBF548-99E2-4C43-B67C-12D915461ABE}" sibTransId="{FDFB504D-D3C2-44B5-A126-62F159000EAE}"/>
    <dgm:cxn modelId="{5C4F3FFD-A0EC-4ABB-BC88-D9FC7EB66FC0}" srcId="{1876460D-CCF9-486E-BFB6-D95756C66F95}" destId="{7F997C4E-2A1A-4117-B60A-5ADE2F7DB7C4}" srcOrd="2" destOrd="0" parTransId="{8C9DF439-98DB-4C57-9D9C-F9C0AC8F296F}" sibTransId="{B38F981C-1408-4CA2-9CCC-7A508D1CBD52}"/>
    <dgm:cxn modelId="{6CE0D4D1-6285-4887-95EF-E197EB9A4936}" srcId="{1876460D-CCF9-486E-BFB6-D95756C66F95}" destId="{9D40C572-BE28-4F24-A677-C582BBDDCAC6}" srcOrd="1" destOrd="0" parTransId="{A8C6AAA7-7F9F-40D7-B9D1-6ADF9B3F2D93}" sibTransId="{86EE2FBF-AAA8-45D9-93EE-98F72DFC1BB2}"/>
    <dgm:cxn modelId="{5FE9C03C-BDA1-4248-83E9-5F01DF21CFD9}" type="presOf" srcId="{7F997C4E-2A1A-4117-B60A-5ADE2F7DB7C4}" destId="{3A01653F-C2E2-43B0-A743-EE2969B839FA}" srcOrd="0" destOrd="0" presId="urn:microsoft.com/office/officeart/2005/8/layout/vList3#1"/>
    <dgm:cxn modelId="{1094A0A1-2ED2-4D1C-92CC-6AB8821D3C25}" type="presOf" srcId="{9D40C572-BE28-4F24-A677-C582BBDDCAC6}" destId="{893D8FD9-8655-4223-9B07-DA30975E8426}" srcOrd="0" destOrd="0" presId="urn:microsoft.com/office/officeart/2005/8/layout/vList3#1"/>
    <dgm:cxn modelId="{0D453BA0-160C-41A5-B631-5E6CA130BFAB}" type="presOf" srcId="{6C71AE6A-B050-4515-9CF2-3F71DEF2AA04}" destId="{492C9903-633E-4E2C-A422-40DFE8419994}" srcOrd="0" destOrd="0" presId="urn:microsoft.com/office/officeart/2005/8/layout/vList3#1"/>
    <dgm:cxn modelId="{9D3BE133-6CBD-4EC4-B09E-A43D7F3DB3A6}" type="presOf" srcId="{230436DC-5F0E-4DA4-AB64-0201AF3394AD}" destId="{2A9B699C-309A-4F58-96F8-D3C1CBDD4436}" srcOrd="0" destOrd="0" presId="urn:microsoft.com/office/officeart/2005/8/layout/vList3#1"/>
    <dgm:cxn modelId="{0339E911-38D1-48D2-B9D3-903137C1A8D9}" srcId="{1876460D-CCF9-486E-BFB6-D95756C66F95}" destId="{230436DC-5F0E-4DA4-AB64-0201AF3394AD}" srcOrd="3" destOrd="0" parTransId="{15DDE921-1BE4-4D45-BE9D-C5D599DDBBC1}" sibTransId="{3A70D7D9-A4EE-4547-A1E5-C9082A9B14A6}"/>
    <dgm:cxn modelId="{16AF6DEF-DD4F-4B63-87AC-D100E4069DD7}" type="presParOf" srcId="{C75F3571-4274-403C-98F7-A93B0E9740BB}" destId="{D26D55CB-04A9-45A5-8342-9EA4E30C0C41}" srcOrd="0" destOrd="0" presId="urn:microsoft.com/office/officeart/2005/8/layout/vList3#1"/>
    <dgm:cxn modelId="{7ABB65C2-A615-45A3-A0F8-C6F05BB05C16}" type="presParOf" srcId="{D26D55CB-04A9-45A5-8342-9EA4E30C0C41}" destId="{CDEEEE10-C59F-458A-A330-64FB345920B8}" srcOrd="0" destOrd="0" presId="urn:microsoft.com/office/officeart/2005/8/layout/vList3#1"/>
    <dgm:cxn modelId="{63A89398-4AAB-4A91-AE56-BC84C2BE8E28}" type="presParOf" srcId="{D26D55CB-04A9-45A5-8342-9EA4E30C0C41}" destId="{492C9903-633E-4E2C-A422-40DFE8419994}" srcOrd="1" destOrd="0" presId="urn:microsoft.com/office/officeart/2005/8/layout/vList3#1"/>
    <dgm:cxn modelId="{3B7BCDE0-3E91-484E-A5C4-31E81660634E}" type="presParOf" srcId="{C75F3571-4274-403C-98F7-A93B0E9740BB}" destId="{13B5A84B-BB8F-4D3D-8BF3-0170DF0F2E1D}" srcOrd="1" destOrd="0" presId="urn:microsoft.com/office/officeart/2005/8/layout/vList3#1"/>
    <dgm:cxn modelId="{9D712114-9548-42A6-BA67-68F2BEEC0A78}" type="presParOf" srcId="{C75F3571-4274-403C-98F7-A93B0E9740BB}" destId="{E1F0C841-DEFF-40A1-B091-2DE2B4F5267A}" srcOrd="2" destOrd="0" presId="urn:microsoft.com/office/officeart/2005/8/layout/vList3#1"/>
    <dgm:cxn modelId="{39114192-958D-4D65-9710-49B364A973EE}" type="presParOf" srcId="{E1F0C841-DEFF-40A1-B091-2DE2B4F5267A}" destId="{7EF8BE09-5364-42D7-9760-82274CC4EAA5}" srcOrd="0" destOrd="0" presId="urn:microsoft.com/office/officeart/2005/8/layout/vList3#1"/>
    <dgm:cxn modelId="{2627C2EB-6733-4487-859C-834177D272B6}" type="presParOf" srcId="{E1F0C841-DEFF-40A1-B091-2DE2B4F5267A}" destId="{893D8FD9-8655-4223-9B07-DA30975E8426}" srcOrd="1" destOrd="0" presId="urn:microsoft.com/office/officeart/2005/8/layout/vList3#1"/>
    <dgm:cxn modelId="{EA660FB4-B18A-42BD-93F6-1A073623BADB}" type="presParOf" srcId="{C75F3571-4274-403C-98F7-A93B0E9740BB}" destId="{DE3B119A-2872-4AEC-8843-30F39A2AFA8D}" srcOrd="3" destOrd="0" presId="urn:microsoft.com/office/officeart/2005/8/layout/vList3#1"/>
    <dgm:cxn modelId="{F380C272-5CC1-480D-85F6-9F1320B4A399}" type="presParOf" srcId="{C75F3571-4274-403C-98F7-A93B0E9740BB}" destId="{94F7E482-B7E1-4FDB-8300-528059FF988D}" srcOrd="4" destOrd="0" presId="urn:microsoft.com/office/officeart/2005/8/layout/vList3#1"/>
    <dgm:cxn modelId="{26FFDA09-1503-4DBA-A373-BBF8E7183910}" type="presParOf" srcId="{94F7E482-B7E1-4FDB-8300-528059FF988D}" destId="{3D9C69A5-AD64-4190-A28F-BF140A0F02B3}" srcOrd="0" destOrd="0" presId="urn:microsoft.com/office/officeart/2005/8/layout/vList3#1"/>
    <dgm:cxn modelId="{EA73B314-86BB-415C-8B25-6D15A68E83AA}" type="presParOf" srcId="{94F7E482-B7E1-4FDB-8300-528059FF988D}" destId="{3A01653F-C2E2-43B0-A743-EE2969B839FA}" srcOrd="1" destOrd="0" presId="urn:microsoft.com/office/officeart/2005/8/layout/vList3#1"/>
    <dgm:cxn modelId="{79C7C198-D759-4159-B606-D7CD7C3C17B1}" type="presParOf" srcId="{C75F3571-4274-403C-98F7-A93B0E9740BB}" destId="{70F9B535-8DDF-4342-B506-CD4FB568E289}" srcOrd="5" destOrd="0" presId="urn:microsoft.com/office/officeart/2005/8/layout/vList3#1"/>
    <dgm:cxn modelId="{B3443943-625A-470A-B485-A9728AADBF55}" type="presParOf" srcId="{C75F3571-4274-403C-98F7-A93B0E9740BB}" destId="{F993050E-AEF3-4C89-872C-604DB31BF6BC}" srcOrd="6" destOrd="0" presId="urn:microsoft.com/office/officeart/2005/8/layout/vList3#1"/>
    <dgm:cxn modelId="{2C0B8ECA-9158-42BF-90C8-11FAD812CDC8}" type="presParOf" srcId="{F993050E-AEF3-4C89-872C-604DB31BF6BC}" destId="{8E35D09F-D250-42A6-AE12-DF88E525A59E}" srcOrd="0" destOrd="0" presId="urn:microsoft.com/office/officeart/2005/8/layout/vList3#1"/>
    <dgm:cxn modelId="{60D5E6C7-C45D-4027-9B3B-AD54C94D7E2B}" type="presParOf" srcId="{F993050E-AEF3-4C89-872C-604DB31BF6BC}" destId="{2A9B699C-309A-4F58-96F8-D3C1CBDD4436}" srcOrd="1" destOrd="0" presId="urn:microsoft.com/office/officeart/2005/8/layout/vList3#1"/>
  </dgm:cxnLst>
  <dgm:bg>
    <a:gradFill>
      <a:gsLst>
        <a:gs pos="0">
          <a:schemeClr val="accent3">
            <a:lumMod val="20000"/>
            <a:lumOff val="8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99094B-998D-4CB8-B20A-F0E540D0D5F3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EAD3180D-B26C-4371-A7F1-A808160486F4}" type="presOf" srcId="{84057E5B-46AD-4CD3-AD6E-8932A523E451}" destId="{F283F43F-10E6-4B88-9B8C-A6E1D7F295D9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92E1E4C4-D855-4924-94C0-9EE4D3835B98}" type="presOf" srcId="{F8666547-D28F-4D89-8F79-700D7C81A9BF}" destId="{A58C4849-C275-4184-AB08-641E6033B6D0}" srcOrd="0" destOrd="0" presId="urn:microsoft.com/office/officeart/2005/8/layout/vList2"/>
    <dgm:cxn modelId="{B990A9A4-F8B5-47F9-A33F-7006106B7F80}" type="presParOf" srcId="{F283F43F-10E6-4B88-9B8C-A6E1D7F295D9}" destId="{A58C4849-C275-4184-AB08-641E6033B6D0}" srcOrd="0" destOrd="0" presId="urn:microsoft.com/office/officeart/2005/8/layout/vList2"/>
    <dgm:cxn modelId="{1A45222A-BCC6-4368-B047-1656DF1A92E5}" type="presParOf" srcId="{F283F43F-10E6-4B88-9B8C-A6E1D7F295D9}" destId="{4059FFB4-9F16-407A-99E1-3875466703CC}" srcOrd="1" destOrd="0" presId="urn:microsoft.com/office/officeart/2005/8/layout/vList2"/>
    <dgm:cxn modelId="{B84990A0-FA0C-4CDB-8847-CDA89FEBFD1E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LinFactNeighborY="209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9EA92-B87C-43FD-AC8F-6FFAADFF031E}" type="presOf" srcId="{F8666547-D28F-4D89-8F79-700D7C81A9BF}" destId="{A58C4849-C275-4184-AB08-641E6033B6D0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1A9D9E0C-A16E-4FB2-BE9C-9E3F17AEB611}" type="presOf" srcId="{84057E5B-46AD-4CD3-AD6E-8932A523E451}" destId="{F283F43F-10E6-4B88-9B8C-A6E1D7F295D9}" srcOrd="0" destOrd="0" presId="urn:microsoft.com/office/officeart/2005/8/layout/vList2"/>
    <dgm:cxn modelId="{7677DB13-18C3-4AA5-86C5-A027B3B7DACB}" type="presOf" srcId="{1566F6CF-C665-436D-B779-88A8A80C1C5D}" destId="{79F34D2B-5F80-456A-B944-5D38073B2182}" srcOrd="0" destOrd="0" presId="urn:microsoft.com/office/officeart/2005/8/layout/vList2"/>
    <dgm:cxn modelId="{EDD627F2-0648-469E-B18B-DF5B5801C8D9}" type="presParOf" srcId="{F283F43F-10E6-4B88-9B8C-A6E1D7F295D9}" destId="{A58C4849-C275-4184-AB08-641E6033B6D0}" srcOrd="0" destOrd="0" presId="urn:microsoft.com/office/officeart/2005/8/layout/vList2"/>
    <dgm:cxn modelId="{5E639D86-41CF-49DE-82EA-0F53E4FF9357}" type="presParOf" srcId="{F283F43F-10E6-4B88-9B8C-A6E1D7F295D9}" destId="{4059FFB4-9F16-407A-99E1-3875466703CC}" srcOrd="1" destOrd="0" presId="urn:microsoft.com/office/officeart/2005/8/layout/vList2"/>
    <dgm:cxn modelId="{2713994E-F8C4-46B6-9B36-1F75A00E33F9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050" b="1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154670" custLinFactY="-27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87" custLinFactNeighborX="20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971A0661-4F4E-442C-A08C-DDDB0E28680E}" type="presOf" srcId="{1566F6CF-C665-436D-B779-88A8A80C1C5D}" destId="{79F34D2B-5F80-456A-B944-5D38073B2182}" srcOrd="0" destOrd="0" presId="urn:microsoft.com/office/officeart/2005/8/layout/vList2"/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5B927A25-607D-4282-99BA-9059D2805129}" type="presOf" srcId="{84057E5B-46AD-4CD3-AD6E-8932A523E451}" destId="{F283F43F-10E6-4B88-9B8C-A6E1D7F295D9}" srcOrd="0" destOrd="0" presId="urn:microsoft.com/office/officeart/2005/8/layout/vList2"/>
    <dgm:cxn modelId="{11AB3E9B-6D0A-440E-B442-5E77BDBFA60A}" type="presOf" srcId="{F8666547-D28F-4D89-8F79-700D7C81A9BF}" destId="{A58C4849-C275-4184-AB08-641E6033B6D0}" srcOrd="0" destOrd="0" presId="urn:microsoft.com/office/officeart/2005/8/layout/vList2"/>
    <dgm:cxn modelId="{27937560-8131-49A0-8A10-AB2F7183B871}" type="presParOf" srcId="{F283F43F-10E6-4B88-9B8C-A6E1D7F295D9}" destId="{A58C4849-C275-4184-AB08-641E6033B6D0}" srcOrd="0" destOrd="0" presId="urn:microsoft.com/office/officeart/2005/8/layout/vList2"/>
    <dgm:cxn modelId="{F008AC55-86C3-4FAE-ADE8-B510843FF030}" type="presParOf" srcId="{F283F43F-10E6-4B88-9B8C-A6E1D7F295D9}" destId="{4059FFB4-9F16-407A-99E1-3875466703CC}" srcOrd="1" destOrd="0" presId="urn:microsoft.com/office/officeart/2005/8/layout/vList2"/>
    <dgm:cxn modelId="{5D68473F-F4D3-4B85-BD3E-545B438F2058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 custT="1"/>
      <dgm:spPr/>
      <dgm:t>
        <a:bodyPr/>
        <a:lstStyle/>
        <a:p>
          <a:pPr algn="ctr" rtl="0"/>
          <a:r>
            <a:rPr lang="ru-RU" sz="1100" b="1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 custScaleY="216759" custLinFactY="-875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ScaleY="150649" custLinFactY="-652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05C8CDDA-A83A-49FF-827C-A41F22E611BC}" type="presOf" srcId="{F8666547-D28F-4D89-8F79-700D7C81A9BF}" destId="{A58C4849-C275-4184-AB08-641E6033B6D0}" srcOrd="0" destOrd="0" presId="urn:microsoft.com/office/officeart/2005/8/layout/vList2"/>
    <dgm:cxn modelId="{687D038B-CB2D-4EA1-A945-8D4D45EFBE48}" type="presOf" srcId="{1566F6CF-C665-436D-B779-88A8A80C1C5D}" destId="{79F34D2B-5F80-456A-B944-5D38073B2182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009AEE3B-7B05-4B36-A3D2-4D0C57C86789}" type="presOf" srcId="{84057E5B-46AD-4CD3-AD6E-8932A523E451}" destId="{F283F43F-10E6-4B88-9B8C-A6E1D7F295D9}" srcOrd="0" destOrd="0" presId="urn:microsoft.com/office/officeart/2005/8/layout/vList2"/>
    <dgm:cxn modelId="{EB19A745-4595-4636-B897-082CEF599F3A}" type="presParOf" srcId="{F283F43F-10E6-4B88-9B8C-A6E1D7F295D9}" destId="{A58C4849-C275-4184-AB08-641E6033B6D0}" srcOrd="0" destOrd="0" presId="urn:microsoft.com/office/officeart/2005/8/layout/vList2"/>
    <dgm:cxn modelId="{5B7588AA-48B4-48E0-9C6A-DB2DE6BF1D63}" type="presParOf" srcId="{F283F43F-10E6-4B88-9B8C-A6E1D7F295D9}" destId="{4059FFB4-9F16-407A-99E1-3875466703CC}" srcOrd="1" destOrd="0" presId="urn:microsoft.com/office/officeart/2005/8/layout/vList2"/>
    <dgm:cxn modelId="{DB87FB01-726F-4A25-A00A-250365DE03F3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057E5B-46AD-4CD3-AD6E-8932A523E45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666547-D28F-4D89-8F79-700D7C81A9BF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b="1" dirty="0">
            <a:solidFill>
              <a:srgbClr val="C00000"/>
            </a:solidFill>
          </a:endParaRPr>
        </a:p>
      </dgm:t>
    </dgm:pt>
    <dgm:pt modelId="{5632FC16-B09D-455C-B55A-9DEB0EA9131F}" type="par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A706B4AB-1CF3-448B-8843-1134BFE29E9F}" type="sibTrans" cxnId="{A8DC2C8F-B124-4B00-9ECE-5F35C6720EEE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1566F6CF-C665-436D-B779-88A8A80C1C5D}">
      <dgm:prSet/>
      <dgm:spPr/>
      <dgm:t>
        <a:bodyPr/>
        <a:lstStyle/>
        <a:p>
          <a:pPr algn="ctr" rtl="0"/>
          <a:r>
            <a:rPr lang="ru-RU" b="1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b="1" dirty="0">
            <a:solidFill>
              <a:srgbClr val="C00000"/>
            </a:solidFill>
          </a:endParaRPr>
        </a:p>
      </dgm:t>
    </dgm:pt>
    <dgm:pt modelId="{B9B4308F-1501-4305-A930-4DC2DF78FB2A}" type="par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40779446-4BFF-47CC-B561-C0BE0F0303A4}" type="sibTrans" cxnId="{FB41C723-7052-4AE6-AA81-51F819B2A2F9}">
      <dgm:prSet/>
      <dgm:spPr/>
      <dgm:t>
        <a:bodyPr/>
        <a:lstStyle/>
        <a:p>
          <a:pPr algn="ctr"/>
          <a:endParaRPr lang="ru-RU" b="1">
            <a:solidFill>
              <a:srgbClr val="C00000"/>
            </a:solidFill>
          </a:endParaRPr>
        </a:p>
      </dgm:t>
    </dgm:pt>
    <dgm:pt modelId="{F283F43F-10E6-4B88-9B8C-A6E1D7F295D9}" type="pres">
      <dgm:prSet presAssocID="{84057E5B-46AD-4CD3-AD6E-8932A523E4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C4849-C275-4184-AB08-641E6033B6D0}" type="pres">
      <dgm:prSet presAssocID="{F8666547-D28F-4D89-8F79-700D7C81A9B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9FFB4-9F16-407A-99E1-3875466703CC}" type="pres">
      <dgm:prSet presAssocID="{A706B4AB-1CF3-448B-8843-1134BFE29E9F}" presName="spacer" presStyleCnt="0"/>
      <dgm:spPr/>
    </dgm:pt>
    <dgm:pt modelId="{79F34D2B-5F80-456A-B944-5D38073B2182}" type="pres">
      <dgm:prSet presAssocID="{1566F6CF-C665-436D-B779-88A8A80C1C5D}" presName="parentText" presStyleLbl="node1" presStyleIdx="1" presStyleCnt="2" custLinFactY="1549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C2C8F-B124-4B00-9ECE-5F35C6720EEE}" srcId="{84057E5B-46AD-4CD3-AD6E-8932A523E451}" destId="{F8666547-D28F-4D89-8F79-700D7C81A9BF}" srcOrd="0" destOrd="0" parTransId="{5632FC16-B09D-455C-B55A-9DEB0EA9131F}" sibTransId="{A706B4AB-1CF3-448B-8843-1134BFE29E9F}"/>
    <dgm:cxn modelId="{C1B85F95-2F27-4AC4-BFED-9E6158C39EA6}" type="presOf" srcId="{84057E5B-46AD-4CD3-AD6E-8932A523E451}" destId="{F283F43F-10E6-4B88-9B8C-A6E1D7F295D9}" srcOrd="0" destOrd="0" presId="urn:microsoft.com/office/officeart/2005/8/layout/vList2"/>
    <dgm:cxn modelId="{FB41C723-7052-4AE6-AA81-51F819B2A2F9}" srcId="{84057E5B-46AD-4CD3-AD6E-8932A523E451}" destId="{1566F6CF-C665-436D-B779-88A8A80C1C5D}" srcOrd="1" destOrd="0" parTransId="{B9B4308F-1501-4305-A930-4DC2DF78FB2A}" sibTransId="{40779446-4BFF-47CC-B561-C0BE0F0303A4}"/>
    <dgm:cxn modelId="{AD5262DD-CDAC-43F9-AAA5-801DE55114F2}" type="presOf" srcId="{1566F6CF-C665-436D-B779-88A8A80C1C5D}" destId="{79F34D2B-5F80-456A-B944-5D38073B2182}" srcOrd="0" destOrd="0" presId="urn:microsoft.com/office/officeart/2005/8/layout/vList2"/>
    <dgm:cxn modelId="{CD0A0134-6875-4EBC-B009-F566B154E898}" type="presOf" srcId="{F8666547-D28F-4D89-8F79-700D7C81A9BF}" destId="{A58C4849-C275-4184-AB08-641E6033B6D0}" srcOrd="0" destOrd="0" presId="urn:microsoft.com/office/officeart/2005/8/layout/vList2"/>
    <dgm:cxn modelId="{91AD2CEB-4045-49E3-B70B-4B453EA44ACD}" type="presParOf" srcId="{F283F43F-10E6-4B88-9B8C-A6E1D7F295D9}" destId="{A58C4849-C275-4184-AB08-641E6033B6D0}" srcOrd="0" destOrd="0" presId="urn:microsoft.com/office/officeart/2005/8/layout/vList2"/>
    <dgm:cxn modelId="{11410DF3-F04C-415B-8A5B-2F69F9C9342C}" type="presParOf" srcId="{F283F43F-10E6-4B88-9B8C-A6E1D7F295D9}" destId="{4059FFB4-9F16-407A-99E1-3875466703CC}" srcOrd="1" destOrd="0" presId="urn:microsoft.com/office/officeart/2005/8/layout/vList2"/>
    <dgm:cxn modelId="{81CAC271-28FC-495E-B2FE-133428753165}" type="presParOf" srcId="{F283F43F-10E6-4B88-9B8C-A6E1D7F295D9}" destId="{79F34D2B-5F80-456A-B944-5D38073B218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5621-E2E0-4A04-928F-13AAF10452AE}">
      <dsp:nvSpPr>
        <dsp:cNvPr id="0" name=""/>
        <dsp:cNvSpPr/>
      </dsp:nvSpPr>
      <dsp:spPr>
        <a:xfrm rot="10800000">
          <a:off x="940293" y="0"/>
          <a:ext cx="1286942" cy="965207"/>
        </a:xfrm>
        <a:prstGeom prst="upArrow">
          <a:avLst/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2392B656-4CEE-4630-8A93-C1D169900F24}">
      <dsp:nvSpPr>
        <dsp:cNvPr id="0" name=""/>
        <dsp:cNvSpPr/>
      </dsp:nvSpPr>
      <dsp:spPr>
        <a:xfrm>
          <a:off x="2265844" y="0"/>
          <a:ext cx="4080538" cy="9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0" rIns="156464" bIns="156464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baseline="0" dirty="0" smtClean="0">
              <a:solidFill>
                <a:schemeClr val="accent1">
                  <a:lumMod val="50000"/>
                </a:schemeClr>
              </a:solidFill>
            </a:rPr>
            <a:t>Бюджет Усть-Абаканского района – социальный бюджет</a:t>
          </a:r>
          <a:endParaRPr lang="ru-RU" sz="2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5844" y="0"/>
        <a:ext cx="4080538" cy="9652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42876"/>
          <a:ext cx="3357585" cy="7817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Профилактика злоупотребления наркотическими веществами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8163" y="181039"/>
        <a:ext cx="3281259" cy="7054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47237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Профилактика правонарушений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3059" y="23059"/>
        <a:ext cx="3382905" cy="426255"/>
      </dsp:txXfrm>
    </dsp:sp>
    <dsp:sp modelId="{79F34D2B-5F80-456A-B944-5D38073B2182}">
      <dsp:nvSpPr>
        <dsp:cNvPr id="0" name=""/>
        <dsp:cNvSpPr/>
      </dsp:nvSpPr>
      <dsp:spPr>
        <a:xfrm>
          <a:off x="0" y="599007"/>
          <a:ext cx="3429023" cy="53618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повышению безопасности дорожного движения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6174" y="625181"/>
        <a:ext cx="3376675" cy="4838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80779"/>
          <a:ext cx="3429023" cy="4651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Содействие формирования туристической инфраструктуры и материально-технической базы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2705" y="103484"/>
        <a:ext cx="3383613" cy="419696"/>
      </dsp:txXfrm>
    </dsp:sp>
    <dsp:sp modelId="{79F34D2B-5F80-456A-B944-5D38073B2182}">
      <dsp:nvSpPr>
        <dsp:cNvPr id="0" name=""/>
        <dsp:cNvSpPr/>
      </dsp:nvSpPr>
      <dsp:spPr>
        <a:xfrm>
          <a:off x="0" y="713831"/>
          <a:ext cx="3429023" cy="5279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Организация, координация туристической деятельности и продвижения туристического продукта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5772" y="739603"/>
        <a:ext cx="3377479" cy="4763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07159"/>
          <a:ext cx="3429023" cy="6048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Формирование у населения осознанной потребности в занятиях   физической культурой и спортом, в здоровом образе жизни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9528" y="136687"/>
        <a:ext cx="3369967" cy="545834"/>
      </dsp:txXfrm>
    </dsp:sp>
    <dsp:sp modelId="{79F34D2B-5F80-456A-B944-5D38073B2182}">
      <dsp:nvSpPr>
        <dsp:cNvPr id="0" name=""/>
        <dsp:cNvSpPr/>
      </dsp:nvSpPr>
      <dsp:spPr>
        <a:xfrm>
          <a:off x="0" y="714379"/>
          <a:ext cx="3429023" cy="4082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Укрепление материально- технической базы физической культуры и спорта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19927" y="734306"/>
        <a:ext cx="3389169" cy="368356"/>
      </dsp:txXfrm>
    </dsp:sp>
    <dsp:sp modelId="{A6E81EF9-A6B2-4840-AA0D-A22BE60E5C07}">
      <dsp:nvSpPr>
        <dsp:cNvPr id="0" name=""/>
        <dsp:cNvSpPr/>
      </dsp:nvSpPr>
      <dsp:spPr>
        <a:xfrm>
          <a:off x="0" y="1157057"/>
          <a:ext cx="3429023" cy="55745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rgbClr val="C00000"/>
              </a:solidFill>
            </a:rPr>
            <a:t>Улучшение качества физического воспитания детей, совершенствование деятельности учреждений дополнительного образования</a:t>
          </a:r>
          <a:endParaRPr lang="ru-RU" sz="1000" b="1" kern="1200" dirty="0">
            <a:solidFill>
              <a:srgbClr val="C00000"/>
            </a:solidFill>
          </a:endParaRPr>
        </a:p>
      </dsp:txBody>
      <dsp:txXfrm>
        <a:off x="27213" y="1184270"/>
        <a:ext cx="3374597" cy="5030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Поддержка граждан старшего поколения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32491"/>
        <a:ext cx="3364041" cy="600601"/>
      </dsp:txXfrm>
    </dsp:sp>
    <dsp:sp modelId="{79F34D2B-5F80-456A-B944-5D38073B2182}">
      <dsp:nvSpPr>
        <dsp:cNvPr id="0" name=""/>
        <dsp:cNvSpPr/>
      </dsp:nvSpPr>
      <dsp:spPr>
        <a:xfrm>
          <a:off x="0" y="763176"/>
          <a:ext cx="3429023" cy="6655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Обеспечение мер социальной поддержки детей-сирот и детей, оставшихся без попечения родителей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32491" y="795667"/>
        <a:ext cx="3364041" cy="60060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Организация и проведение оздоровительной кампании детей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23391"/>
        <a:ext cx="3310803" cy="432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32190"/>
          <a:ext cx="3357585" cy="4791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Социальные выплаты гражданам, в соответствии с действующим законодательством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23391" y="55581"/>
        <a:ext cx="3310803" cy="4323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84D5C-EE7A-4583-A403-BA13A8F99ED8}">
      <dsp:nvSpPr>
        <dsp:cNvPr id="0" name=""/>
        <dsp:cNvSpPr/>
      </dsp:nvSpPr>
      <dsp:spPr>
        <a:xfrm>
          <a:off x="0" y="0"/>
          <a:ext cx="400109" cy="4001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5E3A80-798A-4554-A963-5B38F7305C52}">
      <dsp:nvSpPr>
        <dsp:cNvPr id="0" name=""/>
        <dsp:cNvSpPr/>
      </dsp:nvSpPr>
      <dsp:spPr>
        <a:xfrm>
          <a:off x="200054" y="0"/>
          <a:ext cx="7729562" cy="4001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Интернет сайт: </a:t>
          </a:r>
          <a:r>
            <a:rPr lang="ru-RU" sz="1900" b="1" kern="1200" dirty="0" smtClean="0">
              <a:hlinkClick xmlns:r="http://schemas.openxmlformats.org/officeDocument/2006/relationships" r:id="rId1"/>
            </a:rPr>
            <a:t>усть-абакан.рус</a:t>
          </a:r>
          <a:endParaRPr lang="ru-RU" sz="1900" b="1" kern="1200" dirty="0"/>
        </a:p>
      </dsp:txBody>
      <dsp:txXfrm>
        <a:off x="200054" y="0"/>
        <a:ext cx="772956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63819" y="194974"/>
          <a:ext cx="5988992" cy="2984904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6">
                <a:shade val="60000"/>
              </a:schemeClr>
            </a:gs>
            <a:gs pos="33000">
              <a:schemeClr val="accent6">
                <a:tint val="86500"/>
              </a:schemeClr>
            </a:gs>
            <a:gs pos="46750">
              <a:schemeClr val="accent6">
                <a:tint val="71000"/>
                <a:satMod val="112000"/>
              </a:schemeClr>
            </a:gs>
            <a:gs pos="53000">
              <a:schemeClr val="accent6">
                <a:tint val="71000"/>
                <a:satMod val="112000"/>
              </a:schemeClr>
            </a:gs>
            <a:gs pos="68000">
              <a:schemeClr val="accent6">
                <a:tint val="86000"/>
              </a:schemeClr>
            </a:gs>
            <a:gs pos="100000">
              <a:schemeClr val="accent6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254000" bIns="205807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1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373 593,6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тыс.рублей ( </a:t>
          </a: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96,7%)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819" y="941200"/>
        <a:ext cx="5242766" cy="1492452"/>
      </dsp:txXfrm>
    </dsp:sp>
    <dsp:sp modelId="{B2F430F6-A5FF-4650-892D-A1CC762059F0}">
      <dsp:nvSpPr>
        <dsp:cNvPr id="0" name=""/>
        <dsp:cNvSpPr/>
      </dsp:nvSpPr>
      <dsp:spPr>
        <a:xfrm>
          <a:off x="220303" y="3970320"/>
          <a:ext cx="4112230" cy="793533"/>
        </a:xfrm>
        <a:prstGeom prst="rect">
          <a:avLst/>
        </a:prstGeom>
        <a:gradFill rotWithShape="1">
          <a:gsLst>
            <a:gs pos="0">
              <a:schemeClr val="accent1">
                <a:shade val="60000"/>
              </a:schemeClr>
            </a:gs>
            <a:gs pos="33000">
              <a:schemeClr val="accent1">
                <a:tint val="86500"/>
              </a:schemeClr>
            </a:gs>
            <a:gs pos="46750">
              <a:schemeClr val="accent1">
                <a:tint val="71000"/>
                <a:satMod val="112000"/>
              </a:schemeClr>
            </a:gs>
            <a:gs pos="53000">
              <a:schemeClr val="accent1">
                <a:tint val="71000"/>
                <a:satMod val="112000"/>
              </a:schemeClr>
            </a:gs>
            <a:gs pos="68000">
              <a:schemeClr val="accent1">
                <a:tint val="86000"/>
              </a:schemeClr>
            </a:gs>
            <a:gs pos="100000">
              <a:schemeClr val="accent1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2020 году планируется осуществлять в рамках 17 муниципальных программ</a:t>
          </a:r>
          <a:endParaRPr lang="ru-RU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303" y="3970320"/>
        <a:ext cx="4112230" cy="793533"/>
      </dsp:txXfrm>
    </dsp:sp>
    <dsp:sp modelId="{5914EB7D-8A5B-4060-AAF1-418D36193991}">
      <dsp:nvSpPr>
        <dsp:cNvPr id="0" name=""/>
        <dsp:cNvSpPr/>
      </dsp:nvSpPr>
      <dsp:spPr>
        <a:xfrm>
          <a:off x="2296211" y="1788958"/>
          <a:ext cx="3205939" cy="1995229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4">
                <a:shade val="60000"/>
              </a:schemeClr>
            </a:gs>
            <a:gs pos="33000">
              <a:schemeClr val="accent4">
                <a:tint val="86500"/>
              </a:schemeClr>
            </a:gs>
            <a:gs pos="46750">
              <a:schemeClr val="accent4">
                <a:tint val="71000"/>
                <a:satMod val="112000"/>
              </a:schemeClr>
            </a:gs>
            <a:gs pos="53000">
              <a:schemeClr val="accent4">
                <a:tint val="71000"/>
                <a:satMod val="112000"/>
              </a:schemeClr>
            </a:gs>
            <a:gs pos="68000">
              <a:schemeClr val="accent4">
                <a:tint val="86000"/>
              </a:schemeClr>
            </a:gs>
            <a:gs pos="100000">
              <a:schemeClr val="accent4"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254000" bIns="205807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46 162,1 тыс. рублей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 </a:t>
          </a: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3,2%)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6211" y="2287765"/>
        <a:ext cx="2707132" cy="997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F33CE-3F20-42E5-AD94-FC4397BE5053}">
      <dsp:nvSpPr>
        <dsp:cNvPr id="0" name=""/>
        <dsp:cNvSpPr/>
      </dsp:nvSpPr>
      <dsp:spPr>
        <a:xfrm>
          <a:off x="638976" y="2143129"/>
          <a:ext cx="2607320" cy="220916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5E56B1B-9BD5-49B1-8FF2-65F4FD596629}">
      <dsp:nvSpPr>
        <dsp:cNvPr id="0" name=""/>
        <dsp:cNvSpPr/>
      </dsp:nvSpPr>
      <dsp:spPr>
        <a:xfrm>
          <a:off x="781857" y="214315"/>
          <a:ext cx="2298040" cy="13566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Всего расходов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1 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419 755,7тыс</a:t>
          </a:r>
          <a:r>
            <a:rPr lang="ru-RU" sz="2400" b="1" kern="1200" dirty="0" smtClean="0">
              <a:solidFill>
                <a:srgbClr val="D3FDE4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2400" b="1" kern="1200" dirty="0">
            <a:solidFill>
              <a:srgbClr val="D3FDE4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1857" y="214315"/>
        <a:ext cx="2298040" cy="1356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C9903-633E-4E2C-A422-40DFE8419994}">
      <dsp:nvSpPr>
        <dsp:cNvPr id="0" name=""/>
        <dsp:cNvSpPr/>
      </dsp:nvSpPr>
      <dsp:spPr>
        <a:xfrm rot="10800000">
          <a:off x="1755066" y="91485"/>
          <a:ext cx="5653246" cy="114203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Социальной направленности </a:t>
          </a:r>
          <a:endParaRPr lang="ru-RU" sz="2300" kern="1200" dirty="0"/>
        </a:p>
      </dsp:txBody>
      <dsp:txXfrm rot="10800000">
        <a:off x="2040574" y="91485"/>
        <a:ext cx="5367738" cy="1142034"/>
      </dsp:txXfrm>
    </dsp:sp>
    <dsp:sp modelId="{CDEEEE10-C59F-458A-A330-64FB345920B8}">
      <dsp:nvSpPr>
        <dsp:cNvPr id="0" name=""/>
        <dsp:cNvSpPr/>
      </dsp:nvSpPr>
      <dsp:spPr>
        <a:xfrm>
          <a:off x="1071569" y="0"/>
          <a:ext cx="1324512" cy="1324512"/>
        </a:xfrm>
        <a:prstGeom prst="ellipse">
          <a:avLst/>
        </a:prstGeom>
        <a:solidFill>
          <a:schemeClr val="accent6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893D8FD9-8655-4223-9B07-DA30975E8426}">
      <dsp:nvSpPr>
        <dsp:cNvPr id="0" name=""/>
        <dsp:cNvSpPr/>
      </dsp:nvSpPr>
      <dsp:spPr>
        <a:xfrm rot="10800000">
          <a:off x="1755066" y="1435767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4">
                <a:shade val="30000"/>
                <a:satMod val="115000"/>
              </a:schemeClr>
            </a:gs>
            <a:gs pos="50000">
              <a:schemeClr val="accent4">
                <a:shade val="67500"/>
                <a:satMod val="115000"/>
              </a:schemeClr>
            </a:gs>
            <a:gs pos="100000">
              <a:schemeClr val="accent4">
                <a:shade val="100000"/>
                <a:satMod val="115000"/>
              </a:schemeClr>
            </a:gs>
          </a:gsLst>
          <a:lin ang="54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</a:t>
          </a:r>
          <a:r>
            <a:rPr lang="ru-RU" sz="2300" kern="1200" dirty="0" smtClean="0"/>
            <a:t>На поддержку отраслей экономики</a:t>
          </a:r>
          <a:endParaRPr lang="ru-RU" sz="2300" kern="1200" dirty="0"/>
        </a:p>
      </dsp:txBody>
      <dsp:txXfrm rot="10800000">
        <a:off x="2040574" y="1435767"/>
        <a:ext cx="5367738" cy="1142034"/>
      </dsp:txXfrm>
    </dsp:sp>
    <dsp:sp modelId="{7EF8BE09-5364-42D7-9760-82274CC4EAA5}">
      <dsp:nvSpPr>
        <dsp:cNvPr id="0" name=""/>
        <dsp:cNvSpPr/>
      </dsp:nvSpPr>
      <dsp:spPr>
        <a:xfrm>
          <a:off x="1071569" y="1357322"/>
          <a:ext cx="1324512" cy="1324512"/>
        </a:xfrm>
        <a:prstGeom prst="ellipse">
          <a:avLst/>
        </a:prstGeom>
        <a:solidFill>
          <a:srgbClr val="7030A0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A01653F-C2E2-43B0-A743-EE2969B839FA}">
      <dsp:nvSpPr>
        <dsp:cNvPr id="0" name=""/>
        <dsp:cNvSpPr/>
      </dsp:nvSpPr>
      <dsp:spPr>
        <a:xfrm rot="10800000">
          <a:off x="1755066" y="2780048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5">
                <a:shade val="30000"/>
                <a:satMod val="115000"/>
              </a:schemeClr>
            </a:gs>
            <a:gs pos="50000">
              <a:schemeClr val="accent5">
                <a:shade val="67500"/>
                <a:satMod val="115000"/>
              </a:schemeClr>
            </a:gs>
            <a:gs pos="100000">
              <a:schemeClr val="accent5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</a:t>
          </a:r>
          <a:r>
            <a:rPr lang="ru-RU" sz="2300" kern="1200" dirty="0" smtClean="0"/>
            <a:t>На обеспечение безопасных условий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     жизнедеятельности</a:t>
          </a:r>
          <a:endParaRPr lang="ru-RU" sz="2300" kern="1200" dirty="0"/>
        </a:p>
      </dsp:txBody>
      <dsp:txXfrm rot="10800000">
        <a:off x="2040574" y="2780048"/>
        <a:ext cx="5367738" cy="1142034"/>
      </dsp:txXfrm>
    </dsp:sp>
    <dsp:sp modelId="{3D9C69A5-AD64-4190-A28F-BF140A0F02B3}">
      <dsp:nvSpPr>
        <dsp:cNvPr id="0" name=""/>
        <dsp:cNvSpPr/>
      </dsp:nvSpPr>
      <dsp:spPr>
        <a:xfrm>
          <a:off x="1071569" y="2714644"/>
          <a:ext cx="1324512" cy="1324512"/>
        </a:xfrm>
        <a:prstGeom prst="ellipse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2A9B699C-309A-4F58-96F8-D3C1CBDD4436}">
      <dsp:nvSpPr>
        <dsp:cNvPr id="0" name=""/>
        <dsp:cNvSpPr/>
      </dsp:nvSpPr>
      <dsp:spPr>
        <a:xfrm rot="10800000">
          <a:off x="1755066" y="4124329"/>
          <a:ext cx="5653246" cy="1142034"/>
        </a:xfrm>
        <a:prstGeom prst="homePlate">
          <a:avLst/>
        </a:prstGeom>
        <a:gradFill flip="none" rotWithShape="0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ln w="38100" cap="flat" cmpd="sng" algn="ctr">
          <a:solidFill>
            <a:schemeClr val="lt1"/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920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     </a:t>
          </a:r>
          <a:r>
            <a:rPr lang="ru-RU" sz="2300" kern="1200" dirty="0" smtClean="0"/>
            <a:t>Общего характера</a:t>
          </a:r>
          <a:endParaRPr lang="ru-RU" sz="2300" kern="1200" dirty="0"/>
        </a:p>
      </dsp:txBody>
      <dsp:txXfrm rot="10800000">
        <a:off x="2040574" y="4124329"/>
        <a:ext cx="5367738" cy="1142034"/>
      </dsp:txXfrm>
    </dsp:sp>
    <dsp:sp modelId="{8E35D09F-D250-42A6-AE12-DF88E525A59E}">
      <dsp:nvSpPr>
        <dsp:cNvPr id="0" name=""/>
        <dsp:cNvSpPr/>
      </dsp:nvSpPr>
      <dsp:spPr>
        <a:xfrm>
          <a:off x="1071569" y="4033337"/>
          <a:ext cx="1324512" cy="1324512"/>
        </a:xfrm>
        <a:prstGeom prst="ellipse">
          <a:avLst/>
        </a:prstGeom>
        <a:solidFill>
          <a:schemeClr val="tx2"/>
        </a:solidFill>
        <a:ln w="1905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363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начинающих - гранты начинающим на создание собственного бизнеса.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44994"/>
        <a:ext cx="3386301" cy="394858"/>
      </dsp:txXfrm>
    </dsp:sp>
    <dsp:sp modelId="{79F34D2B-5F80-456A-B944-5D38073B2182}">
      <dsp:nvSpPr>
        <dsp:cNvPr id="0" name=""/>
        <dsp:cNvSpPr/>
      </dsp:nvSpPr>
      <dsp:spPr>
        <a:xfrm>
          <a:off x="0" y="492893"/>
          <a:ext cx="3429023" cy="437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Проведение мероприятий в целях популяризации малого и среднего предпринимательства.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361" y="514254"/>
        <a:ext cx="3386301" cy="3948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27258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Поддержка организаций торговли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018" y="48276"/>
        <a:ext cx="3315549" cy="388524"/>
      </dsp:txXfrm>
    </dsp:sp>
    <dsp:sp modelId="{79F34D2B-5F80-456A-B944-5D38073B2182}">
      <dsp:nvSpPr>
        <dsp:cNvPr id="0" name=""/>
        <dsp:cNvSpPr/>
      </dsp:nvSpPr>
      <dsp:spPr>
        <a:xfrm>
          <a:off x="0" y="510173"/>
          <a:ext cx="3357585" cy="4305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Возмещение части затрат хозяйствующим субъектам, осуществляющим торговую деятельность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1018" y="531191"/>
        <a:ext cx="3315549" cy="3885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28525"/>
          <a:ext cx="3429023" cy="42875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Повышение эффективности управления объектами недвижимого имущества муниципальной собственности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930" y="149455"/>
        <a:ext cx="3387163" cy="386898"/>
      </dsp:txXfrm>
    </dsp:sp>
    <dsp:sp modelId="{79F34D2B-5F80-456A-B944-5D38073B2182}">
      <dsp:nvSpPr>
        <dsp:cNvPr id="0" name=""/>
        <dsp:cNvSpPr/>
      </dsp:nvSpPr>
      <dsp:spPr>
        <a:xfrm>
          <a:off x="0" y="643134"/>
          <a:ext cx="3429023" cy="4176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rgbClr val="C00000"/>
              </a:solidFill>
            </a:rPr>
            <a:t>Эффективное использование и вовлечение в хозяйственный оборот земельных участков и иной недвижимости</a:t>
          </a:r>
          <a:endParaRPr lang="ru-RU" sz="1050" b="1" kern="1200" dirty="0">
            <a:solidFill>
              <a:srgbClr val="C00000"/>
            </a:solidFill>
          </a:endParaRPr>
        </a:p>
      </dsp:txBody>
      <dsp:txXfrm>
        <a:off x="20386" y="663520"/>
        <a:ext cx="3388251" cy="376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382"/>
          <a:ext cx="3429023" cy="4435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Осуществление муниципальных функций в финансовой сфере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21652" y="23034"/>
        <a:ext cx="3385719" cy="400242"/>
      </dsp:txXfrm>
    </dsp:sp>
    <dsp:sp modelId="{79F34D2B-5F80-456A-B944-5D38073B2182}">
      <dsp:nvSpPr>
        <dsp:cNvPr id="0" name=""/>
        <dsp:cNvSpPr/>
      </dsp:nvSpPr>
      <dsp:spPr>
        <a:xfrm>
          <a:off x="0" y="500605"/>
          <a:ext cx="3429023" cy="3082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Резервный фонд органов исполнительной власти местного самоуправления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15048" y="515653"/>
        <a:ext cx="3398927" cy="278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C4849-C275-4184-AB08-641E6033B6D0}">
      <dsp:nvSpPr>
        <dsp:cNvPr id="0" name=""/>
        <dsp:cNvSpPr/>
      </dsp:nvSpPr>
      <dsp:spPr>
        <a:xfrm>
          <a:off x="0" y="118912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Создание условий для защиты населения от чрезвычайных ситуаций. Содержание ЕДДС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148951"/>
        <a:ext cx="3368945" cy="555268"/>
      </dsp:txXfrm>
    </dsp:sp>
    <dsp:sp modelId="{79F34D2B-5F80-456A-B944-5D38073B2182}">
      <dsp:nvSpPr>
        <dsp:cNvPr id="0" name=""/>
        <dsp:cNvSpPr/>
      </dsp:nvSpPr>
      <dsp:spPr>
        <a:xfrm>
          <a:off x="0" y="884851"/>
          <a:ext cx="3429023" cy="615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C00000"/>
              </a:solidFill>
            </a:rPr>
            <a:t>Мероприятия по защите населения Усть-Абаканского района от чрезвычайных ситуаций, пожарной безопасности и безопасности на водных объектах</a:t>
          </a:r>
          <a:endParaRPr lang="ru-RU" sz="1100" b="1" kern="1200" dirty="0">
            <a:solidFill>
              <a:srgbClr val="C00000"/>
            </a:solidFill>
          </a:endParaRPr>
        </a:p>
      </dsp:txBody>
      <dsp:txXfrm>
        <a:off x="30039" y="914890"/>
        <a:ext cx="3368945" cy="5552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0.25424</cdr:x>
      <cdr:y>0.5</cdr:y>
    </cdr:from>
    <cdr:to>
      <cdr:x>0.55725</cdr:x>
      <cdr:y>0.56014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71602" y="3000396"/>
          <a:ext cx="1277139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0.05086</cdr:x>
      <cdr:y>0.77381</cdr:y>
    </cdr:from>
    <cdr:to>
      <cdr:x>0.35388</cdr:x>
      <cdr:y>0.83023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4346" y="4643470"/>
          <a:ext cx="1277182" cy="338565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2021 год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0.17825</cdr:x>
      <cdr:y>0.5098</cdr:y>
    </cdr:from>
    <cdr:to>
      <cdr:x>0.48126</cdr:x>
      <cdr:y>0.56994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0" y="1857388"/>
          <a:ext cx="1214446" cy="2190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" lastClr="FFFFFF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r"/>
          <a:r>
            <a:rPr lang="ru-RU" sz="11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млн. рублей</a:t>
          </a:r>
          <a:endParaRPr lang="ru-RU" sz="11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0.11111</cdr:x>
      <cdr:y>0.14286</cdr:y>
    </cdr:from>
    <cdr:to>
      <cdr:x>0.41413</cdr:x>
      <cdr:y>0.19928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71504" y="857256"/>
          <a:ext cx="1558594" cy="33856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r>
            <a:rPr lang="ru-RU" sz="1600" b="1" i="1" dirty="0" smtClean="0">
              <a:latin typeface="Times New Roman" pitchFamily="18" charset="0"/>
              <a:cs typeface="Times New Roman" pitchFamily="18" charset="0"/>
            </a:rPr>
            <a:t>2022 год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0.4685</cdr:x>
      <cdr:y>0</cdr:y>
    </cdr:from>
    <cdr:to>
      <cdr:x>0.96457</cdr:x>
      <cdr:y>0.05454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65214" y="0"/>
          <a:ext cx="3986786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 cap="flat" cmpd="sng" algn="ctr">
          <a:noFill/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lvl="0" indent="180975" algn="ctr" eaLnBrk="0" hangingPunct="0"/>
          <a:endParaRPr lang="ru-RU" sz="14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0.35433</cdr:x>
      <cdr:y>0.09806</cdr:y>
    </cdr:from>
    <cdr:to>
      <cdr:x>0.61729</cdr:x>
      <cdr:y>0.16783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3214710" y="652443"/>
          <a:ext cx="2385720" cy="4641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Безвозмездные перечисления бюджетам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0.12599</cdr:x>
      <cdr:y>0.90336</cdr:y>
    </cdr:from>
    <cdr:to>
      <cdr:x>0.32599</cdr:x>
      <cdr:y>0.99639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143008" y="6010293"/>
          <a:ext cx="1814513" cy="618950"/>
        </a:xfrm>
        <a:prstGeom xmlns:a="http://schemas.openxmlformats.org/drawingml/2006/main" prst="rect">
          <a:avLst/>
        </a:prstGeom>
        <a:solidFill xmlns:a="http://schemas.openxmlformats.org/drawingml/2006/main">
          <a:srgbClr val="CC99FF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Социальное обеспечение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0.0315</cdr:x>
      <cdr:y>0.15175</cdr:y>
    </cdr:from>
    <cdr:to>
      <cdr:x>0.28347</cdr:x>
      <cdr:y>0.25912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5752" y="1009633"/>
          <a:ext cx="2286016" cy="71438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Увеличение стоимости материальных запасов (ГСМ, канц.товары, уголь)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0.30207</cdr:y>
    </cdr:from>
    <cdr:to>
      <cdr:x>0.21739</cdr:x>
      <cdr:y>0.4524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0" y="2009765"/>
          <a:ext cx="1972285" cy="10001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Увеличение стоимости основных средств (строительство школы, жилье детям-сиротам)</a:t>
          </a:r>
          <a:endParaRPr lang="ru-RU" sz="1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0.79528</cdr:x>
      <cdr:y>0.34502</cdr:y>
    </cdr:from>
    <cdr:to>
      <cdr:x>0.94882</cdr:x>
      <cdr:y>0.42265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7215238" y="2295517"/>
          <a:ext cx="1393009" cy="516480"/>
        </a:xfrm>
        <a:prstGeom xmlns:a="http://schemas.openxmlformats.org/drawingml/2006/main" prst="rect">
          <a:avLst/>
        </a:prstGeom>
        <a:solidFill xmlns:a="http://schemas.openxmlformats.org/drawingml/2006/main">
          <a:srgbClr val="7FD13B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Оплата труда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0.71654</cdr:x>
      <cdr:y>0.42018</cdr:y>
    </cdr:from>
    <cdr:to>
      <cdr:x>0.8819</cdr:x>
      <cdr:y>0.67788</cdr:y>
    </cdr:to>
    <cdr:sp macro="" textlink="">
      <cdr:nvSpPr>
        <cdr:cNvPr id="26" name="Соединительная линия уступом 25"/>
        <cdr:cNvSpPr/>
      </cdr:nvSpPr>
      <cdr:spPr>
        <a:xfrm xmlns:a="http://schemas.openxmlformats.org/drawingml/2006/main" rot="5400000" flipH="1" flipV="1">
          <a:off x="6393702" y="2902739"/>
          <a:ext cx="1714510" cy="1500198"/>
        </a:xfrm>
        <a:prstGeom xmlns:a="http://schemas.openxmlformats.org/drawingml/2006/main" prst="bentConnector3">
          <a:avLst>
            <a:gd name="adj1" fmla="val 50000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0.13084</cdr:x>
      <cdr:y>0.45253</cdr:y>
    </cdr:from>
    <cdr:to>
      <cdr:x>0.22533</cdr:x>
      <cdr:y>0.54916</cdr:y>
    </cdr:to>
    <cdr:sp macro="" textlink="">
      <cdr:nvSpPr>
        <cdr:cNvPr id="30" name="Соединительная линия уступом 29"/>
        <cdr:cNvSpPr/>
      </cdr:nvSpPr>
      <cdr:spPr>
        <a:xfrm xmlns:a="http://schemas.openxmlformats.org/drawingml/2006/main" rot="16200000" flipH="1">
          <a:off x="1101943" y="2327082"/>
          <a:ext cx="518647" cy="722268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2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0.65355</cdr:x>
      <cdr:y>0.17323</cdr:y>
    </cdr:from>
    <cdr:to>
      <cdr:x>0.8663</cdr:x>
      <cdr:y>0.22691</cdr:y>
    </cdr:to>
    <cdr:sp macro="" textlink="">
      <cdr:nvSpPr>
        <cdr:cNvPr id="32" name="Прямоугольник 31"/>
        <cdr:cNvSpPr/>
      </cdr:nvSpPr>
      <cdr:spPr>
        <a:xfrm xmlns:a="http://schemas.openxmlformats.org/drawingml/2006/main">
          <a:off x="5929354" y="1152509"/>
          <a:ext cx="1930178" cy="357190"/>
        </a:xfrm>
        <a:prstGeom xmlns:a="http://schemas.openxmlformats.org/drawingml/2006/main" prst="rect">
          <a:avLst/>
        </a:prstGeom>
        <a:solidFill xmlns:a="http://schemas.openxmlformats.org/drawingml/2006/main">
          <a:srgbClr val="EA157A">
            <a:lumMod val="40000"/>
            <a:lumOff val="60000"/>
          </a:srgbClr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rPr>
            <a:t>Прочие расходы</a:t>
          </a:r>
          <a:endParaRPr lang="ru-RU" sz="1000" b="1" dirty="0">
            <a:solidFill>
              <a:sysClr val="windowText" lastClr="00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0.67788</cdr:y>
    </cdr:from>
    <cdr:to>
      <cdr:x>0.2126</cdr:x>
      <cdr:y>0.83894</cdr:y>
    </cdr:to>
    <cdr:sp macro="" textlink="">
      <cdr:nvSpPr>
        <cdr:cNvPr id="33" name="Прямоугольник 32"/>
        <cdr:cNvSpPr/>
      </cdr:nvSpPr>
      <cdr:spPr>
        <a:xfrm xmlns:a="http://schemas.openxmlformats.org/drawingml/2006/main">
          <a:off x="-214314" y="4510095"/>
          <a:ext cx="1928826" cy="107157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 w="12700" cap="flat" cmpd="sng" algn="ctr">
          <a:solidFill>
            <a:srgbClr val="7FD13B">
              <a:shade val="50000"/>
            </a:srgb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Оплата работ, услуг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  <a:defRPr/>
          </a:pP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(коммунальные услуги, связь, услуги по содержанию </a:t>
          </a:r>
          <a:r>
            <a:rPr lang="ru-RU" sz="1000" b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имущ-ва</a:t>
          </a:r>
          <a:r>
            <a:rPr lang="ru-RU" sz="1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, оплата работ услуг</a:t>
          </a:r>
          <a:endParaRPr lang="ru-RU" sz="1000" b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0.2126</cdr:x>
      <cdr:y>0.76378</cdr:y>
    </cdr:from>
    <cdr:to>
      <cdr:x>0.25197</cdr:x>
      <cdr:y>0.79599</cdr:y>
    </cdr:to>
    <cdr:sp macro="" textlink="">
      <cdr:nvSpPr>
        <cdr:cNvPr id="35" name="Соединительная линия уступом 34"/>
        <cdr:cNvSpPr/>
      </cdr:nvSpPr>
      <cdr:spPr>
        <a:xfrm xmlns:a="http://schemas.openxmlformats.org/drawingml/2006/main" flipV="1">
          <a:off x="1928826" y="5081599"/>
          <a:ext cx="357190" cy="21431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0.41733</cdr:x>
      <cdr:y>0.16783</cdr:y>
    </cdr:from>
    <cdr:to>
      <cdr:x>0.45038</cdr:x>
      <cdr:y>0.22691</cdr:y>
    </cdr:to>
    <cdr:sp macro="" textlink="">
      <cdr:nvSpPr>
        <cdr:cNvPr id="43" name="Соединительная линия уступом 42"/>
        <cdr:cNvSpPr/>
      </cdr:nvSpPr>
      <cdr:spPr>
        <a:xfrm xmlns:a="http://schemas.openxmlformats.org/drawingml/2006/main" rot="5400000" flipH="1" flipV="1">
          <a:off x="3786214" y="1116641"/>
          <a:ext cx="299917" cy="393059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3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0.33645</cdr:x>
      <cdr:y>0.90506</cdr:y>
    </cdr:from>
    <cdr:to>
      <cdr:x>0.42306</cdr:x>
      <cdr:y>0.96948</cdr:y>
    </cdr:to>
    <cdr:sp macro="" textlink="">
      <cdr:nvSpPr>
        <cdr:cNvPr id="45" name="Соединительная линия уступом 44"/>
        <cdr:cNvSpPr/>
      </cdr:nvSpPr>
      <cdr:spPr>
        <a:xfrm xmlns:a="http://schemas.openxmlformats.org/drawingml/2006/main" flipV="1">
          <a:off x="2571768" y="4857784"/>
          <a:ext cx="662036" cy="345764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5"/>
        </a:lnRef>
        <a:fillRef xmlns:a="http://schemas.openxmlformats.org/drawingml/2006/main" idx="0">
          <a:schemeClr val="accent5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0.50394</cdr:x>
      <cdr:y>0.1947</cdr:y>
    </cdr:from>
    <cdr:to>
      <cdr:x>0.65355</cdr:x>
      <cdr:y>0.21617</cdr:y>
    </cdr:to>
    <cdr:sp macro="" textlink="">
      <cdr:nvSpPr>
        <cdr:cNvPr id="47" name="Соединительная линия уступом 46"/>
        <cdr:cNvSpPr/>
      </cdr:nvSpPr>
      <cdr:spPr>
        <a:xfrm xmlns:a="http://schemas.openxmlformats.org/drawingml/2006/main" flipV="1">
          <a:off x="4572032" y="1295385"/>
          <a:ext cx="1357322" cy="142876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347FF5-9653-4A76-9797-D1C68BE6D639}" type="datetimeFigureOut">
              <a:rPr lang="ru-RU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2FE38DD-456C-4B3C-B69B-94F4C0F0E1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919535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C35E2BA-D9D6-4342-8735-26385518F531}" type="datetimeFigureOut">
              <a:rPr lang="ru-RU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5625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B2746F-38F1-4777-A106-F4B9CABA1F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888656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2338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Верхний колонтитул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0462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79208A-9203-4C6C-B374-6826330DF99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2338" y="746125"/>
            <a:ext cx="4972050" cy="3729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Проект решения "О бюджете муниципального образования город Абакан на 2014 год и плановый период 2015 и 2016 годов"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C9B298-784D-4130-82CA-A8F0B92234F1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36772-910F-48DA-827E-351A3D27F0E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637F6-9C2A-4791-AA5C-5AF0D0A9FA89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3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2958BF61-5899-4288-B1FD-AA33D0D4F90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A5F60A-938E-4B10-9A02-EA5151E9BA51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1E7E7DE6-09D3-440C-A7CB-1DFDB1EBCA70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9AEEC-7E7D-4AEF-8901-1BE749221457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5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7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1949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714D52-F0C9-411D-B20F-9BAC6F77DAA3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1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74A6B37-DEE2-468D-B74D-C72C8B2A60E3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493004-EF75-4662-9553-9B4077CF310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1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1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5A74333-6D19-4235-B330-30331CFB083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3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1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E99D6-89E4-4C37-A723-3643114E182A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7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1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7BBCE007-CB4C-49ED-9093-28805340130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3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1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A83184-E102-4111-86DB-0977E16CE64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81BE2-3022-473B-B9D9-114DFF2EAC3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1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37273-5944-4900-BF28-DB088A63D8D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6A239A-F786-4251-A676-11ADA4EE9C2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1FCEB-D7F9-4005-A942-2E8D6E9BA0E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C59F7-3B12-4C92-92C8-CF25FD7E3C9B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C68546-AE5B-48CF-882F-92CCB6BB80A1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DC51C8-1477-44ED-BCB4-527C8AEAB81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497DF-3373-4FE6-9420-A377DC9DC861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2C7F8-BC31-4183-A82F-5E5301EDAAE7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CCF2B5-BF3F-44EA-8000-3BB13829EE5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15537-7942-41B3-B738-94C91A8FCD0C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3879A-5FA9-4B04-BCF4-BA706B71BF0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3F682-7A59-4C99-A91D-683C770020D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A565F8-62A6-4890-BBCE-3FDD26F7FF47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963572-0F38-4276-98BF-810D712DA72C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854C3-4D64-48F1-8D2D-F2844231BAB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541C40-F59E-473B-B961-BFF8E3F0986A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39DE39-EE11-4D7E-BCFB-E0BCC9D50A29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F42AA-E6D4-4964-AFC4-9592EDE06E2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3C2432-734D-4907-8398-72838E5CD6E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C636BB-6CB3-4434-A11C-6DF99D000C7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E07E57-7295-4B38-983C-51616B4C9003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3F7DFD-0A27-497F-A21B-0CE37B27DBBC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C2046-AD06-45A6-BD36-E01E5FE5ECF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569134-0666-449C-8224-3ECB56580DE1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C88E3B-CBE3-40C5-AB60-002152DCCC3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962D2D-9359-4B45-A928-D4DB1A22B59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908CA8-7184-43CE-9858-5313E94A405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9E23D2-DBF1-478A-84EA-9F0C4FBEB4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C9533C-C987-40AB-9A2E-F552DE1437D9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A68A0495-D276-475F-88B7-0E670DC3BBA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232735-89A7-46A6-9973-A076A79541AE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959D-97F6-47C3-9112-DAEDD8BE6FC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FD255-CF7C-495B-83E3-75EF72D4F895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CFAC97-DFEF-4281-80EA-8942C271158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6FDC3-2F58-4414-9301-D24C4EF161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A3E8C-FAB1-4DE7-AD68-DC3ECF745ADB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C499A6-B4A5-4F20-A404-196516B6B12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C9678-129B-44EA-B0EB-DD000AF4522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B02FE0-F836-47D2-A020-2EBB9A1B64CF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B232A4-2B2B-46BA-A235-FD3BEAA25D54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3C65E-927A-4175-82E9-5DAA8BF452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C7F25-BB82-4572-89AB-6D4397245758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F4CA-AAB4-4B9D-918A-D11B10588F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22DD90-D2BA-4960-81A7-E86FFD42DB7C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2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5E4762-1D48-43DE-846C-E523273B55A6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63DFA-31D0-42E5-A72D-ECC853C0B1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1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1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1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E72D97-AC36-4524-918D-DBDC715B5FC3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37547B-B046-4E00-8AB6-8B37D55B87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6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DA48EF1-6F39-47AA-B450-9DDB2D295D7D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3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46238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hf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1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B014391-7D47-494F-998F-AD8F8DAA58AA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1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1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9F8F30-9227-4A73-B6CF-D3FB23807567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666BC-D30B-4B4E-8E2C-1EE214EF2D62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07E72A6-55B5-4A24-8C8B-33403D9AD415}" type="datetime1">
              <a:rPr lang="ru-RU" smtClean="0"/>
              <a:pPr>
                <a:defRPr/>
              </a:pPr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1FE97A3-37F2-4AD3-96D3-4FAB8310A5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5" r:id="rId6"/>
    <p:sldLayoutId id="2147484106" r:id="rId7"/>
    <p:sldLayoutId id="2147484107" r:id="rId8"/>
    <p:sldLayoutId id="2147484108" r:id="rId9"/>
    <p:sldLayoutId id="2147484109" r:id="rId10"/>
    <p:sldLayoutId id="2147484110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27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5" Type="http://schemas.openxmlformats.org/officeDocument/2006/relationships/chart" Target="../charts/char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3.png"/><Relationship Id="rId5" Type="http://schemas.openxmlformats.org/officeDocument/2006/relationships/chart" Target="../charts/chart13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source=wiz&amp;img_url=http://cs5820.vk.me/u133671954/141312974/s_485012c7.jpg&amp;uinfo=sw-1280-sh-1024-ww-1259-wh-823-pd-1-wp-5x4_1280x1024&amp;_=1448866407849&amp;p=18&amp;text=%D1%87%D0%B5%D0%BB%D0%BE%D0%B2%D0%B5%D1%87%D0%BA%D0%B8%20%D0%BA%D0%B0%D1%80%D1%82%D0%B8%D0%BD%D0%BA%D0%B8&amp;redircnt=1448864248.1&amp;noreask=1&amp;pos=562&amp;rpt=simage&amp;lr=6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jpeg"/><Relationship Id="rId3" Type="http://schemas.openxmlformats.org/officeDocument/2006/relationships/image" Target="../media/image6.jpeg"/><Relationship Id="rId7" Type="http://schemas.openxmlformats.org/officeDocument/2006/relationships/image" Target="../media/image68.pn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7.png"/><Relationship Id="rId11" Type="http://schemas.openxmlformats.org/officeDocument/2006/relationships/image" Target="../media/image72.jpe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6.xml"/><Relationship Id="rId7" Type="http://schemas.openxmlformats.org/officeDocument/2006/relationships/diagramLayout" Target="../diagrams/layout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5.x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oleObject" Target="../embeddings/_____Microsoft_Office_Excel_97-20031.xls"/><Relationship Id="rId10" Type="http://schemas.openxmlformats.org/officeDocument/2006/relationships/image" Target="../media/image91.jpeg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.xml"/><Relationship Id="rId6" Type="http://schemas.openxmlformats.org/officeDocument/2006/relationships/diagramQuickStyle" Target="../diagrams/quickStyle2.xml"/><Relationship Id="rId11" Type="http://schemas.openxmlformats.org/officeDocument/2006/relationships/diagramColors" Target="../diagrams/colors3.xml"/><Relationship Id="rId5" Type="http://schemas.openxmlformats.org/officeDocument/2006/relationships/diagramLayout" Target="../diagrams/layout2.xml"/><Relationship Id="rId10" Type="http://schemas.openxmlformats.org/officeDocument/2006/relationships/diagramQuickStyle" Target="../diagrams/quickStyle3.xml"/><Relationship Id="rId4" Type="http://schemas.openxmlformats.org/officeDocument/2006/relationships/diagramData" Target="../diagrams/data2.xml"/><Relationship Id="rId9" Type="http://schemas.openxmlformats.org/officeDocument/2006/relationships/diagramLayout" Target="../diagrams/layout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microsoft.com/office/2007/relationships/diagramDrawing" Target="../diagrams/drawing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96.jpeg"/><Relationship Id="rId11" Type="http://schemas.openxmlformats.org/officeDocument/2006/relationships/image" Target="../media/image100.jpeg"/><Relationship Id="rId5" Type="http://schemas.openxmlformats.org/officeDocument/2006/relationships/image" Target="../media/image95.jpeg"/><Relationship Id="rId10" Type="http://schemas.openxmlformats.org/officeDocument/2006/relationships/image" Target="../media/image99.jpeg"/><Relationship Id="rId4" Type="http://schemas.openxmlformats.org/officeDocument/2006/relationships/image" Target="../media/image94.jpeg"/><Relationship Id="rId9" Type="http://schemas.openxmlformats.org/officeDocument/2006/relationships/image" Target="../media/image98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6.jpeg"/><Relationship Id="rId7" Type="http://schemas.openxmlformats.org/officeDocument/2006/relationships/image" Target="../media/image104.jpeg"/><Relationship Id="rId12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3.jpeg"/><Relationship Id="rId11" Type="http://schemas.openxmlformats.org/officeDocument/2006/relationships/image" Target="../media/image108.jpeg"/><Relationship Id="rId5" Type="http://schemas.openxmlformats.org/officeDocument/2006/relationships/image" Target="../media/image102.jpeg"/><Relationship Id="rId10" Type="http://schemas.openxmlformats.org/officeDocument/2006/relationships/image" Target="../media/image107.jpeg"/><Relationship Id="rId4" Type="http://schemas.openxmlformats.org/officeDocument/2006/relationships/image" Target="../media/image101.jpeg"/><Relationship Id="rId9" Type="http://schemas.openxmlformats.org/officeDocument/2006/relationships/image" Target="../media/image10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6.jpeg"/><Relationship Id="rId7" Type="http://schemas.openxmlformats.org/officeDocument/2006/relationships/image" Target="../media/image113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5.jpeg"/><Relationship Id="rId4" Type="http://schemas.openxmlformats.org/officeDocument/2006/relationships/chart" Target="../charts/chart20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3" Type="http://schemas.openxmlformats.org/officeDocument/2006/relationships/image" Target="../media/image116.jpeg"/><Relationship Id="rId7" Type="http://schemas.openxmlformats.org/officeDocument/2006/relationships/image" Target="../media/image1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19.jpeg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24.jpeg"/><Relationship Id="rId5" Type="http://schemas.openxmlformats.org/officeDocument/2006/relationships/image" Target="../media/image123.jpeg"/><Relationship Id="rId4" Type="http://schemas.openxmlformats.org/officeDocument/2006/relationships/hyperlink" Target="http://images.yandex.ru/yandsearch?source=wiz&amp;fp=3&amp;img_url=http://moikompas.ru/img/compas/2008-11-25/proverka_predpriyatiya/50093223.jpg&amp;uinfo=ww-1403-wh-1019-fw-1178-fh-598-pd-0.8999999761581421&amp;p=3&amp;text=%D0%BA%D0%B0%D1%80%D1%82%D0%B8%D0%BD%D0%BA%D0%B8%20%D0%BF%D0%BE%20%D0%B4%D0%BE%D1%80%D0%BE%D0%B6%D0%BD%D0%BE%D0%BC%D1%83%20%D1%84%D0%BE%D0%BD%D0%B4%D1%83&amp;noreask=1&amp;pos=110&amp;rpt=simage&amp;lr=46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27.jpeg"/><Relationship Id="rId4" Type="http://schemas.openxmlformats.org/officeDocument/2006/relationships/image" Target="../media/image126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26" Type="http://schemas.microsoft.com/office/2007/relationships/diagramDrawing" Target="../diagrams/drawing7.xml"/><Relationship Id="rId3" Type="http://schemas.openxmlformats.org/officeDocument/2006/relationships/image" Target="../media/image6.jpeg"/><Relationship Id="rId21" Type="http://schemas.openxmlformats.org/officeDocument/2006/relationships/diagramLayout" Target="../diagrams/layout8.xml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5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6" Type="http://schemas.openxmlformats.org/officeDocument/2006/relationships/diagramData" Target="../diagrams/data7.xml"/><Relationship Id="rId20" Type="http://schemas.openxmlformats.org/officeDocument/2006/relationships/diagramData" Target="../diagrams/data8.xml"/><Relationship Id="rId1" Type="http://schemas.openxmlformats.org/officeDocument/2006/relationships/slideLayout" Target="../slideLayouts/slideLayout50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6.xml"/><Relationship Id="rId5" Type="http://schemas.openxmlformats.org/officeDocument/2006/relationships/diagramData" Target="../diagrams/data5.xml"/><Relationship Id="rId15" Type="http://schemas.openxmlformats.org/officeDocument/2006/relationships/image" Target="../media/image131.jpeg"/><Relationship Id="rId23" Type="http://schemas.openxmlformats.org/officeDocument/2006/relationships/diagramColors" Target="../diagrams/colors8.xml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image" Target="../media/image128.jpeg"/><Relationship Id="rId9" Type="http://schemas.openxmlformats.org/officeDocument/2006/relationships/image" Target="../media/image129.jpeg"/><Relationship Id="rId14" Type="http://schemas.openxmlformats.org/officeDocument/2006/relationships/image" Target="../media/image130.jpeg"/><Relationship Id="rId22" Type="http://schemas.openxmlformats.org/officeDocument/2006/relationships/diagramQuickStyle" Target="../diagrams/quickStyle8.xml"/><Relationship Id="rId27" Type="http://schemas.microsoft.com/office/2007/relationships/diagramDrawing" Target="../diagrams/drawing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Layout" Target="../diagrams/layout11.xml"/><Relationship Id="rId18" Type="http://schemas.openxmlformats.org/officeDocument/2006/relationships/image" Target="../media/image133.jpeg"/><Relationship Id="rId3" Type="http://schemas.openxmlformats.org/officeDocument/2006/relationships/image" Target="../media/image6.jpeg"/><Relationship Id="rId21" Type="http://schemas.openxmlformats.org/officeDocument/2006/relationships/image" Target="../media/image136.jpeg"/><Relationship Id="rId7" Type="http://schemas.openxmlformats.org/officeDocument/2006/relationships/diagramColors" Target="../diagrams/colors9.xml"/><Relationship Id="rId12" Type="http://schemas.openxmlformats.org/officeDocument/2006/relationships/diagramData" Target="../diagrams/data11.xml"/><Relationship Id="rId17" Type="http://schemas.openxmlformats.org/officeDocument/2006/relationships/hyperlink" Target="http://images.yandex.ru/yandsearch?source=wiz&amp;fp=0&amp;img_url=http://www.dostup1.ru/netcat_files/Image/2012/10/18/ChS_2.jpg&amp;text=%D0%BA%D0%B0%D1%80%D1%82%D0%B8%D0%BD%D0%BA%D0%B8%20%D0%BF%D0%BE%20%D1%87%D1%80%D0%B5%D0%B7%D0%B2%D1%8B%D1%87%D0%B0%D0%B9%D0%BD%D1%8B%D0%BC%20%D1%81%D0%B8%D1%82%D1%83%D0%B0%D1%86%D0%B8%D1%8F%D0%BC&amp;noreask=1&amp;pos=26&amp;lr=46&amp;rpt=simage" TargetMode="External"/><Relationship Id="rId25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2.jpeg"/><Relationship Id="rId20" Type="http://schemas.openxmlformats.org/officeDocument/2006/relationships/image" Target="../media/image135.jpeg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9.xml"/><Relationship Id="rId11" Type="http://schemas.openxmlformats.org/officeDocument/2006/relationships/diagramColors" Target="../diagrams/colors10.xml"/><Relationship Id="rId24" Type="http://schemas.microsoft.com/office/2007/relationships/diagramDrawing" Target="../diagrams/drawing10.xml"/><Relationship Id="rId5" Type="http://schemas.openxmlformats.org/officeDocument/2006/relationships/diagramLayout" Target="../diagrams/layout9.xml"/><Relationship Id="rId15" Type="http://schemas.openxmlformats.org/officeDocument/2006/relationships/diagramColors" Target="../diagrams/colors11.xml"/><Relationship Id="rId23" Type="http://schemas.microsoft.com/office/2007/relationships/diagramDrawing" Target="../diagrams/drawing9.xml"/><Relationship Id="rId10" Type="http://schemas.openxmlformats.org/officeDocument/2006/relationships/diagramQuickStyle" Target="../diagrams/quickStyle10.xml"/><Relationship Id="rId19" Type="http://schemas.openxmlformats.org/officeDocument/2006/relationships/image" Target="../media/image134.jpeg"/><Relationship Id="rId4" Type="http://schemas.openxmlformats.org/officeDocument/2006/relationships/diagramData" Target="../diagrams/data9.xml"/><Relationship Id="rId9" Type="http://schemas.openxmlformats.org/officeDocument/2006/relationships/diagramLayout" Target="../diagrams/layout10.xml"/><Relationship Id="rId14" Type="http://schemas.openxmlformats.org/officeDocument/2006/relationships/diagramQuickStyle" Target="../diagrams/quickStyle11.xml"/><Relationship Id="rId22" Type="http://schemas.openxmlformats.org/officeDocument/2006/relationships/image" Target="../media/image137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jpeg"/><Relationship Id="rId13" Type="http://schemas.openxmlformats.org/officeDocument/2006/relationships/diagramQuickStyle" Target="../diagrams/quickStyle1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2.xml"/><Relationship Id="rId12" Type="http://schemas.openxmlformats.org/officeDocument/2006/relationships/diagramLayout" Target="../diagrams/layout13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2.xml"/><Relationship Id="rId11" Type="http://schemas.openxmlformats.org/officeDocument/2006/relationships/diagramData" Target="../diagrams/data13.xml"/><Relationship Id="rId5" Type="http://schemas.openxmlformats.org/officeDocument/2006/relationships/diagramLayout" Target="../diagrams/layout12.xml"/><Relationship Id="rId15" Type="http://schemas.microsoft.com/office/2007/relationships/diagramDrawing" Target="../diagrams/drawing12.xml"/><Relationship Id="rId10" Type="http://schemas.openxmlformats.org/officeDocument/2006/relationships/image" Target="../media/image140.jpeg"/><Relationship Id="rId4" Type="http://schemas.openxmlformats.org/officeDocument/2006/relationships/diagramData" Target="../diagrams/data12.xml"/><Relationship Id="rId9" Type="http://schemas.openxmlformats.org/officeDocument/2006/relationships/image" Target="../media/image139.jpeg"/><Relationship Id="rId14" Type="http://schemas.openxmlformats.org/officeDocument/2006/relationships/diagramColors" Target="../diagrams/colors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Layout" Target="../diagrams/layout16.xml"/><Relationship Id="rId18" Type="http://schemas.openxmlformats.org/officeDocument/2006/relationships/image" Target="../media/image143.jpeg"/><Relationship Id="rId3" Type="http://schemas.openxmlformats.org/officeDocument/2006/relationships/image" Target="../media/image6.jpeg"/><Relationship Id="rId21" Type="http://schemas.microsoft.com/office/2007/relationships/diagramDrawing" Target="../diagrams/drawing15.xml"/><Relationship Id="rId7" Type="http://schemas.openxmlformats.org/officeDocument/2006/relationships/diagramColors" Target="../diagrams/colors14.xml"/><Relationship Id="rId12" Type="http://schemas.openxmlformats.org/officeDocument/2006/relationships/diagramData" Target="../diagrams/data16.xml"/><Relationship Id="rId17" Type="http://schemas.openxmlformats.org/officeDocument/2006/relationships/image" Target="../media/image142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41.jpeg"/><Relationship Id="rId20" Type="http://schemas.microsoft.com/office/2007/relationships/diagramDrawing" Target="../diagrams/drawing14.xml"/><Relationship Id="rId1" Type="http://schemas.openxmlformats.org/officeDocument/2006/relationships/slideLayout" Target="../slideLayouts/slideLayout50.xml"/><Relationship Id="rId6" Type="http://schemas.openxmlformats.org/officeDocument/2006/relationships/diagramQuickStyle" Target="../diagrams/quickStyle14.xml"/><Relationship Id="rId11" Type="http://schemas.openxmlformats.org/officeDocument/2006/relationships/diagramColors" Target="../diagrams/colors15.xml"/><Relationship Id="rId5" Type="http://schemas.openxmlformats.org/officeDocument/2006/relationships/diagramLayout" Target="../diagrams/layout14.xml"/><Relationship Id="rId15" Type="http://schemas.openxmlformats.org/officeDocument/2006/relationships/diagramColors" Target="../diagrams/colors16.xml"/><Relationship Id="rId10" Type="http://schemas.openxmlformats.org/officeDocument/2006/relationships/diagramQuickStyle" Target="../diagrams/quickStyle15.xml"/><Relationship Id="rId19" Type="http://schemas.openxmlformats.org/officeDocument/2006/relationships/image" Target="../media/image144.jpeg"/><Relationship Id="rId4" Type="http://schemas.openxmlformats.org/officeDocument/2006/relationships/diagramData" Target="../diagrams/data14.xml"/><Relationship Id="rId9" Type="http://schemas.openxmlformats.org/officeDocument/2006/relationships/diagramLayout" Target="../diagrams/layout15.xml"/><Relationship Id="rId14" Type="http://schemas.openxmlformats.org/officeDocument/2006/relationships/diagramQuickStyle" Target="../diagrams/quickStyle16.xml"/><Relationship Id="rId22" Type="http://schemas.microsoft.com/office/2007/relationships/diagramDrawing" Target="../diagrams/drawing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5.jpeg"/><Relationship Id="rId7" Type="http://schemas.openxmlformats.org/officeDocument/2006/relationships/image" Target="../media/image1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8.jpeg"/><Relationship Id="rId5" Type="http://schemas.openxmlformats.org/officeDocument/2006/relationships/image" Target="../media/image147.png"/><Relationship Id="rId10" Type="http://schemas.openxmlformats.org/officeDocument/2006/relationships/image" Target="../media/image152.jpeg"/><Relationship Id="rId4" Type="http://schemas.openxmlformats.org/officeDocument/2006/relationships/image" Target="../media/image146.png"/><Relationship Id="rId9" Type="http://schemas.openxmlformats.org/officeDocument/2006/relationships/image" Target="../media/image1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image" Target="../media/image154.jpe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9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4"/>
          <a:srcRect t="36072"/>
          <a:stretch>
            <a:fillRect/>
          </a:stretch>
        </p:blipFill>
        <p:spPr bwMode="auto">
          <a:xfrm>
            <a:off x="6022512" y="5361375"/>
            <a:ext cx="3121488" cy="1496625"/>
          </a:xfrm>
          <a:prstGeom prst="rect">
            <a:avLst/>
          </a:prstGeom>
          <a:noFill/>
        </p:spPr>
      </p:pic>
      <p:pic>
        <p:nvPicPr>
          <p:cNvPr id="15" name="Рисунок 14" descr="карта"/>
          <p:cNvPicPr/>
          <p:nvPr/>
        </p:nvPicPr>
        <p:blipFill>
          <a:blip r:embed="rId5" cstate="print">
            <a:lum bright="12000" contrast="24000"/>
          </a:blip>
          <a:srcRect/>
          <a:stretch>
            <a:fillRect/>
          </a:stretch>
        </p:blipFill>
        <p:spPr bwMode="auto">
          <a:xfrm>
            <a:off x="7072331" y="1"/>
            <a:ext cx="2071670" cy="16430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5" y="142853"/>
            <a:ext cx="928694" cy="1206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85721" y="1142985"/>
            <a:ext cx="8686800" cy="1841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БЮДЖЕТ 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граждан</a:t>
            </a:r>
            <a:br>
              <a:rPr lang="ru-RU" sz="7200" i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720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357686" y="3214686"/>
            <a:ext cx="4143404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2020-2022 годы 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http://naenisee.ru/files/regions/ust-abakanskiy/header.jpg"/>
          <p:cNvPicPr>
            <a:picLocks noChangeAspect="1" noChangeArrowheads="1"/>
          </p:cNvPicPr>
          <p:nvPr/>
        </p:nvPicPr>
        <p:blipFill>
          <a:blip r:embed="rId7" cstate="print"/>
          <a:srcRect l="15229"/>
          <a:stretch>
            <a:fillRect/>
          </a:stretch>
        </p:blipFill>
        <p:spPr bwMode="auto">
          <a:xfrm>
            <a:off x="1" y="5429264"/>
            <a:ext cx="437422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8305" name="Rectangle 1"/>
          <p:cNvSpPr>
            <a:spLocks noChangeArrowheads="1"/>
          </p:cNvSpPr>
          <p:nvPr/>
        </p:nvSpPr>
        <p:spPr bwMode="auto">
          <a:xfrm>
            <a:off x="642910" y="1643050"/>
            <a:ext cx="8072494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96875" algn="ctr" eaLnBrk="0" hangingPunct="0">
              <a:tabLst>
                <a:tab pos="630238" algn="l"/>
              </a:tabLst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Бюджетная политика в области расходов в трехлетней перспективе сохраняет преемственность реализуемых мер, направленных на обеспечение эффективности управления бюджетными расходами и безусловное исполнение принятых социальных обязательств, финансовое обеспечение реализации приоритетных для района задач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4429132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42976" y="571480"/>
            <a:ext cx="785818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Constantia" pitchFamily="18" charset="0"/>
              </a:rPr>
              <a:t>Цель бюджетной политики – </a:t>
            </a:r>
            <a:r>
              <a:rPr lang="ru-RU" sz="1400" dirty="0" smtClean="0">
                <a:solidFill>
                  <a:schemeClr val="tx1"/>
                </a:solidFill>
              </a:rPr>
              <a:t>определение условий, обеспечивающих устойчивость бюджетной системы района и безусловное исполнение принятых обязательств наиболее эффективным способом в условиях ограниченности бюджетных ресурсов, а также обеспечение прозрачности и открытости бюджетного планирования</a:t>
            </a:r>
            <a:endParaRPr lang="ru-RU" sz="1400" b="1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2714620"/>
            <a:ext cx="814393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Бюджетная политика Усть-Абаканского района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2020-2022 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годах будет направлена на</a:t>
            </a:r>
            <a:r>
              <a:rPr lang="ru-RU" sz="1400" b="1" i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400" b="1" i="1" dirty="0" smtClean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24" y="3357562"/>
            <a:ext cx="7929618" cy="523220"/>
          </a:xfrm>
          <a:prstGeom prst="rect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rgbClr val="002060"/>
                </a:solidFill>
              </a:rPr>
              <a:t>обеспечение сбалансированности и долгосрочной устойчивости бюджета муниципального образования Усть-Абаканский район</a:t>
            </a:r>
            <a:endParaRPr lang="ru-RU" sz="13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4000504"/>
            <a:ext cx="7929618" cy="907941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определение четких приоритетов использования бюджетных средств с учетом текущей экономической ситуации: при планировании бюджетных ассигнований следует детально оценить содержание муниципальных программ района, соизмерив объемы их финансового обеспечения с реальными возможностями бюджета района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85720" y="350043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857224" y="5000636"/>
            <a:ext cx="7929618" cy="907941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бережливость и максимальная отдача, снижение неэффективных трат бюджета района, обеспечение исполнения гарантированных расходных обязательств, пересмотр затрат на закупку товаров, работ и услуг для муниципальных нужд и нужд муниципальных учреждений, а также иных возможных к сокращению расходов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Нашивка 30"/>
          <p:cNvSpPr/>
          <p:nvPr/>
        </p:nvSpPr>
        <p:spPr>
          <a:xfrm rot="5400000">
            <a:off x="361531" y="5282015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9" name="Нашивка 18"/>
          <p:cNvSpPr/>
          <p:nvPr/>
        </p:nvSpPr>
        <p:spPr>
          <a:xfrm rot="5400000">
            <a:off x="361531" y="6067833"/>
            <a:ext cx="428628" cy="437374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857224" y="6000768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принятие решений, направленных на достижение в полном объеме  уровня оплаты труда работников муниципальных учреждений социальной сферы в соответствии с Указом Президента Российской Федерации</a:t>
            </a:r>
            <a:endParaRPr lang="ru-RU" sz="1300" b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357166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6498" name="Picture 2" descr="C:\Users\ПИНЯСОВАОА\Desktop\Бюджет для граждан\russia-450-2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3" y="4143380"/>
            <a:ext cx="2769225" cy="1643074"/>
          </a:xfrm>
          <a:prstGeom prst="rect">
            <a:avLst/>
          </a:prstGeom>
          <a:noFill/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357158" y="2928934"/>
            <a:ext cx="437374" cy="428628"/>
            <a:chOff x="0" y="60476"/>
            <a:chExt cx="437374" cy="624820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7158" y="2071678"/>
            <a:ext cx="437374" cy="428628"/>
            <a:chOff x="0" y="60476"/>
            <a:chExt cx="437374" cy="624820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57159" y="1285861"/>
            <a:ext cx="437374" cy="428628"/>
            <a:chOff x="0" y="60476"/>
            <a:chExt cx="437374" cy="624820"/>
          </a:xfrm>
        </p:grpSpPr>
        <p:sp>
          <p:nvSpPr>
            <p:cNvPr id="26" name="Нашивка 25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7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857224" y="1071546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функционирования контрактной системы в части совершенствования системы организации закупок товаров, работ, услуг для обеспечения муниципальных нужд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24" y="1928802"/>
            <a:ext cx="7929618" cy="707886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участие в приоритетном порядке, исходя из возможностей бюджета, в реализации национальных проектов (программ), государственных программах и мероприятиях, </a:t>
            </a:r>
            <a:r>
              <a:rPr lang="ru-RU" sz="1300" b="1" dirty="0" err="1" smtClean="0">
                <a:solidFill>
                  <a:schemeClr val="accent5">
                    <a:lumMod val="75000"/>
                  </a:schemeClr>
                </a:solidFill>
              </a:rPr>
              <a:t>софинансируемых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 из федерального бюджета и бюджета Республики Хакасия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28662" y="2857496"/>
            <a:ext cx="7929618" cy="523220"/>
          </a:xfrm>
          <a:prstGeom prst="rect">
            <a:avLst/>
          </a:prstGeo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96875" algn="just" eaLnBrk="0" hangingPunct="0">
              <a:tabLst>
                <a:tab pos="630238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solidFill>
                  <a:schemeClr val="accent5">
                    <a:lumMod val="75000"/>
                  </a:schemeClr>
                </a:solidFill>
              </a:rPr>
              <a:t>повышение эффективности муниципального финансового контроля, а также контроля в сфере закупок, усиления ведомственного финансового контроля в отношении муниципальных учреждений</a:t>
            </a:r>
            <a:endParaRPr lang="ru-RU" sz="1300" b="1" dirty="0" smtClean="0">
              <a:solidFill>
                <a:schemeClr val="accent5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http://900igr.net/up/datas/111023/00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714752"/>
            <a:ext cx="42862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71480"/>
            <a:ext cx="771530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Основной задачей налоговой политики на 2020 год и плановый период 2021-2022 годы является обеспечение условий для наращивания налогового потенциала за счет повышения инвестиционной привлекательности района и создания благоприятных условий для развития малого и среднего бизнеса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14488"/>
            <a:ext cx="7786742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Приоритеты налоговой политики района направлены на организацию работы по увеличению поступлений налоговых и неналоговых доходов. Для реализации данного направления необходимо: 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" name="Picture 2" descr="C:\Users\ПИНЯСОВАОА\Desktop\Бюджет для граждан\slide_1.jpg"/>
          <p:cNvPicPr>
            <a:picLocks noChangeAspect="1" noChangeArrowheads="1"/>
          </p:cNvPicPr>
          <p:nvPr/>
        </p:nvPicPr>
        <p:blipFill>
          <a:blip r:embed="rId4"/>
          <a:srcRect l="9562" t="52333" r="13562" b="32667"/>
          <a:stretch>
            <a:fillRect/>
          </a:stretch>
        </p:blipFill>
        <p:spPr bwMode="auto">
          <a:xfrm>
            <a:off x="5500694" y="6143645"/>
            <a:ext cx="3417118" cy="500066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2928934"/>
            <a:ext cx="437374" cy="428628"/>
            <a:chOff x="0" y="60476"/>
            <a:chExt cx="437374" cy="624820"/>
          </a:xfrm>
        </p:grpSpPr>
        <p:sp>
          <p:nvSpPr>
            <p:cNvPr id="12" name="Нашивка 11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3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1472" y="4357694"/>
            <a:ext cx="437374" cy="428628"/>
            <a:chOff x="0" y="60476"/>
            <a:chExt cx="437374" cy="624820"/>
          </a:xfrm>
        </p:grpSpPr>
        <p:sp>
          <p:nvSpPr>
            <p:cNvPr id="15" name="Нашивка 14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71472" y="5000636"/>
            <a:ext cx="437374" cy="428628"/>
            <a:chOff x="0" y="60476"/>
            <a:chExt cx="437374" cy="624820"/>
          </a:xfrm>
        </p:grpSpPr>
        <p:sp>
          <p:nvSpPr>
            <p:cNvPr id="18" name="Нашивка 17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19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437374" cy="428628"/>
            <a:chOff x="0" y="60476"/>
            <a:chExt cx="437374" cy="624820"/>
          </a:xfrm>
        </p:grpSpPr>
        <p:sp>
          <p:nvSpPr>
            <p:cNvPr id="21" name="Нашивка 20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1472" y="5643578"/>
            <a:ext cx="437374" cy="428628"/>
            <a:chOff x="0" y="60476"/>
            <a:chExt cx="437374" cy="624820"/>
          </a:xfrm>
        </p:grpSpPr>
        <p:sp>
          <p:nvSpPr>
            <p:cNvPr id="27" name="Нашивка 26"/>
            <p:cNvSpPr/>
            <p:nvPr/>
          </p:nvSpPr>
          <p:spPr>
            <a:xfrm rot="5400000">
              <a:off x="-93723" y="154199"/>
              <a:ext cx="624820" cy="437374"/>
            </a:xfrm>
            <a:prstGeom prst="chevr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Нашивка 4"/>
            <p:cNvSpPr/>
            <p:nvPr/>
          </p:nvSpPr>
          <p:spPr>
            <a:xfrm>
              <a:off x="0" y="279163"/>
              <a:ext cx="437374" cy="1874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kern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142976" y="2786058"/>
            <a:ext cx="7643834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мобилизацию налоговых доходов на основе анализа ставок по земельному налогу в отношении земельных участков, предоставленных юридическим и физическим лицам на праве собственности</a:t>
            </a:r>
            <a:endParaRPr kumimoji="0" lang="ru-RU" sz="135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стимулировать развитие малого бизнеса, способствовать предотвращению фактов выплаты «теневой» заработной платы, сокращению неформальной занятости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eaLnBrk="0" hangingPunct="0"/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lang="ru-RU" sz="1350" b="1" i="1" dirty="0" smtClean="0">
                <a:solidFill>
                  <a:srgbClr val="C00000"/>
                </a:solidFill>
              </a:rPr>
              <a:t>осуществлять 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обеспечить принцип установления налоговых льгот на временной основе с проведением обязательного анализа эффективности их применения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-"/>
            </a:pP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350" b="1" i="1" dirty="0" smtClean="0">
                <a:solidFill>
                  <a:srgbClr val="C00000"/>
                </a:solidFill>
              </a:rPr>
              <a:t>выявлять причины неплатежей крупнейших недоимщиков и вырабатывать рекомендации по принятию мер к снижению образовавшейся задолженности по налогам и сборам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r>
              <a:rPr kumimoji="0" lang="ru-RU" sz="135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УРОВЕНЬ  ЖИЗНИ  НАСЕЛЕНИЯ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785794"/>
          <a:ext cx="8858313" cy="407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828"/>
                <a:gridCol w="936244"/>
                <a:gridCol w="1008263"/>
                <a:gridCol w="985034"/>
                <a:gridCol w="1016395"/>
                <a:gridCol w="943795"/>
                <a:gridCol w="799754"/>
              </a:tblGrid>
              <a:tr h="40063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2017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</a:tr>
              <a:tr h="5478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="1" dirty="0" smtClean="0"/>
                        <a:t>Численность</a:t>
                      </a:r>
                      <a:r>
                        <a:rPr lang="ru-RU" sz="1400" b="1" baseline="0" dirty="0" smtClean="0"/>
                        <a:t> населения,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41,76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41,70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41,55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41,52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Численность экономически активного населения,</a:t>
                      </a:r>
                      <a:r>
                        <a:rPr lang="ru-RU" sz="1400" b="1" baseline="0" dirty="0" smtClean="0"/>
                        <a:t> тыс. человек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19,90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19,70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19,60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19,60</a:t>
                      </a:r>
                      <a:endParaRPr lang="ru-RU" sz="1400" dirty="0"/>
                    </a:p>
                  </a:txBody>
                  <a:tcPr anchor="ctr"/>
                </a:tc>
              </a:tr>
              <a:tr h="44516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Средняя заработная плата,</a:t>
                      </a:r>
                      <a:r>
                        <a:rPr lang="ru-RU" sz="1400" b="1" baseline="0" dirty="0" smtClean="0"/>
                        <a:t>  </a:t>
                      </a:r>
                      <a:r>
                        <a:rPr lang="ru-RU" sz="1400" b="1" dirty="0" smtClean="0"/>
                        <a:t>рублей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26 966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30 799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33</a:t>
                      </a:r>
                      <a:r>
                        <a:rPr lang="ru-RU" sz="1400" b="1" baseline="0" dirty="0" smtClean="0"/>
                        <a:t> </a:t>
                      </a:r>
                      <a:r>
                        <a:rPr lang="ru-RU" sz="1400" b="1" dirty="0" smtClean="0"/>
                        <a:t>600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35 314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37 432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39 716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Ввод в действие</a:t>
                      </a:r>
                      <a:r>
                        <a:rPr lang="ru-RU" sz="1400" b="1" baseline="0" dirty="0" smtClean="0"/>
                        <a:t> жилых домов,  тыс.кв.м.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25,59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29,6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34,2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34,7</a:t>
                      </a:r>
                      <a:endParaRPr lang="ru-RU" sz="1400" dirty="0"/>
                    </a:p>
                  </a:txBody>
                  <a:tcPr anchor="ctr"/>
                </a:tc>
              </a:tr>
              <a:tr h="354754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400" b="1" dirty="0" smtClean="0"/>
                        <a:t>Численность безработных, чел.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220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340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340</a:t>
                      </a:r>
                      <a:endParaRPr lang="ru-RU" sz="1400" dirty="0"/>
                    </a:p>
                  </a:txBody>
                  <a:tcPr anchor="ctr"/>
                </a:tc>
              </a:tr>
              <a:tr h="322291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Уровень безработицы,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1,4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1,38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1,38</a:t>
                      </a:r>
                      <a:endParaRPr lang="ru-RU" sz="1400" dirty="0"/>
                    </a:p>
                  </a:txBody>
                  <a:tcPr anchor="ctr"/>
                </a:tc>
              </a:tr>
              <a:tr h="357546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Индекс потребительских цен, %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103,9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103,9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105,9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103,8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104,0</a:t>
                      </a:r>
                      <a:endParaRPr lang="ru-RU" sz="1400" dirty="0"/>
                    </a:p>
                  </a:txBody>
                  <a:tcPr anchor="ctr"/>
                </a:tc>
              </a:tr>
              <a:tr h="547894">
                <a:tc>
                  <a:txBody>
                    <a:bodyPr/>
                    <a:lstStyle/>
                    <a:p>
                      <a:pPr marL="0" indent="0" defTabSz="985838">
                        <a:tabLst/>
                      </a:pPr>
                      <a:r>
                        <a:rPr lang="ru-RU" sz="1400" b="1" dirty="0" smtClean="0"/>
                        <a:t>Величина прожиточного минимума на душу населения,  рублей в месяц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9538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9876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11113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11779</a:t>
                      </a:r>
                      <a:endParaRPr lang="ru-RU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12398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12986</a:t>
                      </a:r>
                      <a:endParaRPr lang="ru-RU" sz="1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pic>
        <p:nvPicPr>
          <p:cNvPr id="9" name="Рисунок 8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КЕРШМ\Desktop\чис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3" y="4929198"/>
            <a:ext cx="2143141" cy="1785950"/>
          </a:xfrm>
          <a:prstGeom prst="rect">
            <a:avLst/>
          </a:prstGeom>
          <a:noFill/>
        </p:spPr>
      </p:pic>
      <p:pic>
        <p:nvPicPr>
          <p:cNvPr id="1027" name="Picture 3" descr="C:\Users\КЕРШМ\Desktop\74370_b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4929198"/>
            <a:ext cx="2071702" cy="1827388"/>
          </a:xfrm>
          <a:prstGeom prst="rect">
            <a:avLst/>
          </a:prstGeom>
          <a:noFill/>
        </p:spPr>
      </p:pic>
      <p:pic>
        <p:nvPicPr>
          <p:cNvPr id="1028" name="Picture 4" descr="C:\Users\КЕРШМ\Desktop\img.jpg"/>
          <p:cNvPicPr>
            <a:picLocks noChangeAspect="1" noChangeArrowheads="1"/>
          </p:cNvPicPr>
          <p:nvPr/>
        </p:nvPicPr>
        <p:blipFill>
          <a:blip r:embed="rId6" cstate="print"/>
          <a:srcRect l="7382" t="3675" r="5167" b="25197"/>
          <a:stretch>
            <a:fillRect/>
          </a:stretch>
        </p:blipFill>
        <p:spPr bwMode="auto">
          <a:xfrm>
            <a:off x="4572000" y="4929198"/>
            <a:ext cx="2214578" cy="1785950"/>
          </a:xfrm>
          <a:prstGeom prst="rect">
            <a:avLst/>
          </a:prstGeom>
          <a:noFill/>
        </p:spPr>
      </p:pic>
      <p:pic>
        <p:nvPicPr>
          <p:cNvPr id="1029" name="Picture 5" descr="C:\Users\КЕРШМ\Desktop\работ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99676" y="4929198"/>
            <a:ext cx="2101480" cy="1795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Заголовок 7"/>
          <p:cNvSpPr txBox="1">
            <a:spLocks/>
          </p:cNvSpPr>
          <p:nvPr/>
        </p:nvSpPr>
        <p:spPr>
          <a:xfrm>
            <a:off x="1142976" y="285728"/>
            <a:ext cx="7845576" cy="71438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ru-RU" sz="2400" b="1" cap="all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Промышленное </a:t>
            </a:r>
            <a:r>
              <a:rPr lang="ru-RU" sz="2400" b="1" cap="all" dirty="0" smtClean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j-ea"/>
                <a:cs typeface="+mj-cs"/>
              </a:rPr>
              <a:t>производство</a:t>
            </a:r>
            <a:endParaRPr lang="ru-RU" sz="2400" b="1" cap="all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  <a:ea typeface="+mj-ea"/>
              <a:cs typeface="+mj-cs"/>
            </a:endParaRPr>
          </a:p>
        </p:txBody>
      </p:sp>
      <p:graphicFrame>
        <p:nvGraphicFramePr>
          <p:cNvPr id="21" name="Диаграмма 20"/>
          <p:cNvGraphicFramePr/>
          <p:nvPr/>
        </p:nvGraphicFramePr>
        <p:xfrm>
          <a:off x="4000496" y="1571612"/>
          <a:ext cx="50006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14876" y="1214424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Добыча полезных ископаемых,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142844" y="4500570"/>
          <a:ext cx="4500594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8596" y="4357694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+mn-lt"/>
              </a:rPr>
              <a:t>Обрабатывающие производства,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714876" y="4572008"/>
          <a:ext cx="442912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43438" y="385762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Производство и распределение электроэнергии, газа и воды, млн.руб.</a:t>
            </a:r>
            <a:endParaRPr lang="ru-RU" sz="1400" b="1" dirty="0">
              <a:latin typeface="+mn-lt"/>
            </a:endParaRPr>
          </a:p>
        </p:txBody>
      </p:sp>
      <p:graphicFrame>
        <p:nvGraphicFramePr>
          <p:cNvPr id="33" name="Диаграмма 32"/>
          <p:cNvGraphicFramePr/>
          <p:nvPr/>
        </p:nvGraphicFramePr>
        <p:xfrm>
          <a:off x="0" y="1142985"/>
          <a:ext cx="464343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142844" y="1142984"/>
            <a:ext cx="3714776" cy="4286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Структура  промышленного производства 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</a:rPr>
              <a:t>2019 год</a:t>
            </a:r>
            <a:endParaRPr lang="ru-RU" sz="1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83488" y="2967336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1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3" name="Рисунок 12" descr="Усть-АбаканскийМР-гер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9144000" cy="64291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FFFF00"/>
                </a:solidFill>
              </a:rPr>
              <a:t>Сельское  хозяйство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642918"/>
            <a:ext cx="9143999" cy="621508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429124" y="3929066"/>
          <a:ext cx="4572032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42844" y="1000108"/>
          <a:ext cx="4786346" cy="36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85787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285728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928662" y="714356"/>
            <a:ext cx="392909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Объем производства, млн. руб.</a:t>
            </a:r>
            <a:endParaRPr lang="ru-RU" b="1" dirty="0"/>
          </a:p>
        </p:txBody>
      </p:sp>
      <p:pic>
        <p:nvPicPr>
          <p:cNvPr id="2055" name="Picture 7" descr="C:\Users\КЕРШМ\Desktop\67428029_117255962906284_4347264850964744812_n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857232"/>
            <a:ext cx="4357718" cy="2862261"/>
          </a:xfrm>
          <a:prstGeom prst="rect">
            <a:avLst/>
          </a:prstGeom>
          <a:noFill/>
        </p:spPr>
      </p:pic>
      <p:pic>
        <p:nvPicPr>
          <p:cNvPr id="2057" name="Picture 9" descr="C:\Users\КЕРШМ\Desktop\140737497063091_007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4357718" cy="253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/>
          <p:nvPr/>
        </p:nvGraphicFramePr>
        <p:xfrm>
          <a:off x="1" y="1214422"/>
          <a:ext cx="500062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357167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</a:rPr>
              <a:t>Динамика потребительского рынка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928670"/>
            <a:ext cx="4000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+mn-lt"/>
              </a:rPr>
              <a:t>Оборот розничной торговли, млн. руб</a:t>
            </a:r>
            <a:r>
              <a:rPr lang="ru-RU" sz="1400" dirty="0" smtClean="0">
                <a:latin typeface="+mn-lt"/>
              </a:rPr>
              <a:t>.</a:t>
            </a:r>
            <a:endParaRPr lang="ru-RU" sz="1400" dirty="0">
              <a:latin typeface="+mn-lt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42844" y="3571876"/>
          <a:ext cx="4714907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214677" y="6357958"/>
            <a:ext cx="2805123" cy="423843"/>
          </a:xfrm>
        </p:spPr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AF9-C0BD-4AD4-B456-4AFC91726C19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929190" y="4143380"/>
          <a:ext cx="407196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74" name="Picture 2" descr="C:\Users\КЕРШМ\Desktop\b776312d866bb0bfa1b6bc0bf54-1200x88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071546"/>
            <a:ext cx="3984975" cy="2928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85861"/>
            <a:ext cx="3576254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571472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pic>
        <p:nvPicPr>
          <p:cNvPr id="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59"/>
            <a:ext cx="3571900" cy="2425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929066"/>
            <a:ext cx="3643338" cy="2474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6" name="Прямоугольник 95"/>
          <p:cNvSpPr/>
          <p:nvPr/>
        </p:nvSpPr>
        <p:spPr>
          <a:xfrm>
            <a:off x="2928926" y="4071942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4714876" y="1428736"/>
            <a:ext cx="121444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pic>
        <p:nvPicPr>
          <p:cNvPr id="9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2857496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5207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43505" y="2786059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071803" y="2071678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0695" y="4714885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555" y="5500703"/>
            <a:ext cx="341801" cy="65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785786" y="2928935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000628" y="2857496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143240" y="5500702"/>
            <a:ext cx="765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072331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928927" y="2214554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357818" y="4714885"/>
            <a:ext cx="705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473" y="257174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804 858,0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15141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617 301,6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00629" y="4500570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584 675,7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643439" y="2500306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622 928,2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928927" y="5214951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590 395,7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643175" y="1857364"/>
            <a:ext cx="1453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759 352,8 тыс. руб.</a:t>
            </a:r>
            <a:endParaRPr lang="ru-RU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8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3" y="5643579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1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5" y="3000373"/>
            <a:ext cx="1182515" cy="72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1" name="TextBox 120"/>
          <p:cNvSpPr txBox="1"/>
          <p:nvPr/>
        </p:nvSpPr>
        <p:spPr>
          <a:xfrm>
            <a:off x="5072066" y="5572141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9 096,4 тыс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786578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8 971,7 тыс. руб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14612" y="2928935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9 004,6 т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Нижний колонтитул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85786" y="3214686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1 441 531,2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57488" y="250030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1  432 526,6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190" y="314324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1 112 340,5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00893" y="2428869"/>
            <a:ext cx="907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1 114 642,8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71803" y="5857893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1 267 214,8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86381" y="5072075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1 280 451,3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6116" y="1285860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715008" y="3929066"/>
            <a:ext cx="760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28861" y="857232"/>
            <a:ext cx="49530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Виды доходов районного бюджета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2143116"/>
            <a:ext cx="2500330" cy="44291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r>
              <a:rPr lang="ru-RU" sz="1400" dirty="0" smtClean="0"/>
              <a:t>•налог на доходы физических лиц </a:t>
            </a:r>
          </a:p>
          <a:p>
            <a:r>
              <a:rPr lang="ru-RU" sz="1400" dirty="0" smtClean="0"/>
              <a:t>•акцизы </a:t>
            </a:r>
          </a:p>
          <a:p>
            <a:r>
              <a:rPr lang="ru-RU" sz="1400" dirty="0" smtClean="0"/>
              <a:t>•единый налог на вмененный доход </a:t>
            </a:r>
          </a:p>
          <a:p>
            <a:r>
              <a:rPr lang="ru-RU" sz="1400" dirty="0" smtClean="0"/>
              <a:t>•единый сельскохозяйственный налог </a:t>
            </a:r>
          </a:p>
          <a:p>
            <a:r>
              <a:rPr lang="ru-RU" sz="1400" dirty="0" smtClean="0"/>
              <a:t>•налог, взимаемый в связи применением патентной системы налогообложения </a:t>
            </a:r>
          </a:p>
          <a:p>
            <a:r>
              <a:rPr lang="ru-RU" sz="1400" dirty="0" smtClean="0"/>
              <a:t>• госпошлина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2285993"/>
            <a:ext cx="2786082" cy="43577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Неналоговые доходы -платежи, установленные законодательством Российской Федерации </a:t>
            </a:r>
          </a:p>
          <a:p>
            <a:r>
              <a:rPr lang="ru-RU" sz="1400" dirty="0" smtClean="0"/>
              <a:t>•арендная плата за землю </a:t>
            </a:r>
          </a:p>
          <a:p>
            <a:r>
              <a:rPr lang="ru-RU" sz="1400" dirty="0" smtClean="0"/>
              <a:t>•доходы от использования муниципального имущества </a:t>
            </a:r>
          </a:p>
          <a:p>
            <a:r>
              <a:rPr lang="ru-RU" sz="1400" dirty="0" smtClean="0"/>
              <a:t>•доходы от реализации муниципального имущества </a:t>
            </a:r>
          </a:p>
          <a:p>
            <a:r>
              <a:rPr lang="ru-RU" sz="1400" dirty="0" smtClean="0"/>
              <a:t>•плата за негативное воздействие на окружающую среду </a:t>
            </a:r>
          </a:p>
          <a:p>
            <a:r>
              <a:rPr lang="ru-RU" sz="1400" dirty="0" smtClean="0"/>
              <a:t>•платные услуги от муниципальных учреждений </a:t>
            </a:r>
          </a:p>
          <a:p>
            <a:r>
              <a:rPr lang="ru-RU" sz="1400" dirty="0" smtClean="0"/>
              <a:t>•доходы от продажи земельных участков </a:t>
            </a:r>
          </a:p>
          <a:p>
            <a:r>
              <a:rPr lang="ru-RU" sz="1400" dirty="0" smtClean="0"/>
              <a:t>•штрафы за нарушение законодательства РФ </a:t>
            </a:r>
          </a:p>
          <a:p>
            <a:r>
              <a:rPr lang="ru-RU" sz="1400" dirty="0" smtClean="0"/>
              <a:t>•прочие неналоговые доходы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2143116"/>
            <a:ext cx="2214578" cy="42862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/>
              <a:t>Безвозмездные поступления </a:t>
            </a:r>
          </a:p>
          <a:p>
            <a:r>
              <a:rPr lang="ru-RU" sz="1400" dirty="0" smtClean="0"/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400" dirty="0" smtClean="0"/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rot="11973797" flipV="1">
            <a:off x="2709450" y="1227173"/>
            <a:ext cx="224640" cy="861270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H="1" flipV="1">
            <a:off x="4637535" y="1312557"/>
            <a:ext cx="309704" cy="87151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6388452" y="1419859"/>
            <a:ext cx="867689" cy="521602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571481"/>
            <a:ext cx="1143008" cy="138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pic>
        <p:nvPicPr>
          <p:cNvPr id="20" name="Рисунок 19" descr="http://fond-krasnoturinsk.ru/upload/iblock/3c0/0006_013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500043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489" y="500043"/>
            <a:ext cx="6084011" cy="82869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Структура доходов бюджета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муниципального образования Усть-Абаканский район Республики Хакасия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на 2020 год </a:t>
            </a:r>
            <a:endPara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7752" y="1571612"/>
            <a:ext cx="1512010" cy="306924"/>
          </a:xfrm>
          <a:prstGeom prst="rect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тыс.руб.</a:t>
            </a:r>
          </a:p>
        </p:txBody>
      </p:sp>
      <p:graphicFrame>
        <p:nvGraphicFramePr>
          <p:cNvPr id="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9097379"/>
              </p:ext>
            </p:extLst>
          </p:nvPr>
        </p:nvGraphicFramePr>
        <p:xfrm>
          <a:off x="5500694" y="1714488"/>
          <a:ext cx="364330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Рисунок 9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4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31440409"/>
              </p:ext>
            </p:extLst>
          </p:nvPr>
        </p:nvGraphicFramePr>
        <p:xfrm>
          <a:off x="0" y="1428736"/>
          <a:ext cx="6500826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571473" y="2000241"/>
            <a:ext cx="8047037" cy="1368425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  Решению Совета депутатов </a:t>
            </a:r>
            <a:b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Усть-Абаканского района от 12.05.2020 года № 10        </a:t>
            </a:r>
            <a:r>
              <a:rPr lang="ru-RU" sz="2400" dirty="0" smtClean="0">
                <a:solidFill>
                  <a:srgbClr val="FF0000"/>
                </a:solidFill>
              </a:rPr>
              <a:t>«О внесении изменений в решение Совета депутатов Усть-Абаканского района Республики Хакасия от 23.12.2019 г. № 111 «О бюджете муниципального образования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Усть-Абаканский район Республики Хакасия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на 2020 год и плановый период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2021 и 2022 годов»</a:t>
            </a:r>
            <a:endParaRPr lang="ru-RU" sz="240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715304" cy="78581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</a:rPr>
              <a:t>Доходы бюджета муниципального образования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 Усть-Абаканский район на 2020-2022 годы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300036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128980555"/>
              </p:ext>
            </p:extLst>
          </p:nvPr>
        </p:nvGraphicFramePr>
        <p:xfrm>
          <a:off x="2714612" y="3571876"/>
          <a:ext cx="6429388" cy="296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Рисунок 13" descr="https://cf.ppt-online.org/files1/slide/t/t5E4ZokFpOYBTD3h6jbRlc2r7wUGNHfxyIWn8JgAL0/slide-4.jpg"/>
          <p:cNvPicPr/>
          <p:nvPr/>
        </p:nvPicPr>
        <p:blipFill>
          <a:blip r:embed="rId4"/>
          <a:srcRect l="64989" t="24344" r="2275" b="13126"/>
          <a:stretch>
            <a:fillRect/>
          </a:stretch>
        </p:blipFill>
        <p:spPr bwMode="auto">
          <a:xfrm>
            <a:off x="285721" y="3786190"/>
            <a:ext cx="22306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1055105572"/>
              </p:ext>
            </p:extLst>
          </p:nvPr>
        </p:nvGraphicFramePr>
        <p:xfrm>
          <a:off x="500034" y="1357298"/>
          <a:ext cx="507209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3357554" y="1357298"/>
            <a:ext cx="1576852" cy="2682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5572133" y="3410820"/>
            <a:ext cx="1571635" cy="35755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млн. рублей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https://bobr.by/data/ispolkom/image_09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428736"/>
            <a:ext cx="2857520" cy="198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ttps://cf2.ppt-online.org/files2/slide/e/eWSgkvDbJoCjG7ZVnhrzI3uH1dUip298Ras45wc0Nt/slide-3.jpg"/>
          <p:cNvPicPr/>
          <p:nvPr/>
        </p:nvPicPr>
        <p:blipFill>
          <a:blip r:embed="rId2"/>
          <a:srcRect l="6368" t="61964" r="57148" b="5893"/>
          <a:stretch>
            <a:fillRect/>
          </a:stretch>
        </p:blipFill>
        <p:spPr bwMode="auto">
          <a:xfrm>
            <a:off x="142845" y="4143380"/>
            <a:ext cx="2167559" cy="143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graphicFrame>
        <p:nvGraphicFramePr>
          <p:cNvPr id="10" name="Содержимое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8426929"/>
              </p:ext>
            </p:extLst>
          </p:nvPr>
        </p:nvGraphicFramePr>
        <p:xfrm>
          <a:off x="285720" y="857233"/>
          <a:ext cx="4543726" cy="533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500166" y="1357298"/>
            <a:ext cx="121444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0" y="1714489"/>
            <a:ext cx="1214446" cy="2143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млн. рублей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174963"/>
              </p:ext>
            </p:extLst>
          </p:nvPr>
        </p:nvGraphicFramePr>
        <p:xfrm>
          <a:off x="4929158" y="642919"/>
          <a:ext cx="4214842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6" descr="C:\Documents and Settings\Savina\Рабочий стол\Яна Савина\Савина (работа)\СЛАЙДЫ 2013\Бюджет для граждан 2016\картинки\image12679112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857760"/>
            <a:ext cx="2286016" cy="186995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" name="Рисунок 19" descr="http://img-fotki.yandex.ru/get/96803/295483047.4eb0/0_2b3ad5_6e5dd6f_orig.jpg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714356"/>
            <a:ext cx="2232249" cy="163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1" name="Заголовок 7"/>
          <p:cNvSpPr>
            <a:spLocks noGrp="1"/>
          </p:cNvSpPr>
          <p:nvPr>
            <p:ph type="title"/>
          </p:nvPr>
        </p:nvSpPr>
        <p:spPr>
          <a:xfrm>
            <a:off x="1009624" y="500042"/>
            <a:ext cx="8134376" cy="28575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Структура налоговых  и неналоговых доходов бюджета  </a:t>
            </a:r>
            <a:b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</a:br>
            <a:endParaRPr lang="ru-RU" sz="20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9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7342738"/>
              </p:ext>
            </p:extLst>
          </p:nvPr>
        </p:nvGraphicFramePr>
        <p:xfrm>
          <a:off x="214282" y="642919"/>
          <a:ext cx="514353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9" y="3643315"/>
            <a:ext cx="2942191" cy="1765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Рисунок 14" descr="http://itd3.mycdn.me/image?id=855941989858&amp;t=20&amp;plc=WEB&amp;tkn=*RcRZTATtbDsVRm7Yj3Xw-JH4vr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928670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Крупнейшие предприятия-плательщики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территории Усть-Абаканского района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pSp>
        <p:nvGrpSpPr>
          <p:cNvPr id="5" name="Группа 14"/>
          <p:cNvGrpSpPr/>
          <p:nvPr/>
        </p:nvGrpSpPr>
        <p:grpSpPr>
          <a:xfrm>
            <a:off x="1357290" y="1071547"/>
            <a:ext cx="7358114" cy="571017"/>
            <a:chOff x="1755066" y="1435767"/>
            <a:chExt cx="5653246" cy="1142034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57159" y="428604"/>
            <a:ext cx="928694" cy="621510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Собственные доходы                                       Усть-Абаканского  района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60719" y="1186238"/>
            <a:ext cx="262321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"СУЭК-Хакасия"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19"/>
          <p:cNvGrpSpPr/>
          <p:nvPr/>
        </p:nvGrpSpPr>
        <p:grpSpPr>
          <a:xfrm>
            <a:off x="1571604" y="1857365"/>
            <a:ext cx="7143800" cy="571017"/>
            <a:chOff x="1755066" y="1435767"/>
            <a:chExt cx="5653246" cy="1142034"/>
          </a:xfrm>
        </p:grpSpPr>
        <p:sp>
          <p:nvSpPr>
            <p:cNvPr id="21" name="Пятиугольник 20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2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8" name="Группа 22"/>
          <p:cNvGrpSpPr/>
          <p:nvPr/>
        </p:nvGrpSpPr>
        <p:grpSpPr>
          <a:xfrm>
            <a:off x="1928794" y="2571745"/>
            <a:ext cx="6786610" cy="571017"/>
            <a:chOff x="1755066" y="1435767"/>
            <a:chExt cx="5653246" cy="1142034"/>
          </a:xfrm>
        </p:grpSpPr>
        <p:sp>
          <p:nvSpPr>
            <p:cNvPr id="24" name="Пятиугольник 23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25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9" name="Группа 28"/>
          <p:cNvGrpSpPr/>
          <p:nvPr/>
        </p:nvGrpSpPr>
        <p:grpSpPr>
          <a:xfrm>
            <a:off x="2786050" y="3929066"/>
            <a:ext cx="5929354" cy="642455"/>
            <a:chOff x="1755066" y="1435767"/>
            <a:chExt cx="5653246" cy="1284910"/>
          </a:xfrm>
        </p:grpSpPr>
        <p:sp>
          <p:nvSpPr>
            <p:cNvPr id="30" name="Пятиугольник 29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1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0" name="Группа 31"/>
          <p:cNvGrpSpPr/>
          <p:nvPr/>
        </p:nvGrpSpPr>
        <p:grpSpPr>
          <a:xfrm>
            <a:off x="2357423" y="3286125"/>
            <a:ext cx="6357982" cy="571017"/>
            <a:chOff x="1755066" y="1435767"/>
            <a:chExt cx="5653246" cy="1142034"/>
          </a:xfrm>
        </p:grpSpPr>
        <p:sp>
          <p:nvSpPr>
            <p:cNvPr id="33" name="Пятиугольник 32"/>
            <p:cNvSpPr/>
            <p:nvPr/>
          </p:nvSpPr>
          <p:spPr>
            <a:xfrm rot="10800000">
              <a:off x="1755066" y="1435767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3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000365" y="3429001"/>
            <a:ext cx="502618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АО "Угольная компания "Разрез Степной"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2000240"/>
            <a:ext cx="521499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"Бентонит Хакасии"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286116" y="4143380"/>
            <a:ext cx="44218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ОАО «Российские железные дороги"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47"/>
          <p:cNvGrpSpPr/>
          <p:nvPr/>
        </p:nvGrpSpPr>
        <p:grpSpPr>
          <a:xfrm>
            <a:off x="3152761" y="4646471"/>
            <a:ext cx="5572164" cy="642455"/>
            <a:chOff x="1755066" y="1435767"/>
            <a:chExt cx="5653246" cy="1284910"/>
          </a:xfrm>
        </p:grpSpPr>
        <p:sp>
          <p:nvSpPr>
            <p:cNvPr id="49" name="Пятиугольник 48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grpSp>
        <p:nvGrpSpPr>
          <p:cNvPr id="12" name="Группа 51"/>
          <p:cNvGrpSpPr/>
          <p:nvPr/>
        </p:nvGrpSpPr>
        <p:grpSpPr>
          <a:xfrm>
            <a:off x="3571868" y="5429264"/>
            <a:ext cx="5143536" cy="892976"/>
            <a:chOff x="1755066" y="1435767"/>
            <a:chExt cx="5653246" cy="1284910"/>
          </a:xfrm>
        </p:grpSpPr>
        <p:sp>
          <p:nvSpPr>
            <p:cNvPr id="53" name="Пятиугольник 52"/>
            <p:cNvSpPr/>
            <p:nvPr/>
          </p:nvSpPr>
          <p:spPr>
            <a:xfrm rot="10800000">
              <a:off x="1755066" y="1578643"/>
              <a:ext cx="5653246" cy="1142034"/>
            </a:xfrm>
            <a:prstGeom prst="homePlate">
              <a:avLst/>
            </a:prstGeom>
            <a:gradFill flip="none" rotWithShape="0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54" name="Пятиугольник 4"/>
            <p:cNvSpPr/>
            <p:nvPr/>
          </p:nvSpPr>
          <p:spPr>
            <a:xfrm>
              <a:off x="2040577" y="1435767"/>
              <a:ext cx="5367735" cy="1142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04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     </a:t>
              </a:r>
              <a:endParaRPr lang="ru-RU" sz="2300" kern="1200" dirty="0"/>
            </a:p>
          </p:txBody>
        </p:sp>
      </p:grpSp>
      <p:sp>
        <p:nvSpPr>
          <p:cNvPr id="57" name="Пятиугольник 4"/>
          <p:cNvSpPr/>
          <p:nvPr/>
        </p:nvSpPr>
        <p:spPr>
          <a:xfrm>
            <a:off x="2152624" y="486728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0" name="Пятиугольник 4"/>
          <p:cNvSpPr/>
          <p:nvPr/>
        </p:nvSpPr>
        <p:spPr>
          <a:xfrm>
            <a:off x="2000224" y="4738315"/>
            <a:ext cx="6715180" cy="5710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9204" tIns="91440" rIns="170688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kern="1200" dirty="0" smtClean="0"/>
              <a:t>     </a:t>
            </a:r>
            <a:endParaRPr lang="ru-RU" sz="2300" kern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78632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ООО "Альпина"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571868" y="5572140"/>
            <a:ext cx="4357718" cy="687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ГБУЗ РХ "Усть-Абаканская 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районная больница"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152762" y="2686436"/>
            <a:ext cx="342638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b="1" dirty="0" smtClean="0">
                <a:solidFill>
                  <a:srgbClr val="002060"/>
                </a:solidFill>
              </a:rPr>
              <a:t>ООО "Разрез Аршановский"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36" name="Рисунок 35" descr="http://vg-news.ru/files/news/201512/_%D0%9B%D0%BE%D0%B3%D0%BE%D1%82%D0%B8%D0%BF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142984"/>
            <a:ext cx="169843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s://images.ru.prom.st/188620803_w640_h640_logotip.jpg"/>
          <p:cNvPicPr/>
          <p:nvPr/>
        </p:nvPicPr>
        <p:blipFill>
          <a:blip r:embed="rId3" cstate="print"/>
          <a:srcRect t="31515" b="29604"/>
          <a:stretch>
            <a:fillRect/>
          </a:stretch>
        </p:blipFill>
        <p:spPr bwMode="auto">
          <a:xfrm>
            <a:off x="6929455" y="192880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 descr="http://xn--19-glch0ady.xn--p1ai/SOLARBASS2018/img/logotype-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643182"/>
            <a:ext cx="164307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s://hh.ru/employer-logo/2074655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900" y="3357562"/>
            <a:ext cx="528775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s://www.deti39.com/wp-content/uploads/2017/08/RZD_logo_st_pos_rgb.jpg"/>
          <p:cNvPicPr/>
          <p:nvPr/>
        </p:nvPicPr>
        <p:blipFill>
          <a:blip r:embed="rId6" cstate="print"/>
          <a:srcRect l="20816" t="35531" r="22352" b="29670"/>
          <a:stretch>
            <a:fillRect/>
          </a:stretch>
        </p:blipFill>
        <p:spPr bwMode="auto">
          <a:xfrm>
            <a:off x="7715272" y="4071942"/>
            <a:ext cx="908078" cy="40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businessoffers.ru/images/photos/8EE103676BF040CA911F84BAF4319B00.jpg"/>
          <p:cNvPicPr/>
          <p:nvPr/>
        </p:nvPicPr>
        <p:blipFill>
          <a:blip r:embed="rId7"/>
          <a:srcRect t="42897" b="40111"/>
          <a:stretch>
            <a:fillRect/>
          </a:stretch>
        </p:blipFill>
        <p:spPr bwMode="auto">
          <a:xfrm>
            <a:off x="6929454" y="4857760"/>
            <a:ext cx="1639865" cy="27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" name="Таблица 51"/>
          <p:cNvGraphicFramePr>
            <a:graphicFrameLocks noGrp="1"/>
          </p:cNvGraphicFramePr>
          <p:nvPr/>
        </p:nvGraphicFramePr>
        <p:xfrm>
          <a:off x="7143768" y="5857892"/>
          <a:ext cx="1500166" cy="320040"/>
        </p:xfrm>
        <a:graphic>
          <a:graphicData uri="http://schemas.openxmlformats.org/drawingml/2006/table">
            <a:tbl>
              <a:tblPr/>
              <a:tblGrid>
                <a:gridCol w="1500166"/>
              </a:tblGrid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ГБУЗ РХ </a:t>
                      </a:r>
                      <a:endParaRPr lang="ru-RU" sz="1050" b="1" dirty="0" smtClean="0">
                        <a:solidFill>
                          <a:srgbClr val="333333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Усть-Абаканская </a:t>
                      </a:r>
                      <a:r>
                        <a:rPr lang="ru-RU" sz="1050" b="1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РБ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DE4"/>
                    </a:solidFill>
                  </a:tcPr>
                </a:tc>
              </a:tr>
            </a:tbl>
          </a:graphicData>
        </a:graphic>
      </p:graphicFrame>
      <p:pic>
        <p:nvPicPr>
          <p:cNvPr id="48" name="Рисунок 47" descr="https://png.pngtree.com/templates_detail/20180926/health-care-logo-with-heart-shapelove-png_34060.jpg"/>
          <p:cNvPicPr/>
          <p:nvPr/>
        </p:nvPicPr>
        <p:blipFill>
          <a:blip r:embed="rId8" cstate="print"/>
          <a:srcRect l="26434" t="29987" r="26627" b="30254"/>
          <a:stretch>
            <a:fillRect/>
          </a:stretch>
        </p:blipFill>
        <p:spPr bwMode="auto">
          <a:xfrm>
            <a:off x="8215338" y="5643578"/>
            <a:ext cx="399720" cy="36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982" y="2100650"/>
            <a:ext cx="5860869" cy="644434"/>
          </a:xfrm>
          <a:prstGeom prst="roundRect">
            <a:avLst>
              <a:gd name="adj" fmla="val 28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Дотации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Dotatio</a:t>
            </a:r>
            <a:r>
              <a:rPr lang="ru-RU" sz="1200" b="1" dirty="0" smtClean="0">
                <a:solidFill>
                  <a:schemeClr val="tx1"/>
                </a:solidFill>
              </a:rPr>
              <a:t>» - дар, пожертвование)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на безвозмездной и безвозвратной основе без установления направлений и (или) условий их использования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892337" y="2893132"/>
            <a:ext cx="5882640" cy="918755"/>
          </a:xfrm>
          <a:prstGeom prst="roundRect">
            <a:avLst>
              <a:gd name="adj" fmla="val 2322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Субсидии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Subsidium</a:t>
            </a:r>
            <a:r>
              <a:rPr lang="ru-RU" sz="1200" b="1" dirty="0" smtClean="0">
                <a:solidFill>
                  <a:schemeClr val="tx1"/>
                </a:solidFill>
              </a:rPr>
              <a:t>» - поддержка)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-Предоставляются в целях </a:t>
            </a:r>
            <a:r>
              <a:rPr lang="ru-RU" sz="1200" i="1" dirty="0" err="1" smtClean="0">
                <a:solidFill>
                  <a:schemeClr val="tx1"/>
                </a:solidFill>
              </a:rPr>
              <a:t>софинансирования</a:t>
            </a:r>
            <a:r>
              <a:rPr lang="ru-RU" sz="1200" i="1" dirty="0" smtClean="0">
                <a:solidFill>
                  <a:schemeClr val="tx1"/>
                </a:solidFill>
              </a:rPr>
              <a:t> расходных обязательств,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возникающих при выполнении полномочий органов местного самоуправления по вопросам местного значения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66359" y="3938160"/>
            <a:ext cx="5869577" cy="1323703"/>
          </a:xfrm>
          <a:prstGeom prst="roundRect">
            <a:avLst>
              <a:gd name="adj" fmla="val 25309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Субвенции (от лат. «</a:t>
            </a:r>
            <a:r>
              <a:rPr lang="ru-RU" sz="1200" b="1" dirty="0" err="1" smtClean="0">
                <a:solidFill>
                  <a:schemeClr val="tx1"/>
                </a:solidFill>
              </a:rPr>
              <a:t>Sub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</a:rPr>
              <a:t>venire</a:t>
            </a:r>
            <a:r>
              <a:rPr lang="ru-RU" sz="1200" b="1" dirty="0" smtClean="0">
                <a:solidFill>
                  <a:schemeClr val="tx1"/>
                </a:solidFill>
              </a:rPr>
              <a:t>» - приходить на помощь)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5707" y="2292239"/>
            <a:ext cx="1323703" cy="3779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Виды межбюджетных трансфертов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022964" y="5431679"/>
            <a:ext cx="5839096" cy="1049383"/>
          </a:xfrm>
          <a:prstGeom prst="roundRect">
            <a:avLst>
              <a:gd name="adj" fmla="val 3024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Иные межбюджетные трансферты </a:t>
            </a:r>
          </a:p>
          <a:p>
            <a:r>
              <a:rPr lang="ru-RU" sz="1200" i="1" dirty="0" smtClean="0">
                <a:solidFill>
                  <a:schemeClr val="tx1"/>
                </a:solidFill>
              </a:rPr>
              <a:t>- Предоставляются в случаях и порядке, предусмотренных законами субъекта Российской Федерации и принимаемыми в соответствии с ними иными нормативными правовыми актами органов государственной власти субъекта Российской Федерации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1" name="Стрелка влево 20"/>
          <p:cNvSpPr/>
          <p:nvPr/>
        </p:nvSpPr>
        <p:spPr>
          <a:xfrm rot="20804216">
            <a:off x="1988765" y="2368839"/>
            <a:ext cx="766672" cy="1978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995353" y="4486800"/>
            <a:ext cx="770709" cy="213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>
            <a:off x="1938747" y="3224057"/>
            <a:ext cx="809898" cy="235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878422">
            <a:off x="2002704" y="5546735"/>
            <a:ext cx="820772" cy="2023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500167" y="428605"/>
            <a:ext cx="750099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1400" dirty="0" smtClean="0">
              <a:solidFill>
                <a:srgbClr val="C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Межбюджетные трансферты - </a:t>
            </a:r>
            <a:r>
              <a:rPr lang="ru-RU" sz="1400" b="1" i="1" dirty="0" smtClean="0">
                <a:solidFill>
                  <a:srgbClr val="C00000"/>
                </a:solidFill>
              </a:rPr>
              <a:t>средства, предоставляемые одним бюджетом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бюджетной системы Российской Федерации другому бюджету бюджетной системы </a:t>
            </a:r>
          </a:p>
          <a:p>
            <a:pPr algn="ctr"/>
            <a:r>
              <a:rPr lang="ru-RU" sz="1400" b="1" i="1" dirty="0" smtClean="0">
                <a:solidFill>
                  <a:srgbClr val="C00000"/>
                </a:solidFill>
              </a:rPr>
              <a:t>Российской Федерации  </a:t>
            </a: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Доходы бюджета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26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8144421"/>
              </p:ext>
            </p:extLst>
          </p:nvPr>
        </p:nvGraphicFramePr>
        <p:xfrm>
          <a:off x="714348" y="2214555"/>
          <a:ext cx="7858180" cy="3991803"/>
        </p:xfrm>
        <a:graphic>
          <a:graphicData uri="http://schemas.openxmlformats.org/drawingml/2006/table">
            <a:tbl>
              <a:tblPr/>
              <a:tblGrid>
                <a:gridCol w="3565882"/>
                <a:gridCol w="1584849"/>
                <a:gridCol w="1386742"/>
                <a:gridCol w="1320707"/>
              </a:tblGrid>
              <a:tr h="683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Constantia" pitchFamily="18" charset="0"/>
                        </a:rPr>
                        <a:t>ИТОГО (тыс. руб.)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1 021 963,2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707 718,1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856 512,8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187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388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40 692,0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35 064,0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13 623,0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251 064,9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27 112,1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133 032,8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722 275,0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645 542,0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709 857,0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6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2 931,3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</a:tbl>
          </a:graphicData>
        </a:graphic>
      </p:graphicFrame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5786478" cy="96520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</a:rPr>
              <a:t>Объемы межбюджетных трансфертов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 на 2020-2022 годы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pic>
        <p:nvPicPr>
          <p:cNvPr id="28" name="Picture 2" descr="https://im3-tub-ru.yandex.net/i?id=99c11e2a97691986c668bf03eccc485c&amp;n=33&amp;h=190&amp;w=19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285729"/>
            <a:ext cx="1500198" cy="17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1429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357158" y="4643447"/>
            <a:ext cx="8286808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96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расходной части бюджета муниципального образования Усть-Абаканский район Республики Хакасия  на 2020 год и плановый период 2021-2022 годов будет осуществляться в соответствии с задачами, определёнными основными направлениями бюджетной политики в муниципальном образовании Усть-Абаканский район на трёхлетний период.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928794" y="857233"/>
            <a:ext cx="670876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b="1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57159" y="2428868"/>
            <a:ext cx="5929354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6"/>
            <a:ext cx="149988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4" descr="http://fotohomka.ru/images/Oct/28/f7c74d9322439fdc71d0820b5963d959/mini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26" y="5962651"/>
            <a:ext cx="803274" cy="723900"/>
          </a:xfrm>
          <a:prstGeom prst="rect">
            <a:avLst/>
          </a:prstGeom>
          <a:noFill/>
        </p:spPr>
      </p:pic>
      <p:pic>
        <p:nvPicPr>
          <p:cNvPr id="15" name="Picture 6" descr="http://chelnews.com/uploads/posts/2012-11/1352177962_chelovechek_i_meshki_d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3216" y="5938838"/>
            <a:ext cx="800100" cy="762000"/>
          </a:xfrm>
          <a:prstGeom prst="rect">
            <a:avLst/>
          </a:prstGeom>
          <a:noFill/>
        </p:spPr>
      </p:pic>
      <p:pic>
        <p:nvPicPr>
          <p:cNvPr id="16" name="Picture 8" descr="http://dist.school688.ru/uploads/images/chudiki/3d-chelovechek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82146" y="5982484"/>
            <a:ext cx="746124" cy="681038"/>
          </a:xfrm>
          <a:prstGeom prst="rect">
            <a:avLst/>
          </a:prstGeom>
          <a:noFill/>
        </p:spPr>
      </p:pic>
      <p:pic>
        <p:nvPicPr>
          <p:cNvPr id="18" name="Picture 10" descr="http://hq-wallpapers.ru/wallpapers/2/hq-wallpapers_ru_abstraction3d_5645_1280x1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8582" y="5982484"/>
            <a:ext cx="794548" cy="762793"/>
          </a:xfrm>
          <a:prstGeom prst="rect">
            <a:avLst/>
          </a:prstGeom>
          <a:noFill/>
        </p:spPr>
      </p:pic>
      <p:pic>
        <p:nvPicPr>
          <p:cNvPr id="19" name="Picture 12" descr="http://oribel-biznes.ru/wp-content/uploads/2012/06/%D1%87%D0%B5%D0%BB%D0%BE%D0%B2%D0%B5%D1%87%D0%B5%D0%BA-%D1%81-%D0%BA%D0%BE%D0%BC%D0%BF%D1%8C%D1%8E%D1%82%D0%B5%D1%80%D0%BE%D0%BC-200x2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9091" y="5926659"/>
            <a:ext cx="884659" cy="809625"/>
          </a:xfrm>
          <a:prstGeom prst="rect">
            <a:avLst/>
          </a:prstGeom>
          <a:noFill/>
        </p:spPr>
      </p:pic>
      <p:pic>
        <p:nvPicPr>
          <p:cNvPr id="20" name="Picture 14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20932" y="5915026"/>
            <a:ext cx="1078772" cy="733426"/>
          </a:xfrm>
          <a:prstGeom prst="rect">
            <a:avLst/>
          </a:prstGeom>
          <a:noFill/>
        </p:spPr>
      </p:pic>
      <p:sp>
        <p:nvSpPr>
          <p:cNvPr id="22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pic>
        <p:nvPicPr>
          <p:cNvPr id="23" name="Рисунок 22" descr="http://usu.kz/img/programma_dlya_finansovogo_analiza.jpg"/>
          <p:cNvPicPr/>
          <p:nvPr/>
        </p:nvPicPr>
        <p:blipFill>
          <a:blip r:embed="rId10"/>
          <a:srcRect l="38223"/>
          <a:stretch>
            <a:fillRect/>
          </a:stretch>
        </p:blipFill>
        <p:spPr bwMode="auto">
          <a:xfrm>
            <a:off x="6429388" y="2214554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1" name="Объект 1"/>
          <p:cNvGraphicFramePr/>
          <p:nvPr>
            <p:extLst>
              <p:ext uri="{D42A27DB-BD31-4B8C-83A1-F6EECF244321}">
                <p14:modId xmlns:p14="http://schemas.microsoft.com/office/powerpoint/2010/main" xmlns="" val="1162273780"/>
              </p:ext>
            </p:extLst>
          </p:nvPr>
        </p:nvGraphicFramePr>
        <p:xfrm>
          <a:off x="285721" y="857232"/>
          <a:ext cx="8572560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143800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4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Усть - Абаканский район в 2020 году 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4546" y="3214686"/>
            <a:ext cx="1714512" cy="738664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1 419 755,7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142976" y="3000372"/>
            <a:ext cx="2571768" cy="35719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0700 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Образование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142976" y="1928802"/>
            <a:ext cx="2571768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0400  Национальная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экономика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214414" y="6357958"/>
            <a:ext cx="2500330" cy="3184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1400 межбюджетные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трансферты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142976" y="4572008"/>
            <a:ext cx="2571768" cy="357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 algn="ctr">
              <a:buAutoNum type="arabicPlain" startAt="11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 Физическая культура </a:t>
            </a: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и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спорт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1142976" y="3500438"/>
            <a:ext cx="2571768" cy="35718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0800  Культура </a:t>
            </a:r>
            <a:endParaRPr lang="ru-RU" sz="1000" b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214414" y="5643578"/>
            <a:ext cx="2500330" cy="50006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28600" indent="-228600" algn="ctr">
              <a:buAutoNum type="arabicPlain" startAt="1300"/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Обслуживание государств. </a:t>
            </a:r>
          </a:p>
          <a:p>
            <a:pPr marL="228600" indent="-228600"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и муниципального  долга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42976" y="1357298"/>
            <a:ext cx="2605156" cy="4286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0300  Национальная безопасность и правоохранительная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деятельность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42976" y="4000504"/>
            <a:ext cx="2571768" cy="35719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latin typeface="Arial" pitchFamily="34" charset="0"/>
              </a:rPr>
              <a:t>1000  Социальная </a:t>
            </a: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политика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7" y="2928934"/>
            <a:ext cx="37258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9" y="1356141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7" y="3429001"/>
            <a:ext cx="357190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/>
          <a:srcRect l="14406" r="18102"/>
          <a:stretch>
            <a:fillRect/>
          </a:stretch>
        </p:blipFill>
        <p:spPr bwMode="auto">
          <a:xfrm>
            <a:off x="4000496" y="4572008"/>
            <a:ext cx="38458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714356"/>
            <a:ext cx="50549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00496" y="5715016"/>
            <a:ext cx="428628" cy="4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00496" y="6357958"/>
            <a:ext cx="432472" cy="36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9" y="1928803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75" descr="sz_logo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4000504"/>
            <a:ext cx="357190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Заголовок 1"/>
          <p:cNvSpPr txBox="1">
            <a:spLocks/>
          </p:cNvSpPr>
          <p:nvPr/>
        </p:nvSpPr>
        <p:spPr>
          <a:xfrm>
            <a:off x="1142976" y="2428868"/>
            <a:ext cx="2500330" cy="3571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0500  Жилищно-коммунальное хозяйство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1142976" y="714356"/>
            <a:ext cx="2571768" cy="461336"/>
          </a:xfrm>
          <a:prstGeom prst="rect">
            <a:avLst/>
          </a:prstGeom>
          <a:solidFill>
            <a:srgbClr val="ADFBD6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0100  Общегосударственные вопросы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0" y="2357431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Заголовок 1"/>
          <p:cNvSpPr txBox="1">
            <a:spLocks/>
          </p:cNvSpPr>
          <p:nvPr/>
        </p:nvSpPr>
        <p:spPr>
          <a:xfrm>
            <a:off x="1142976" y="5072074"/>
            <a:ext cx="2571768" cy="42862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latin typeface="Arial" pitchFamily="34" charset="0"/>
              </a:rPr>
              <a:t>1200  Средства массовой информации</a:t>
            </a:r>
            <a:endParaRPr lang="ru-RU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85721" y="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 бюджета по разделам, тыс.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5" name="Picture 7"/>
          <p:cNvPicPr>
            <a:picLocks noChangeAspect="1" noChangeArrowheads="1"/>
          </p:cNvPicPr>
          <p:nvPr/>
        </p:nvPicPr>
        <p:blipFill rotWithShape="1"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4000496" y="5143512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285721" y="1285860"/>
          <a:ext cx="714380" cy="5214974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714380"/>
              </a:tblGrid>
              <a:tr h="5214974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РАСХОДЫ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муниципального образования</a:t>
                      </a:r>
                    </a:p>
                  </a:txBody>
                  <a:tcPr marL="68580" marR="68580" marT="0" marB="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6019682"/>
              </p:ext>
            </p:extLst>
          </p:nvPr>
        </p:nvGraphicFramePr>
        <p:xfrm>
          <a:off x="4857752" y="785794"/>
          <a:ext cx="4071965" cy="3311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278,7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651,2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715,2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170833"/>
              </p:ext>
            </p:extLst>
          </p:nvPr>
        </p:nvGraphicFramePr>
        <p:xfrm>
          <a:off x="4857752" y="1357298"/>
          <a:ext cx="4071965" cy="31546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629,7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783,3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1402581"/>
              </p:ext>
            </p:extLst>
          </p:nvPr>
        </p:nvGraphicFramePr>
        <p:xfrm>
          <a:off x="4857752" y="400050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631 ,5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220,9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224,8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3426311"/>
              </p:ext>
            </p:extLst>
          </p:nvPr>
        </p:nvGraphicFramePr>
        <p:xfrm>
          <a:off x="4857752" y="4572008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3 570,0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1 270,5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492,0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4857752" y="5143512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4857752" y="578645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388044"/>
              </p:ext>
            </p:extLst>
          </p:nvPr>
        </p:nvGraphicFramePr>
        <p:xfrm>
          <a:off x="4857752" y="6357958"/>
          <a:ext cx="4071965" cy="35716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57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75 998,0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4046345"/>
              </p:ext>
            </p:extLst>
          </p:nvPr>
        </p:nvGraphicFramePr>
        <p:xfrm>
          <a:off x="4857753" y="2857497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052 823,6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623,6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793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418,0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9055588"/>
              </p:ext>
            </p:extLst>
          </p:nvPr>
        </p:nvGraphicFramePr>
        <p:xfrm>
          <a:off x="4857753" y="3357563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77 703,5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81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696,0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567536"/>
              </p:ext>
            </p:extLst>
          </p:nvPr>
        </p:nvGraphicFramePr>
        <p:xfrm>
          <a:off x="4857752" y="1857364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35 268,6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35 482,0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226,6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1130429"/>
              </p:ext>
            </p:extLst>
          </p:nvPr>
        </p:nvGraphicFramePr>
        <p:xfrm>
          <a:off x="4857753" y="2357431"/>
          <a:ext cx="4071965" cy="3311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357180"/>
                <a:gridCol w="1357180"/>
                <a:gridCol w="1357605"/>
              </a:tblGrid>
              <a:tr h="331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14 493,1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13 549,9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13 518,9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2" name="Прямоугольник 71"/>
          <p:cNvSpPr/>
          <p:nvPr/>
        </p:nvSpPr>
        <p:spPr>
          <a:xfrm>
            <a:off x="7572396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215074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857752" y="214290"/>
            <a:ext cx="1143008" cy="3385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algn="ctr" eaLnBrk="0" hangingPunct="0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grpSp>
        <p:nvGrpSpPr>
          <p:cNvPr id="2" name="Группа 75"/>
          <p:cNvGrpSpPr/>
          <p:nvPr/>
        </p:nvGrpSpPr>
        <p:grpSpPr>
          <a:xfrm rot="5400000">
            <a:off x="4429962" y="784956"/>
            <a:ext cx="285753" cy="287430"/>
            <a:chOff x="4117015" y="1174021"/>
            <a:chExt cx="460885" cy="358868"/>
          </a:xfrm>
          <a:scene3d>
            <a:camera prst="orthographicFront"/>
            <a:lightRig rig="flat" dir="t"/>
          </a:scene3d>
        </p:grpSpPr>
        <p:sp>
          <p:nvSpPr>
            <p:cNvPr id="77" name="Стрелка вправо 7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3" name="Группа 78"/>
          <p:cNvGrpSpPr/>
          <p:nvPr/>
        </p:nvGrpSpPr>
        <p:grpSpPr>
          <a:xfrm rot="5400000">
            <a:off x="4501400" y="1427898"/>
            <a:ext cx="285753" cy="287430"/>
            <a:chOff x="4117015" y="1174021"/>
            <a:chExt cx="460885" cy="358868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0" name="Стрелка вправо 7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83" name="Стрелка вправо 82"/>
          <p:cNvSpPr/>
          <p:nvPr/>
        </p:nvSpPr>
        <p:spPr>
          <a:xfrm rot="60366">
            <a:off x="4500562" y="2000242"/>
            <a:ext cx="287430" cy="285753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grpSp>
        <p:nvGrpSpPr>
          <p:cNvPr id="4" name="Группа 84"/>
          <p:cNvGrpSpPr/>
          <p:nvPr/>
        </p:nvGrpSpPr>
        <p:grpSpPr>
          <a:xfrm rot="5400000">
            <a:off x="4501401" y="2428030"/>
            <a:ext cx="285753" cy="287430"/>
            <a:chOff x="4117015" y="1174021"/>
            <a:chExt cx="460885" cy="358868"/>
          </a:xfrm>
          <a:solidFill>
            <a:srgbClr val="7030A0"/>
          </a:solidFill>
          <a:scene3d>
            <a:camera prst="orthographicFront"/>
            <a:lightRig rig="flat" dir="t"/>
          </a:scene3d>
        </p:grpSpPr>
        <p:sp>
          <p:nvSpPr>
            <p:cNvPr id="86" name="Стрелка вправо 85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7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5" name="Группа 87"/>
          <p:cNvGrpSpPr/>
          <p:nvPr/>
        </p:nvGrpSpPr>
        <p:grpSpPr>
          <a:xfrm rot="5400000">
            <a:off x="4501401" y="3428162"/>
            <a:ext cx="285753" cy="287430"/>
            <a:chOff x="4117015" y="1174021"/>
            <a:chExt cx="460885" cy="358868"/>
          </a:xfrm>
          <a:solidFill>
            <a:schemeClr val="accent3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9" name="Стрелка вправо 88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0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6" name="Группа 90"/>
          <p:cNvGrpSpPr/>
          <p:nvPr/>
        </p:nvGrpSpPr>
        <p:grpSpPr>
          <a:xfrm rot="5400000">
            <a:off x="4501401" y="2928096"/>
            <a:ext cx="285753" cy="287430"/>
            <a:chOff x="4117015" y="1174021"/>
            <a:chExt cx="460885" cy="358868"/>
          </a:xfrm>
          <a:solidFill>
            <a:srgbClr val="0070C0"/>
          </a:solidFill>
          <a:scene3d>
            <a:camera prst="orthographicFront"/>
            <a:lightRig rig="flat" dir="t"/>
          </a:scene3d>
        </p:grpSpPr>
        <p:sp>
          <p:nvSpPr>
            <p:cNvPr id="92" name="Стрелка вправо 91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9" name="Группа 96"/>
          <p:cNvGrpSpPr/>
          <p:nvPr/>
        </p:nvGrpSpPr>
        <p:grpSpPr>
          <a:xfrm rot="5400000">
            <a:off x="4501400" y="4071104"/>
            <a:ext cx="285753" cy="287430"/>
            <a:chOff x="4117015" y="1174021"/>
            <a:chExt cx="460885" cy="358868"/>
          </a:xfrm>
          <a:solidFill>
            <a:schemeClr val="tx1"/>
          </a:solidFill>
          <a:scene3d>
            <a:camera prst="orthographicFront"/>
            <a:lightRig rig="flat" dir="t"/>
          </a:scene3d>
        </p:grpSpPr>
        <p:sp>
          <p:nvSpPr>
            <p:cNvPr id="98" name="Стрелка вправо 97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1" name="Группа 99"/>
          <p:cNvGrpSpPr/>
          <p:nvPr/>
        </p:nvGrpSpPr>
        <p:grpSpPr>
          <a:xfrm rot="5400000">
            <a:off x="4501400" y="4642608"/>
            <a:ext cx="285753" cy="287430"/>
            <a:chOff x="4117015" y="1174021"/>
            <a:chExt cx="460885" cy="35886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1" name="Стрелка вправо 100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2" name="Группа 102"/>
          <p:cNvGrpSpPr/>
          <p:nvPr/>
        </p:nvGrpSpPr>
        <p:grpSpPr>
          <a:xfrm rot="5400000">
            <a:off x="4501400" y="5142674"/>
            <a:ext cx="285753" cy="287430"/>
            <a:chOff x="4117015" y="1174021"/>
            <a:chExt cx="460885" cy="358868"/>
          </a:xfrm>
          <a:solidFill>
            <a:schemeClr val="accent1">
              <a:lumMod val="5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4" name="Стрелка вправо 103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3" name="Группа 105"/>
          <p:cNvGrpSpPr/>
          <p:nvPr/>
        </p:nvGrpSpPr>
        <p:grpSpPr>
          <a:xfrm rot="5400000">
            <a:off x="4501400" y="6428558"/>
            <a:ext cx="285753" cy="287430"/>
            <a:chOff x="4117015" y="1174021"/>
            <a:chExt cx="460885" cy="358868"/>
          </a:xfrm>
          <a:solidFill>
            <a:schemeClr val="accent6"/>
          </a:solidFill>
          <a:scene3d>
            <a:camera prst="orthographicFront"/>
            <a:lightRig rig="flat" dir="t"/>
          </a:scene3d>
        </p:grpSpPr>
        <p:sp>
          <p:nvSpPr>
            <p:cNvPr id="107" name="Стрелка вправо 106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grpSp>
        <p:nvGrpSpPr>
          <p:cNvPr id="16" name="Группа 108"/>
          <p:cNvGrpSpPr/>
          <p:nvPr/>
        </p:nvGrpSpPr>
        <p:grpSpPr>
          <a:xfrm rot="5400000">
            <a:off x="4501400" y="5857054"/>
            <a:ext cx="285753" cy="287430"/>
            <a:chOff x="4117015" y="1174021"/>
            <a:chExt cx="460885" cy="358868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10" name="Стрелка вправо 109"/>
            <p:cNvSpPr/>
            <p:nvPr/>
          </p:nvSpPr>
          <p:spPr>
            <a:xfrm rot="16260366">
              <a:off x="4168024" y="1123012"/>
              <a:ext cx="358868" cy="46088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1" name="Стрелка вправо 4"/>
            <p:cNvSpPr/>
            <p:nvPr/>
          </p:nvSpPr>
          <p:spPr>
            <a:xfrm rot="16260366">
              <a:off x="4220909" y="1269011"/>
              <a:ext cx="251208" cy="276531"/>
            </a:xfrm>
            <a:prstGeom prst="rect">
              <a:avLst/>
            </a:prstGeom>
            <a:grpFill/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/>
            </a:p>
          </p:txBody>
        </p:sp>
      </p:grpSp>
      <p:sp>
        <p:nvSpPr>
          <p:cNvPr id="112" name="Номер слайда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28</a:t>
            </a:fld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9" y="214291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1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892945" y="3679035"/>
            <a:ext cx="4929220" cy="428626"/>
            <a:chOff x="-848900" y="2071678"/>
            <a:chExt cx="8065694" cy="21431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848900" y="2071679"/>
              <a:ext cx="8064102" cy="158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500299" y="321468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1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1" y="428625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9"/>
            <a:ext cx="3643338" cy="107157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исполнительных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929066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1" y="51435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5715016"/>
            <a:ext cx="213524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357554" y="5500702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72206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2178966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000,1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0922806"/>
              </p:ext>
            </p:extLst>
          </p:nvPr>
        </p:nvGraphicFramePr>
        <p:xfrm>
          <a:off x="7000861" y="714356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028398"/>
              </p:ext>
            </p:extLst>
          </p:nvPr>
        </p:nvGraphicFramePr>
        <p:xfrm>
          <a:off x="7072331" y="3214686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754,1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26 641,4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26 705,4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4936926"/>
              </p:ext>
            </p:extLst>
          </p:nvPr>
        </p:nvGraphicFramePr>
        <p:xfrm>
          <a:off x="7072331" y="4214818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185,0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443926"/>
              </p:ext>
            </p:extLst>
          </p:nvPr>
        </p:nvGraphicFramePr>
        <p:xfrm>
          <a:off x="7072329" y="5000636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931,3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7721760"/>
              </p:ext>
            </p:extLst>
          </p:nvPr>
        </p:nvGraphicFramePr>
        <p:xfrm>
          <a:off x="7072331" y="6143644"/>
          <a:ext cx="2071669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4"/>
                <a:gridCol w="690484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646,3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094,7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5497735"/>
              </p:ext>
            </p:extLst>
          </p:nvPr>
        </p:nvGraphicFramePr>
        <p:xfrm>
          <a:off x="7072329" y="2071678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4777"/>
                <a:gridCol w="693339"/>
                <a:gridCol w="69355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462,0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4 430,0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9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рямоугольник 32"/>
          <p:cNvSpPr/>
          <p:nvPr/>
        </p:nvSpPr>
        <p:spPr>
          <a:xfrm>
            <a:off x="8228347" y="357166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57554" y="4929198"/>
            <a:ext cx="3571900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169417"/>
              </p:ext>
            </p:extLst>
          </p:nvPr>
        </p:nvGraphicFramePr>
        <p:xfrm>
          <a:off x="7072329" y="5572140"/>
          <a:ext cx="2071671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90485"/>
                <a:gridCol w="690485"/>
                <a:gridCol w="690701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1" name="Прямая соединительная линия 40"/>
          <p:cNvCxnSpPr/>
          <p:nvPr/>
        </p:nvCxnSpPr>
        <p:spPr>
          <a:xfrm>
            <a:off x="3143240" y="6357958"/>
            <a:ext cx="285752" cy="12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67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571473" y="1214422"/>
            <a:ext cx="62642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Уважаемые  граждане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Усть-Абаканского </a:t>
            </a:r>
            <a:r>
              <a:rPr lang="ru-RU" sz="2000" b="1" dirty="0">
                <a:solidFill>
                  <a:srgbClr val="C00000"/>
                </a:solidFill>
              </a:rPr>
              <a:t>района!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071679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 с основными положениями  бюджета муниципального образования Усть-Абаканский район на 2020 год и на плановый период 2021 и 2022 годов. 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1096948" y="5143512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Рисунок 12" descr="Egorova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5" y="357166"/>
            <a:ext cx="2658689" cy="3046098"/>
          </a:xfrm>
          <a:prstGeom prst="rect">
            <a:avLst/>
          </a:prstGeom>
          <a:ln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ассигнований,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207167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750047" y="2607891"/>
            <a:ext cx="143719" cy="214322"/>
            <a:chOff x="6543063" y="2070877"/>
            <a:chExt cx="270442" cy="215116"/>
          </a:xfrm>
        </p:grpSpPr>
        <p:cxnSp>
          <p:nvCxnSpPr>
            <p:cNvPr id="16" name="Прямая соединительная линия 15"/>
            <p:cNvCxnSpPr>
              <a:stCxn id="31" idx="3"/>
            </p:cNvCxnSpPr>
            <p:nvPr/>
          </p:nvCxnSpPr>
          <p:spPr>
            <a:xfrm rot="5400000" flipV="1">
              <a:off x="6788030" y="2045404"/>
              <a:ext cx="1" cy="5094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29058" y="2214554"/>
            <a:ext cx="3000396" cy="928693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1" y="228599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29058" y="178592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500034" y="457200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70523" y="4858180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4000497" y="414338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4746" y="500063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4746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4000497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7" y="47863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000497" y="5357827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4000497" y="6000769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43242" y="5072075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/>
        </p:nvGraphicFramePr>
        <p:xfrm>
          <a:off x="7081150" y="18573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8546654"/>
              </p:ext>
            </p:extLst>
          </p:nvPr>
        </p:nvGraphicFramePr>
        <p:xfrm>
          <a:off x="7081150" y="264318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613,7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/>
        </p:nvGraphicFramePr>
        <p:xfrm>
          <a:off x="7081151" y="378619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7 746,8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8969992"/>
              </p:ext>
            </p:extLst>
          </p:nvPr>
        </p:nvGraphicFramePr>
        <p:xfrm>
          <a:off x="7081151" y="428625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3 557,0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51971"/>
              </p:ext>
            </p:extLst>
          </p:nvPr>
        </p:nvGraphicFramePr>
        <p:xfrm>
          <a:off x="7081151" y="492919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349,5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7081151" y="5572140"/>
          <a:ext cx="209441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13423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21 645,8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1736555"/>
              </p:ext>
            </p:extLst>
          </p:nvPr>
        </p:nvGraphicFramePr>
        <p:xfrm>
          <a:off x="7081150" y="61436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2 219,0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2 183,0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2 177,0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928803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500571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3" name="Прямая соединительная линия 62"/>
          <p:cNvCxnSpPr/>
          <p:nvPr/>
        </p:nvCxnSpPr>
        <p:spPr>
          <a:xfrm rot="5400000" flipH="1" flipV="1">
            <a:off x="3501224" y="2571744"/>
            <a:ext cx="427834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Группа 14"/>
          <p:cNvGrpSpPr/>
          <p:nvPr/>
        </p:nvGrpSpPr>
        <p:grpSpPr>
          <a:xfrm rot="16200000">
            <a:off x="3607193" y="2036354"/>
            <a:ext cx="429422" cy="214318"/>
            <a:chOff x="5736588" y="2070881"/>
            <a:chExt cx="808062" cy="215112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5736588" y="2070881"/>
              <a:ext cx="808062" cy="1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6436299" y="2177645"/>
              <a:ext cx="215112" cy="1583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7000861" y="135729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8228347" y="92867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5214974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250002" y="1964916"/>
            <a:ext cx="1285884" cy="213524"/>
            <a:chOff x="4797087" y="2071677"/>
            <a:chExt cx="2419707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1214422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928803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786183" y="271462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Скругленный прямоугольник 38"/>
          <p:cNvSpPr/>
          <p:nvPr/>
        </p:nvSpPr>
        <p:spPr>
          <a:xfrm>
            <a:off x="4000496" y="185736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05 03 </a:t>
            </a:r>
            <a:r>
              <a:rPr lang="ru-RU" sz="1200" b="1" dirty="0" smtClean="0">
                <a:solidFill>
                  <a:srgbClr val="002060"/>
                </a:solidFill>
              </a:rPr>
              <a:t>Благоустройство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392746" y="4608122"/>
            <a:ext cx="3000396" cy="2135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04302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64331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9" y="4643447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8632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14324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000496" y="535782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000496" y="600076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86182" y="564357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86182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5667032"/>
              </p:ext>
            </p:extLst>
          </p:nvPr>
        </p:nvGraphicFramePr>
        <p:xfrm>
          <a:off x="7081150" y="257174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8 794,9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8 793,0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6545285"/>
              </p:ext>
            </p:extLst>
          </p:nvPr>
        </p:nvGraphicFramePr>
        <p:xfrm>
          <a:off x="7081150" y="128586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5 668,2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4 725,0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4 696,0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8762193"/>
              </p:ext>
            </p:extLst>
          </p:nvPr>
        </p:nvGraphicFramePr>
        <p:xfrm>
          <a:off x="7081150" y="542926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775,5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3 840,1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3 722,1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2583446"/>
              </p:ext>
            </p:extLst>
          </p:nvPr>
        </p:nvGraphicFramePr>
        <p:xfrm>
          <a:off x="7081150" y="607220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34 779,1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34 808,3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35 000,3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/>
        </p:nvGraphicFramePr>
        <p:xfrm>
          <a:off x="7081150" y="192880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4749080"/>
              </p:ext>
            </p:extLst>
          </p:nvPr>
        </p:nvGraphicFramePr>
        <p:xfrm>
          <a:off x="6929454" y="3714752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755022,9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523770,5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555216,3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30507049"/>
              </p:ext>
            </p:extLst>
          </p:nvPr>
        </p:nvGraphicFramePr>
        <p:xfrm>
          <a:off x="7081150" y="471488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1428737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8055683"/>
              </p:ext>
            </p:extLst>
          </p:nvPr>
        </p:nvGraphicFramePr>
        <p:xfrm>
          <a:off x="6929454" y="3143248"/>
          <a:ext cx="221454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32003"/>
                <a:gridCol w="741155"/>
                <a:gridCol w="741388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193896,8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131402,2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142260,2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71480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000496" y="2500306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000496" y="407194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3440849"/>
              </p:ext>
            </p:extLst>
          </p:nvPr>
        </p:nvGraphicFramePr>
        <p:xfrm>
          <a:off x="7081150" y="4143380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64 220,7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61 663,5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085,0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29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500726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643051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0034" y="378619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250002" y="3965180"/>
            <a:ext cx="1285884" cy="213524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294062" y="2178039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9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071942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3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000496" y="328612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6781752"/>
              </p:ext>
            </p:extLst>
          </p:nvPr>
        </p:nvGraphicFramePr>
        <p:xfrm>
          <a:off x="7081150" y="1357299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57 977,9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047,5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27025"/>
              </p:ext>
            </p:extLst>
          </p:nvPr>
        </p:nvGraphicFramePr>
        <p:xfrm>
          <a:off x="7081150" y="2143117"/>
          <a:ext cx="2062850" cy="28575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19 725,6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/>
        </p:nvGraphicFramePr>
        <p:xfrm>
          <a:off x="7081150" y="335756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5 176,5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5 180,0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0449882"/>
              </p:ext>
            </p:extLst>
          </p:nvPr>
        </p:nvGraphicFramePr>
        <p:xfrm>
          <a:off x="7081150" y="4000504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069,1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058,9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218,8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1513429"/>
              </p:ext>
            </p:extLst>
          </p:nvPr>
        </p:nvGraphicFramePr>
        <p:xfrm>
          <a:off x="7081150" y="4643447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386,0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982,0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826,0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643315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7000861" y="928670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6" name="Прямоугольник 55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1071538" y="357167"/>
            <a:ext cx="5286412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Распределение бюджетных ассигнований по подразделам классификации расходов  бюджета  муниципального образования  Усть-Абаканский район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9" y="1428737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86116" y="5286389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9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9" name="Группа 29"/>
          <p:cNvGrpSpPr/>
          <p:nvPr/>
        </p:nvGrpSpPr>
        <p:grpSpPr>
          <a:xfrm>
            <a:off x="3214679" y="2357431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3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3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3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5" name="Группа 29"/>
          <p:cNvGrpSpPr/>
          <p:nvPr/>
        </p:nvGrpSpPr>
        <p:grpSpPr>
          <a:xfrm>
            <a:off x="3214679" y="3500439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7081150" y="2428868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7 044,6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7 045,0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3429323"/>
              </p:ext>
            </p:extLst>
          </p:nvPr>
        </p:nvGraphicFramePr>
        <p:xfrm>
          <a:off x="7081150" y="1500174"/>
          <a:ext cx="2099362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72711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3 570,0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270,5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126492,0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081150" y="3571876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8676363"/>
              </p:ext>
            </p:extLst>
          </p:nvPr>
        </p:nvGraphicFramePr>
        <p:xfrm>
          <a:off x="7081149" y="4786321"/>
          <a:ext cx="2062852" cy="285753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708470"/>
                <a:gridCol w="697687"/>
                <a:gridCol w="656695"/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586,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75998,0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85661091"/>
              </p:ext>
            </p:extLst>
          </p:nvPr>
        </p:nvGraphicFramePr>
        <p:xfrm>
          <a:off x="7081150" y="5857892"/>
          <a:ext cx="20628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681861"/>
                <a:gridCol w="690386"/>
                <a:gridCol w="69060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2 482,0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9" y="3143249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1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6858017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1 441 531,2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857752" y="6500834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43835" y="6357959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1 080 930,4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358214" y="6357958"/>
            <a:ext cx="893007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1 130 455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7000861" y="1000108"/>
          <a:ext cx="2143139" cy="2857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14305"/>
                <a:gridCol w="714305"/>
                <a:gridCol w="71452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2020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2021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2022 г.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8228347" y="500042"/>
            <a:ext cx="915653" cy="25391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180975" eaLnBrk="0" hangingPunct="0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988" y="223196"/>
            <a:ext cx="5904041" cy="6445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Расходная часть бюджета</a:t>
            </a:r>
          </a:p>
          <a:p>
            <a:pPr lvl="0" indent="180975" algn="ctr" eaLnBrk="0" hangingPunct="0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МО Усть-Абаканский район на 2020 год 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ижний колонтитул 11"/>
          <p:cNvSpPr>
            <a:spLocks noGrp="1"/>
          </p:cNvSpPr>
          <p:nvPr>
            <p:ph type="ftr" sz="quarter" idx="11"/>
          </p:nvPr>
        </p:nvSpPr>
        <p:spPr>
          <a:xfrm>
            <a:off x="3357554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8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7924801" y="6416676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Рисунок 9" descr="https://cf.ppt-online.org/files/slide/p/pPMg3IFabxufT7ie8kjGzwHmUSDy6Ac1QlVrKs/slide-3.jpg"/>
          <p:cNvPicPr/>
          <p:nvPr/>
        </p:nvPicPr>
        <p:blipFill>
          <a:blip r:embed="rId2"/>
          <a:srcRect l="82102" t="71512" r="1123" b="6201"/>
          <a:stretch>
            <a:fillRect/>
          </a:stretch>
        </p:blipFill>
        <p:spPr bwMode="auto">
          <a:xfrm>
            <a:off x="7858148" y="1428736"/>
            <a:ext cx="10001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french-garage.com/assets/style/img/oplata.png"/>
          <p:cNvPicPr/>
          <p:nvPr/>
        </p:nvPicPr>
        <p:blipFill>
          <a:blip r:embed="rId3"/>
          <a:srcRect l="40080" t="34740" r="39889" b="22727"/>
          <a:stretch>
            <a:fillRect/>
          </a:stretch>
        </p:blipFill>
        <p:spPr bwMode="auto">
          <a:xfrm>
            <a:off x="7929586" y="3071810"/>
            <a:ext cx="1000133" cy="1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cf.ppt-online.org/files1/slide/t/t5E4ZokFpOYBTD3h6jbRlc2r7wUGNHfxyIWn8JgAL0/slide-4.jpg"/>
          <p:cNvPicPr/>
          <p:nvPr/>
        </p:nvPicPr>
        <p:blipFill>
          <a:blip r:embed="rId4" cstate="print"/>
          <a:srcRect l="60159" t="23628" r="2385" b="12848"/>
          <a:stretch>
            <a:fillRect/>
          </a:stretch>
        </p:blipFill>
        <p:spPr bwMode="auto">
          <a:xfrm>
            <a:off x="7929586" y="4572008"/>
            <a:ext cx="101026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2202947966"/>
              </p:ext>
            </p:extLst>
          </p:nvPr>
        </p:nvGraphicFramePr>
        <p:xfrm>
          <a:off x="285720" y="642918"/>
          <a:ext cx="8036742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192513" name="Содержимое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1456636"/>
              </p:ext>
            </p:extLst>
          </p:nvPr>
        </p:nvGraphicFramePr>
        <p:xfrm>
          <a:off x="990600" y="2286000"/>
          <a:ext cx="6248400" cy="3248025"/>
        </p:xfrm>
        <a:graphic>
          <a:graphicData uri="http://schemas.openxmlformats.org/presentationml/2006/ole">
            <p:oleObj spid="_x0000_s192528" name="Worksheet" r:id="rId5" imgW="6248445" imgH="3248100" progId="Excel.Sheet.8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57290" y="357167"/>
            <a:ext cx="7286676" cy="965207"/>
          </a:xfrm>
        </p:spPr>
        <p:txBody>
          <a:bodyPr>
            <a:norm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2000" dirty="0" smtClean="0">
                <a:solidFill>
                  <a:srgbClr val="C00000"/>
                </a:solidFill>
              </a:rPr>
              <a:t>Структура расходов бюджета   муниципального образования 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Усть - Абаканский район в 2020 году </a:t>
            </a: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7" name="Схема 16"/>
          <p:cNvGraphicFramePr/>
          <p:nvPr/>
        </p:nvGraphicFramePr>
        <p:xfrm>
          <a:off x="1142976" y="1214422"/>
          <a:ext cx="7286676" cy="96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Рисунок 13" descr="http://present5.com/presentation/243122658_438730914/image-3.jpg"/>
          <p:cNvPicPr/>
          <p:nvPr/>
        </p:nvPicPr>
        <p:blipFill>
          <a:blip r:embed="rId10"/>
          <a:srcRect l="64382" t="43928" r="13925" b="32143"/>
          <a:stretch>
            <a:fillRect/>
          </a:stretch>
        </p:blipFill>
        <p:spPr bwMode="auto">
          <a:xfrm>
            <a:off x="7572396" y="2357430"/>
            <a:ext cx="1284964" cy="10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present5.com/presentation/243122658_438730914/image-3.jpg"/>
          <p:cNvPicPr/>
          <p:nvPr/>
        </p:nvPicPr>
        <p:blipFill>
          <a:blip r:embed="rId10"/>
          <a:srcRect l="58432" t="71429" r="17251" b="2321"/>
          <a:stretch>
            <a:fillRect/>
          </a:stretch>
        </p:blipFill>
        <p:spPr bwMode="auto">
          <a:xfrm>
            <a:off x="7572396" y="3571876"/>
            <a:ext cx="130909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present5.com/presentation/243122658_438730914/image-3.jpg"/>
          <p:cNvPicPr/>
          <p:nvPr/>
        </p:nvPicPr>
        <p:blipFill>
          <a:blip r:embed="rId10"/>
          <a:srcRect l="39684" t="27143" r="36880" b="51071"/>
          <a:stretch>
            <a:fillRect/>
          </a:stretch>
        </p:blipFill>
        <p:spPr bwMode="auto">
          <a:xfrm>
            <a:off x="7572396" y="4929198"/>
            <a:ext cx="132484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12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8203023"/>
              </p:ext>
            </p:extLst>
          </p:nvPr>
        </p:nvGraphicFramePr>
        <p:xfrm>
          <a:off x="142844" y="1357298"/>
          <a:ext cx="8900932" cy="5049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545920918"/>
              </p:ext>
            </p:extLst>
          </p:nvPr>
        </p:nvGraphicFramePr>
        <p:xfrm>
          <a:off x="5647526" y="1500174"/>
          <a:ext cx="3496474" cy="4500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428728" y="571480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 бюджета муниципального района на 2020 и плановый период 2021 и 2022 годов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сформирован по программно-целевому принципу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428604"/>
            <a:ext cx="7000924" cy="923330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Расходы районного бюджета муниципального образования Усть-Абаканский район по муниципальным программам на 2020 год </a:t>
            </a:r>
            <a:r>
              <a:rPr lang="ru-RU" sz="1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(тыс. рублей)</a:t>
            </a:r>
            <a:endParaRPr lang="ru-RU" sz="1400" b="1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357159" y="1285861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28728" y="1785926"/>
            <a:ext cx="1285884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 </a:t>
            </a:r>
            <a:r>
              <a:rPr lang="ru-RU" sz="1600" b="1" dirty="0" smtClean="0">
                <a:solidFill>
                  <a:schemeClr val="bg1"/>
                </a:solidFill>
              </a:rPr>
              <a:t>202 134,1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00166" y="3071810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50 821,4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4429132"/>
            <a:ext cx="1071570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4 370,0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00166" y="5715016"/>
            <a:ext cx="1143008" cy="33855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137 615,5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7358082" y="2000240"/>
            <a:ext cx="571504" cy="3929090"/>
          </a:xfrm>
          <a:prstGeom prst="rightBrace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8148" y="3786190"/>
            <a:ext cx="1285852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 </a:t>
            </a:r>
            <a:r>
              <a:rPr lang="ru-RU" sz="1600" b="1" dirty="0" smtClean="0"/>
              <a:t>394 941,0</a:t>
            </a:r>
            <a:endParaRPr lang="ru-RU" sz="1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2071678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3429000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5</a:t>
            </a:r>
            <a:r>
              <a:rPr lang="ru-RU" sz="1400" dirty="0" smtClean="0">
                <a:solidFill>
                  <a:schemeClr val="tx1"/>
                </a:solidFill>
              </a:rPr>
              <a:t> программ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57950" y="4643446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3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5500702"/>
            <a:ext cx="1214446" cy="3571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4 программы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7" name="Рисунок 16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Управление финансов и экономики</a:t>
            </a:r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428604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143108" y="521495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туризма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1285852" y="5000636"/>
            <a:ext cx="714380" cy="71438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1285852" y="1142984"/>
            <a:ext cx="714380" cy="71438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285852" y="1928802"/>
            <a:ext cx="714380" cy="7143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285852" y="2786058"/>
            <a:ext cx="714380" cy="714380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285852" y="3929066"/>
            <a:ext cx="714380" cy="714380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Социальной  направленности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428736"/>
            <a:ext cx="2428892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928934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143108" y="2071678"/>
            <a:ext cx="2357454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43108" y="3857628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физической культуры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спорта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00430" y="1571612"/>
            <a:ext cx="107157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038 450,9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71868" y="2214554"/>
            <a:ext cx="10137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75 971,1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43306" y="3214686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80 461,3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43306" y="4214818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5 804,6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86182" y="5429264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1 446,2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4" y="3286124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5643570" y="3071810"/>
            <a:ext cx="1285884" cy="1214446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15008" y="4572008"/>
            <a:ext cx="1285884" cy="1214446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Овал 69"/>
          <p:cNvSpPr/>
          <p:nvPr/>
        </p:nvSpPr>
        <p:spPr>
          <a:xfrm>
            <a:off x="5715008" y="1643050"/>
            <a:ext cx="1285884" cy="1285884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7072331" y="4714885"/>
            <a:ext cx="1857388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территорий от чрезвычайных ситуаций, обеспечение пожарной безопасности и безопасности людей на водных объектах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000893" y="3214687"/>
            <a:ext cx="19288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Обеспечение общественного порядка и противодействие преступности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72331" y="1928802"/>
            <a:ext cx="192882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Противодействие незаконному обороту наркотиков</a:t>
            </a:r>
            <a:endParaRPr lang="ru-RU" sz="1200" b="1" i="1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143870" y="2357431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86714" y="385762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072463" y="6072207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4 151,0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>
          <a:xfrm>
            <a:off x="6572265" y="6357959"/>
            <a:ext cx="2133600" cy="365125"/>
          </a:xfrm>
        </p:spPr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>
          <a:xfrm>
            <a:off x="4857752" y="635795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FDE4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1539" y="357166"/>
            <a:ext cx="7429552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Объем средств, запланированный в рамках 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муниципальных программ на  2020 год  (тыс. рублей)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2071670" y="5786454"/>
            <a:ext cx="2500330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Комплексная программа модернизации и реформирования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Двойная стрелка влево/вправо 67"/>
          <p:cNvSpPr/>
          <p:nvPr/>
        </p:nvSpPr>
        <p:spPr>
          <a:xfrm rot="16200000">
            <a:off x="-2000296" y="3357562"/>
            <a:ext cx="5500726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Поддержка отраслей экономики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71670" y="4714884"/>
            <a:ext cx="2500330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Рисунок 4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Прямоугольник 51"/>
          <p:cNvSpPr/>
          <p:nvPr/>
        </p:nvSpPr>
        <p:spPr>
          <a:xfrm>
            <a:off x="1357290" y="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071670" y="1357298"/>
            <a:ext cx="2428892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агропромы-шленного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комплекса и социальной </a:t>
            </a:r>
          </a:p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сферы на селе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71670" y="2714620"/>
            <a:ext cx="250033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системы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71670" y="3786190"/>
            <a:ext cx="2500330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Жилище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1928802"/>
            <a:ext cx="10001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11 292,5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71868" y="3143248"/>
            <a:ext cx="101961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21 745,8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71868" y="4000505"/>
            <a:ext cx="100013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3 320,0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714745" y="5286389"/>
            <a:ext cx="92869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14744" y="6429397"/>
            <a:ext cx="857255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14 451,1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Двойная стрелка влево/вправо 64"/>
          <p:cNvSpPr/>
          <p:nvPr/>
        </p:nvSpPr>
        <p:spPr>
          <a:xfrm rot="16200000">
            <a:off x="2643175" y="3500438"/>
            <a:ext cx="5357850" cy="1071570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Общего характера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72331" y="5214950"/>
            <a:ext cx="1857388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муниципального</a:t>
            </a:r>
          </a:p>
          <a:p>
            <a:pPr lvl="0">
              <a:spcAft>
                <a:spcPts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929454" y="2786058"/>
            <a:ext cx="1928826" cy="8679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субъектов малого и среднего </a:t>
            </a: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предпринима</a:t>
            </a: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тельства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1428736"/>
            <a:ext cx="1928826" cy="116955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управления  муниципальными финансами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72462" y="2357430"/>
            <a:ext cx="92872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123 202,5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01025" y="3429000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143901" y="5786455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260,1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142976" y="1357298"/>
            <a:ext cx="857256" cy="857256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1142976" y="2571744"/>
            <a:ext cx="857256" cy="857256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142976" y="3643314"/>
            <a:ext cx="857256" cy="857256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071538" y="4643446"/>
            <a:ext cx="928694" cy="928694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Овал 42"/>
          <p:cNvSpPr/>
          <p:nvPr/>
        </p:nvSpPr>
        <p:spPr>
          <a:xfrm>
            <a:off x="1142976" y="5715016"/>
            <a:ext cx="857256" cy="857256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643570" y="1357298"/>
            <a:ext cx="1214446" cy="1071570"/>
          </a:xfrm>
          <a:prstGeom prst="ellipse">
            <a:avLst/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-3599420"/>
              <a:satOff val="-3114"/>
              <a:lumOff val="-4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5643571" y="2500306"/>
            <a:ext cx="1177457" cy="1186986"/>
          </a:xfrm>
          <a:prstGeom prst="ellipse">
            <a:avLst/>
          </a:prstGeom>
          <a:blipFill rotWithShape="0">
            <a:blip r:embed="rId10"/>
            <a:stretch>
              <a:fillRect/>
            </a:stretch>
          </a:blipFill>
          <a:ln w="19050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tint val="50000"/>
              <a:hueOff val="-3295736"/>
              <a:satOff val="-3920"/>
              <a:lumOff val="-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6786" name="Picture 2" descr="http://promtorg.volganet.ru/upload/iblock/f7d/201505082259rljid12_1_.jpg"/>
          <p:cNvPicPr>
            <a:picLocks noChangeAspect="1" noChangeArrowheads="1"/>
          </p:cNvPicPr>
          <p:nvPr/>
        </p:nvPicPr>
        <p:blipFill>
          <a:blip r:embed="rId11"/>
          <a:srcRect t="35680" r="65667" b="31189"/>
          <a:stretch>
            <a:fillRect/>
          </a:stretch>
        </p:blipFill>
        <p:spPr bwMode="auto">
          <a:xfrm>
            <a:off x="5715008" y="3786190"/>
            <a:ext cx="1152506" cy="928694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6788" name="Picture 4" descr="http://mega-e.su/media/uploads/2015/08/26/seguros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32" y="4857761"/>
            <a:ext cx="1428760" cy="128588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9" name="TextBox 48"/>
          <p:cNvSpPr txBox="1"/>
          <p:nvPr/>
        </p:nvSpPr>
        <p:spPr>
          <a:xfrm>
            <a:off x="6929454" y="4071943"/>
            <a:ext cx="1928826" cy="4801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торговли</a:t>
            </a:r>
            <a:endParaRPr lang="ru-RU" sz="1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25" y="4214818"/>
            <a:ext cx="85728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107,0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E3C695-72AC-492E-AF24-F0AD9C5F8DBA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39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714876" y="649287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3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71670" y="785794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 – это документ (аналитический материал), разрабатываемый и публикуемый в открытом доступе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335756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 descr="C:\Users\ПИНЯСОВАОА\Desktop\Бюджет для граждан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714489"/>
            <a:ext cx="1928826" cy="1444939"/>
          </a:xfrm>
          <a:prstGeom prst="rect">
            <a:avLst/>
          </a:prstGeom>
          <a:noFill/>
        </p:spPr>
      </p:pic>
      <p:pic>
        <p:nvPicPr>
          <p:cNvPr id="6" name="Рисунок 36" descr="x_37ac4ade.jpg"/>
          <p:cNvPicPr>
            <a:picLocks noChangeAspect="1"/>
          </p:cNvPicPr>
          <p:nvPr/>
        </p:nvPicPr>
        <p:blipFill>
          <a:blip r:embed="rId6" cstate="print"/>
          <a:srcRect l="5672" r="66949"/>
          <a:stretch>
            <a:fillRect/>
          </a:stretch>
        </p:blipFill>
        <p:spPr bwMode="auto">
          <a:xfrm>
            <a:off x="7500959" y="214290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https://www.tula.ru/activity/economics/city-budget/2018/1.JPG"/>
          <p:cNvPicPr/>
          <p:nvPr/>
        </p:nvPicPr>
        <p:blipFill>
          <a:blip r:embed="rId7" cstate="print"/>
          <a:srcRect b="12975"/>
          <a:stretch>
            <a:fillRect/>
          </a:stretch>
        </p:blipFill>
        <p:spPr bwMode="auto">
          <a:xfrm>
            <a:off x="142845" y="5500702"/>
            <a:ext cx="1857388" cy="11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785794"/>
            <a:ext cx="69294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Муниципальная программа "Развитие  образования</a:t>
            </a:r>
          </a:p>
          <a:p>
            <a:pPr algn="ctr"/>
            <a:r>
              <a:rPr lang="ru-RU" b="1" dirty="0" smtClean="0"/>
              <a:t>  в  Усть-Абаканском районе"</a:t>
            </a:r>
            <a:endParaRPr lang="ru-RU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3071810"/>
            <a:ext cx="2071702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«Развитие дошкольного, начального, общего, основного общего, среднего общего образования»</a:t>
            </a:r>
          </a:p>
          <a:p>
            <a:pPr algn="ctr" fontAlgn="t"/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43307" y="3071811"/>
            <a:ext cx="2071702" cy="2071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"Развитие системы дополнительного образования детей, выявление и поддержки одаренных детей и молодежи"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00827" y="2928934"/>
            <a:ext cx="1857388" cy="22145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Подпрограмма "Патриотическое воспитание граждан"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rot="11973797" flipV="1">
            <a:off x="2440312" y="2422462"/>
            <a:ext cx="48534" cy="50345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 rot="11973797" flipH="1" flipV="1">
            <a:off x="4658507" y="2441605"/>
            <a:ext cx="170206" cy="546035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rot="11973797" flipH="1" flipV="1">
            <a:off x="6649794" y="2580168"/>
            <a:ext cx="498080" cy="122248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643174" y="1571613"/>
            <a:ext cx="4087593" cy="785818"/>
            <a:chOff x="781857" y="214315"/>
            <a:chExt cx="2306859" cy="135665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781857" y="214315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Прямоугольник 21"/>
            <p:cNvSpPr/>
            <p:nvPr/>
          </p:nvSpPr>
          <p:spPr>
            <a:xfrm>
              <a:off x="790676" y="214315"/>
              <a:ext cx="2298040" cy="135665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038 450,9 тыс</a:t>
              </a: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42910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976 256,8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714745" y="5000637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61 932,1                </a:t>
            </a: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7" y="5072074"/>
            <a:ext cx="2062178" cy="5619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262,0                      тыс. рублей</a:t>
            </a:r>
            <a:endPara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3" y="1643050"/>
            <a:ext cx="1538371" cy="124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3" descr=" дополнит обра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643579"/>
            <a:ext cx="1446477" cy="109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" descr="воспитател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5643578"/>
            <a:ext cx="1376021" cy="109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498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5715016"/>
            <a:ext cx="1357322" cy="1017992"/>
          </a:xfrm>
          <a:prstGeom prst="rect">
            <a:avLst/>
          </a:prstGeom>
          <a:noFill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Нижний колонтитул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1" name="Рисунок 4" descr="школ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14480" y="5658092"/>
            <a:ext cx="1285884" cy="105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xmlns="" val="2619784095"/>
              </p:ext>
            </p:extLst>
          </p:nvPr>
        </p:nvGraphicFramePr>
        <p:xfrm>
          <a:off x="214282" y="1714488"/>
          <a:ext cx="642942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500166" y="642919"/>
            <a:ext cx="71438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Усть-Абаканского района на образование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2020 год и плановый период 2021-2022 годов (тыс.рублей)</a:t>
            </a:r>
          </a:p>
        </p:txBody>
      </p:sp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xmlns="" val="2729958755"/>
              </p:ext>
            </p:extLst>
          </p:nvPr>
        </p:nvGraphicFramePr>
        <p:xfrm>
          <a:off x="118114" y="1000108"/>
          <a:ext cx="571504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572132" y="4572008"/>
          <a:ext cx="3214710" cy="157163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579704"/>
                <a:gridCol w="1635006"/>
              </a:tblGrid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Учреждения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30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Классы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270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46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Обучающиеся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9 403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334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7030A0"/>
                          </a:solidFill>
                        </a:rPr>
                        <a:t>Штатные единицы - всего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7030A0"/>
                          </a:solidFill>
                        </a:rPr>
                        <a:t>1 788,76</a:t>
                      </a:r>
                      <a:endParaRPr lang="ru-RU" sz="1300" b="1" i="0" u="none" strike="noStrike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>
              <a:solidFill>
                <a:schemeClr val="tx1"/>
              </a:solidFill>
            </a:endParaRPr>
          </a:p>
        </p:txBody>
      </p:sp>
      <p:pic>
        <p:nvPicPr>
          <p:cNvPr id="339970" name="Picture 2" descr="https://avatars.mds.yandex.net/get-zen_doc/1773286/pub_5cc0b89dcb5a2100b3c490b8_5cc0bbb0536f2100b323c81f/scale_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48203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8"/>
          <p:cNvGrpSpPr/>
          <p:nvPr/>
        </p:nvGrpSpPr>
        <p:grpSpPr>
          <a:xfrm>
            <a:off x="7358082" y="1142985"/>
            <a:ext cx="1500198" cy="785818"/>
            <a:chOff x="0" y="734876"/>
            <a:chExt cx="1438783" cy="728219"/>
          </a:xfrm>
        </p:grpSpPr>
        <p:sp>
          <p:nvSpPr>
            <p:cNvPr id="80" name="Скругленный прямоугольник 79"/>
            <p:cNvSpPr/>
            <p:nvPr/>
          </p:nvSpPr>
          <p:spPr>
            <a:xfrm>
              <a:off x="0" y="734876"/>
              <a:ext cx="1438783" cy="728219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Скругленный прямоугольник 4"/>
            <p:cNvSpPr/>
            <p:nvPr/>
          </p:nvSpPr>
          <p:spPr>
            <a:xfrm>
              <a:off x="35549" y="770425"/>
              <a:ext cx="1367685" cy="65712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Централизованная библиотечная система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b="1" kern="1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1357290" y="500043"/>
            <a:ext cx="714380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«Культура Усть-Абаканского района» (тыс.рублей)</a:t>
            </a:r>
          </a:p>
        </p:txBody>
      </p:sp>
      <p:pic>
        <p:nvPicPr>
          <p:cNvPr id="41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3"/>
            <a:ext cx="1714512" cy="128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47" descr="http://culture19.ru/files/news_2/u-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429265"/>
            <a:ext cx="1785950" cy="122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Скругленный прямоугольник 66"/>
          <p:cNvSpPr/>
          <p:nvPr/>
        </p:nvSpPr>
        <p:spPr>
          <a:xfrm>
            <a:off x="2214546" y="1357298"/>
            <a:ext cx="1714512" cy="10001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«Развитие культурного потенциала Усть-Абаканского района»</a:t>
            </a:r>
          </a:p>
          <a:p>
            <a:pPr algn="ctr" fontAlgn="t"/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572132" y="1214422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"Наследие Усть-Абаканского района"</a:t>
            </a:r>
            <a:endParaRPr lang="ru-RU" sz="105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214546" y="2714620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>
                <a:latin typeface="Times New Roman" pitchFamily="18" charset="0"/>
                <a:cs typeface="Times New Roman" pitchFamily="18" charset="0"/>
              </a:rPr>
              <a:t>Подпрограмма «Искусство Усть-Абаканского района</a:t>
            </a:r>
            <a:r>
              <a:rPr lang="ru-RU" sz="1050" b="1" i="1" dirty="0" smtClean="0"/>
              <a:t>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429256" y="2786058"/>
            <a:ext cx="1714512" cy="9286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050" b="1" i="1" dirty="0" smtClean="0"/>
              <a:t>Подпрограмма «Молодежь Усть-Абаканского района»</a:t>
            </a:r>
            <a:endParaRPr lang="ru-RU" sz="1050" b="1" i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714744" y="2071678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21 180,3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15140" y="2000240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32 200,5              </a:t>
            </a: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3571868" y="3571877"/>
            <a:ext cx="1143008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1 018,0   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572264" y="3643314"/>
            <a:ext cx="119270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5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1 968,6                     тыс. рублей</a:t>
            </a:r>
            <a:endParaRPr lang="ru-RU" sz="105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75"/>
          <p:cNvGrpSpPr/>
          <p:nvPr/>
        </p:nvGrpSpPr>
        <p:grpSpPr>
          <a:xfrm>
            <a:off x="8133814" y="1785926"/>
            <a:ext cx="1010187" cy="571504"/>
            <a:chOff x="1953" y="0"/>
            <a:chExt cx="1438783" cy="718867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1953" y="0"/>
              <a:ext cx="1438783" cy="718867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8" name="Скругленный прямоугольник 4"/>
            <p:cNvSpPr/>
            <p:nvPr/>
          </p:nvSpPr>
          <p:spPr>
            <a:xfrm>
              <a:off x="37045" y="35092"/>
              <a:ext cx="1368599" cy="648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Музеи</a:t>
              </a: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000" kern="1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6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>
                  <a:latin typeface="Times New Roman" pitchFamily="18" charset="0"/>
                  <a:cs typeface="Times New Roman" pitchFamily="18" charset="0"/>
                </a:rPr>
                <a:t>(2учреждения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</p:grpSp>
      <p:grpSp>
        <p:nvGrpSpPr>
          <p:cNvPr id="4" name="Группа 81"/>
          <p:cNvGrpSpPr/>
          <p:nvPr/>
        </p:nvGrpSpPr>
        <p:grpSpPr>
          <a:xfrm>
            <a:off x="4000496" y="1285860"/>
            <a:ext cx="1285884" cy="571504"/>
            <a:chOff x="0" y="2602970"/>
            <a:chExt cx="1438783" cy="856130"/>
          </a:xfrm>
        </p:grpSpPr>
        <p:sp>
          <p:nvSpPr>
            <p:cNvPr id="83" name="Скругленный прямоугольник 82"/>
            <p:cNvSpPr/>
            <p:nvPr/>
          </p:nvSpPr>
          <p:spPr>
            <a:xfrm>
              <a:off x="0" y="2602970"/>
              <a:ext cx="1438783" cy="85613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Скругленный прямоугольник 4"/>
            <p:cNvSpPr/>
            <p:nvPr/>
          </p:nvSpPr>
          <p:spPr>
            <a:xfrm>
              <a:off x="41793" y="2644764"/>
              <a:ext cx="1355198" cy="6011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u="sng" kern="1200" dirty="0" smtClean="0">
                  <a:solidFill>
                    <a:schemeClr val="bg1"/>
                  </a:solidFill>
                </a:rPr>
                <a:t>Дома культуры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(2 учреждения)</a:t>
              </a:r>
              <a:endParaRPr lang="ru-RU" sz="1000" kern="1200" dirty="0"/>
            </a:p>
          </p:txBody>
        </p:sp>
      </p:grpSp>
      <p:grpSp>
        <p:nvGrpSpPr>
          <p:cNvPr id="5" name="Группа 84"/>
          <p:cNvGrpSpPr/>
          <p:nvPr/>
        </p:nvGrpSpPr>
        <p:grpSpPr>
          <a:xfrm>
            <a:off x="7286644" y="2857496"/>
            <a:ext cx="1285884" cy="785818"/>
            <a:chOff x="0" y="3459613"/>
            <a:chExt cx="1438783" cy="897450"/>
          </a:xfrm>
        </p:grpSpPr>
        <p:sp>
          <p:nvSpPr>
            <p:cNvPr id="86" name="Скругленный прямоугольник 85"/>
            <p:cNvSpPr/>
            <p:nvPr/>
          </p:nvSpPr>
          <p:spPr>
            <a:xfrm>
              <a:off x="0" y="3459613"/>
              <a:ext cx="1438783" cy="8974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Скругленный прямоугольник 4"/>
            <p:cNvSpPr/>
            <p:nvPr/>
          </p:nvSpPr>
          <p:spPr>
            <a:xfrm>
              <a:off x="43810" y="3503423"/>
              <a:ext cx="1351163" cy="8098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45720" tIns="22860" rIns="4572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u="sng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Молодежный ресурсный центр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(1  учреждение)</a:t>
              </a:r>
              <a:endParaRPr lang="ru-RU" sz="1000" b="1" kern="1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8" name="Picture 143" descr="https://im1-tub-ru.yandex.net/i?id=4df79c926df1add3b5d54d85f99d26fa&amp;n=33&amp;h=190&amp;w=25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5" y="4000505"/>
            <a:ext cx="1784299" cy="133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2571745"/>
            <a:ext cx="1740488" cy="1307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31" name="Нижний колонтитул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grpSp>
        <p:nvGrpSpPr>
          <p:cNvPr id="6" name="Группа 14"/>
          <p:cNvGrpSpPr/>
          <p:nvPr/>
        </p:nvGrpSpPr>
        <p:grpSpPr>
          <a:xfrm rot="16200000">
            <a:off x="1285457" y="2500701"/>
            <a:ext cx="1643074" cy="213524"/>
            <a:chOff x="4124946" y="2071677"/>
            <a:chExt cx="3091848" cy="21431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 rot="10800000" flipH="1" flipV="1">
              <a:off x="4124946" y="2071677"/>
              <a:ext cx="309025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Прямая соединительная линия 37"/>
          <p:cNvCxnSpPr/>
          <p:nvPr/>
        </p:nvCxnSpPr>
        <p:spPr>
          <a:xfrm>
            <a:off x="2000233" y="342900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929058" y="3357562"/>
            <a:ext cx="1500198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70" idx="0"/>
          </p:cNvCxnSpPr>
          <p:nvPr/>
        </p:nvCxnSpPr>
        <p:spPr>
          <a:xfrm rot="5400000" flipH="1" flipV="1">
            <a:off x="5965041" y="2464587"/>
            <a:ext cx="642942" cy="158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 flipH="1" flipV="1">
            <a:off x="2965439" y="1249347"/>
            <a:ext cx="213520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 flipH="1" flipV="1">
            <a:off x="6215471" y="1142587"/>
            <a:ext cx="142876" cy="79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8946" name="Picture 2" descr="http://xix-nv.ru/fs/NEWS/102019/019.jpg"/>
          <p:cNvPicPr>
            <a:picLocks noChangeAspect="1" noChangeArrowheads="1"/>
          </p:cNvPicPr>
          <p:nvPr/>
        </p:nvPicPr>
        <p:blipFill>
          <a:blip r:embed="rId7" cstate="print"/>
          <a:srcRect l="7714" r="7436"/>
          <a:stretch>
            <a:fillRect/>
          </a:stretch>
        </p:blipFill>
        <p:spPr bwMode="auto">
          <a:xfrm>
            <a:off x="2928926" y="4500570"/>
            <a:ext cx="2357454" cy="1846833"/>
          </a:xfrm>
          <a:prstGeom prst="rect">
            <a:avLst/>
          </a:prstGeom>
          <a:noFill/>
        </p:spPr>
      </p:pic>
      <p:pic>
        <p:nvPicPr>
          <p:cNvPr id="338948" name="Picture 4" descr="http://inorehovo.ru/upload/gallery/379/94379_b1a11049f9891ad2a7cf262529802fa34f30f47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4500570"/>
            <a:ext cx="1876212" cy="178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1357290" y="1357298"/>
            <a:ext cx="4104456" cy="115588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районного дорожного фонда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год – 21 645,8 тыс.руб.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год –  21 645,8 тыс.руб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57290" y="571481"/>
            <a:ext cx="4000528" cy="584775"/>
          </a:xfrm>
          <a:prstGeom prst="rect">
            <a:avLst/>
          </a:prstGeom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Дорожный фонд Усть-Абаканского района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43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00034" y="2714620"/>
          <a:ext cx="8424936" cy="29260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008112"/>
                <a:gridCol w="3204356"/>
                <a:gridCol w="756084"/>
                <a:gridCol w="3456384"/>
              </a:tblGrid>
              <a:tr h="1005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источники формирования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доходов дорожного фонда  </a:t>
                      </a:r>
                    </a:p>
                    <a:p>
                      <a:pPr algn="ctr"/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Усть -Абаканского района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автомобильный бензин, прямогонный бензин, дизельное топливо, моторные масла для дизельных и карбюраторных (инжекторных) двигателей, зачисляемые в районный бюджет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 дорожного фонда  Усть-Абаканского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200" b="1" baseline="0" dirty="0" smtClean="0"/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дорожной деятельности в отношении автомобильных дорог общего пользования межмуниципального значения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73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сохранности существующей сети автомобильных дорог общего пользования местного значения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Рисунок 11" descr="http://rs63.ru/upload/iblock/72b/Relationship-between-microstructures-of-different-bitumina-and-their-performance-as-bin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642918"/>
            <a:ext cx="2899079" cy="19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85" descr="http://im4-tub-ru.yandex.net/i?id=93901400-7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5214950"/>
            <a:ext cx="18732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xn--80aacb0akh2bp7e.xn--p1ai/media/cache/91/72/0a/12/03/1a/91720a12031a91558474fa6861e4d4b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500174"/>
            <a:ext cx="107153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142976" y="714356"/>
            <a:ext cx="7715304" cy="3385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ПЛАНИРУЕМЫЕ РАСХОДЫ НА ЖИЛИЩНО-КОММУНАЛЬНОЕ </a:t>
            </a:r>
            <a:r>
              <a:rPr lang="ru-RU" sz="1600" b="1" dirty="0" smtClean="0"/>
              <a:t>ХОЗЯЙСТВО на 2020 год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71803" y="1357298"/>
            <a:ext cx="2714643" cy="135732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Модернизация коммунального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хозяйства, в т.ч. субсидии  муниципальному казенному предприятию на капитальный ремонт объектом коммунальной инфраструктуры- 4 385,0 тыс.руб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72198" y="1571612"/>
            <a:ext cx="2654061" cy="7143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(софинансирование)–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71803" y="2928935"/>
            <a:ext cx="2736304" cy="9286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Строительство и реконструкция объектов коммунальной инфраструктуры, в т.ч. разработка проектно-сметной документации –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1 231,2 0 </a:t>
            </a:r>
            <a:r>
              <a:rPr 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2500306"/>
            <a:ext cx="2588071" cy="7858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Трудоустройство в летний период несовершеннолетних, состоящих на учёте в КДН–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30,0 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5" name="Picture 40" descr="https://im2-tub-ru.yandex.net/i?id=beed0aec6d99cb7f2dfe82ae26008188&amp;n=33&amp;h=190&amp;w=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6767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7158" y="1357298"/>
            <a:ext cx="2396605" cy="1500198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жильем молодых семей (софинансирование)               – 3 270,0 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285698" name="Picture 2" descr="https://im0-tub-ru.yandex.net/i?id=2263cbf43226c1a010c42b00098401bb&amp;n=33&amp;h=215&amp;w=3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500438"/>
            <a:ext cx="2714644" cy="2143140"/>
          </a:xfrm>
          <a:prstGeom prst="rect">
            <a:avLst/>
          </a:prstGeom>
          <a:noFill/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3" name="Рисунок 22" descr="http://ugranow.ru/wp-content/uploads/2016/08/60f34873a67fe17d0c5de9e7666cff72-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000504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714356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общего характера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3" y="1357298"/>
            <a:ext cx="1428759" cy="97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785919" y="1357298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субъектов малого и среднего предпринимательства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357299"/>
          <a:ext cx="3429024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5000629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85919" y="2643182"/>
            <a:ext cx="3143272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</a:t>
            </a:r>
            <a:r>
              <a:rPr lang="ru-RU" sz="14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Развитие торговли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857357" y="5357827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"Повышение эффективности управления муниципальными финансами Усть-Абаканского района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85919" y="3857629"/>
            <a:ext cx="3143272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«Развитие муниципального имущества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4" y="5214951"/>
            <a:ext cx="1512183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Схема 25"/>
          <p:cNvGraphicFramePr/>
          <p:nvPr/>
        </p:nvGraphicFramePr>
        <p:xfrm>
          <a:off x="5572132" y="2571745"/>
          <a:ext cx="3357586" cy="95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71462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118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4282" y="3714753"/>
            <a:ext cx="1428760" cy="114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1188" name="Picture 4" descr="https://im2-tub-ru.yandex.net/i?id=6518027b53cfaee80ff74f8f41fe2722&amp;n=33&amp;h=215&amp;w=32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14282" y="2500307"/>
            <a:ext cx="1428760" cy="951033"/>
          </a:xfrm>
          <a:prstGeom prst="rect">
            <a:avLst/>
          </a:prstGeom>
          <a:noFill/>
        </p:spPr>
      </p:pic>
      <p:graphicFrame>
        <p:nvGraphicFramePr>
          <p:cNvPr id="28" name="Схема 27"/>
          <p:cNvGraphicFramePr/>
          <p:nvPr/>
        </p:nvGraphicFramePr>
        <p:xfrm>
          <a:off x="5500694" y="3714752"/>
          <a:ext cx="3429024" cy="128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29" name="Стрелка вправо 28"/>
          <p:cNvSpPr/>
          <p:nvPr/>
        </p:nvSpPr>
        <p:spPr>
          <a:xfrm>
            <a:off x="5000629" y="392906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5000637"/>
          <a:ext cx="3429024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32" name="Группа 31"/>
          <p:cNvGrpSpPr/>
          <p:nvPr/>
        </p:nvGrpSpPr>
        <p:grpSpPr>
          <a:xfrm>
            <a:off x="5500695" y="5857893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Выравнивание бюджетной обеспеченности и обеспечение сбалансированности бюджетов поселений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947586" y="518971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7" name="Группа 36"/>
          <p:cNvGrpSpPr/>
          <p:nvPr/>
        </p:nvGrpSpPr>
        <p:grpSpPr>
          <a:xfrm>
            <a:off x="5500695" y="6357935"/>
            <a:ext cx="3429023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Реализация государственной политики в сфере государственных закупок, обслуживание мун.долга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40" name="Стрелка вправо 39"/>
          <p:cNvSpPr/>
          <p:nvPr/>
        </p:nvSpPr>
        <p:spPr>
          <a:xfrm>
            <a:off x="5000629" y="4429132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5000629" y="1928802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000629" y="3143248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5000629" y="5929331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право 43"/>
          <p:cNvSpPr/>
          <p:nvPr/>
        </p:nvSpPr>
        <p:spPr>
          <a:xfrm rot="2068122">
            <a:off x="4945938" y="6266339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5000629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Номер слайда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Нижний колонтитул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9"/>
            <a:ext cx="5786478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программы, направленные на </a:t>
            </a:r>
          </a:p>
          <a:p>
            <a:pPr algn="ctr"/>
            <a:r>
              <a:rPr lang="ru-RU" sz="1600" b="1" spc="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Обеспечение безопасных условий жизнедеятельности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dirty="0" smtClean="0"/>
              <a:t>«Защита населения и территорий Усть-Абаканского района от чрезвычайных ситуаций, обеспечение пожарной безопасности и безопасности людей на водных объектах»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285861"/>
          <a:ext cx="3429024" cy="1500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64305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43043" y="3429000"/>
            <a:ext cx="3143272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«Противодействие незаконному обороту наркотиков, снижение масштабов наркотизации   населения в Усть-Абаканском районе»</a:t>
            </a:r>
            <a:endParaRPr lang="ru-RU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3" y="5143513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dirty="0" smtClean="0"/>
              <a:t>«Обеспечение общественного порядка и противодействие преступности в Усть-Абаканском районе»</a:t>
            </a:r>
            <a:endParaRPr lang="ru-RU" sz="1400" b="1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8" name="Схема 27"/>
          <p:cNvGraphicFramePr/>
          <p:nvPr/>
        </p:nvGraphicFramePr>
        <p:xfrm>
          <a:off x="5500694" y="3286124"/>
          <a:ext cx="335758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Схема 30"/>
          <p:cNvGraphicFramePr/>
          <p:nvPr/>
        </p:nvGraphicFramePr>
        <p:xfrm>
          <a:off x="5500694" y="4786322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2" name="Группа 31"/>
          <p:cNvGrpSpPr/>
          <p:nvPr/>
        </p:nvGrpSpPr>
        <p:grpSpPr>
          <a:xfrm>
            <a:off x="5572133" y="6000769"/>
            <a:ext cx="3357586" cy="500066"/>
            <a:chOff x="0" y="189755"/>
            <a:chExt cx="3429023" cy="34489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0" y="189755"/>
              <a:ext cx="3429023" cy="344895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16836" y="206591"/>
              <a:ext cx="3395351" cy="3112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100" b="1" dirty="0" smtClean="0">
                  <a:solidFill>
                    <a:srgbClr val="C00000"/>
                  </a:solidFill>
                </a:rPr>
                <a:t>Профилактика правонарушений несовершеннолетних</a:t>
              </a:r>
              <a:endParaRPr lang="ru-RU" sz="1100" b="1" kern="1200" dirty="0">
                <a:solidFill>
                  <a:srgbClr val="C00000"/>
                </a:solidFill>
              </a:endParaRPr>
            </a:p>
          </p:txBody>
        </p:sp>
      </p:grpSp>
      <p:sp>
        <p:nvSpPr>
          <p:cNvPr id="35" name="Стрелка вправо 34"/>
          <p:cNvSpPr/>
          <p:nvPr/>
        </p:nvSpPr>
        <p:spPr>
          <a:xfrm rot="19648316">
            <a:off x="4876148" y="50468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4929190" y="378619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235743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 rot="864900">
            <a:off x="4951116" y="608629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90" y="557214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7" y="6000768"/>
            <a:ext cx="1041909" cy="64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Рисунок 42" descr="http://im5-tub-ru.yandex.net/i?id=105008182-51-72&amp;n=21">
            <a:hlinkClick r:id="rId17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5721" y="2357431"/>
            <a:ext cx="12441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4" name="Picture 2" descr="http://www.dribin.by/wp-content/uploads/2016/07/8a38ab384b2a1e8d9b016b298d8a2799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45" y="3571876"/>
            <a:ext cx="1394165" cy="928694"/>
          </a:xfrm>
          <a:prstGeom prst="rect">
            <a:avLst/>
          </a:prstGeom>
          <a:noFill/>
        </p:spPr>
      </p:pic>
      <p:pic>
        <p:nvPicPr>
          <p:cNvPr id="228356" name="Picture 4" descr="http://auto-mir.com/tpl/images/post/415_b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5720" y="1214423"/>
            <a:ext cx="1214446" cy="1028231"/>
          </a:xfrm>
          <a:prstGeom prst="rect">
            <a:avLst/>
          </a:prstGeom>
          <a:noFill/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5572140"/>
            <a:ext cx="95313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358" name="Picture 6" descr="http://www.giport.ru/img/news/2012/03/21/154846_9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42910" y="4786323"/>
            <a:ext cx="928694" cy="687897"/>
          </a:xfrm>
          <a:prstGeom prst="rect">
            <a:avLst/>
          </a:prstGeom>
          <a:noFill/>
        </p:spPr>
      </p:pic>
      <p:sp>
        <p:nvSpPr>
          <p:cNvPr id="46" name="Номер слайда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3043" y="1500174"/>
            <a:ext cx="3143272" cy="64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"Развитие физической культуры и спорта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0096824">
            <a:off x="4933891" y="128611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43042" y="3357562"/>
            <a:ext cx="3143272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r>
              <a:rPr lang="ru-RU" sz="1400" b="1" i="1" dirty="0" smtClean="0">
                <a:solidFill>
                  <a:srgbClr val="000000"/>
                </a:solidFill>
              </a:rPr>
              <a:t>«Развитие туризма в Усть-Абаканском районе»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31" name="Схема 30"/>
          <p:cNvGraphicFramePr/>
          <p:nvPr/>
        </p:nvGraphicFramePr>
        <p:xfrm>
          <a:off x="5500694" y="3429000"/>
          <a:ext cx="3429024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" name="Стрелка вправо 34"/>
          <p:cNvSpPr/>
          <p:nvPr/>
        </p:nvSpPr>
        <p:spPr>
          <a:xfrm>
            <a:off x="4929189" y="3571875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4929190" y="1643050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право 44"/>
          <p:cNvSpPr/>
          <p:nvPr/>
        </p:nvSpPr>
        <p:spPr>
          <a:xfrm>
            <a:off x="4929189" y="4143380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5" y="1357298"/>
            <a:ext cx="1450560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64" name="Picture 4" descr="http://www.flydex.ru/blog/wp-content/uploads/2014/01/7327c451ebb18b4146f2501f396b4c8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5" y="4429132"/>
            <a:ext cx="1371609" cy="857256"/>
          </a:xfrm>
          <a:prstGeom prst="rect">
            <a:avLst/>
          </a:prstGeom>
          <a:noFill/>
        </p:spPr>
      </p:pic>
      <p:pic>
        <p:nvPicPr>
          <p:cNvPr id="42" name="Picture 1" descr="C:\Users\ПИНЯСОВАОА\Desktop\Бюджет для граждан\72566472.jpg"/>
          <p:cNvPicPr>
            <a:picLocks noChangeAspect="1" noChangeArrowheads="1"/>
          </p:cNvPicPr>
          <p:nvPr/>
        </p:nvPicPr>
        <p:blipFill>
          <a:blip r:embed="rId10" cstate="print"/>
          <a:srcRect t="36072"/>
          <a:stretch>
            <a:fillRect/>
          </a:stretch>
        </p:blipFill>
        <p:spPr bwMode="auto">
          <a:xfrm>
            <a:off x="142844" y="3214686"/>
            <a:ext cx="1340975" cy="785818"/>
          </a:xfrm>
          <a:prstGeom prst="rect">
            <a:avLst/>
          </a:prstGeom>
          <a:noFill/>
        </p:spPr>
      </p:pic>
      <p:sp>
        <p:nvSpPr>
          <p:cNvPr id="51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6553200" y="3498830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Нижний колонтитул 51"/>
          <p:cNvSpPr>
            <a:spLocks noGrp="1"/>
          </p:cNvSpPr>
          <p:nvPr>
            <p:ph type="ftr" sz="quarter" idx="11"/>
          </p:nvPr>
        </p:nvSpPr>
        <p:spPr>
          <a:xfrm>
            <a:off x="2928926" y="592933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Схема 24"/>
          <p:cNvGraphicFramePr/>
          <p:nvPr/>
        </p:nvGraphicFramePr>
        <p:xfrm>
          <a:off x="5500694" y="928670"/>
          <a:ext cx="3429024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6" name="Стрелка вправо 25"/>
          <p:cNvSpPr/>
          <p:nvPr/>
        </p:nvSpPr>
        <p:spPr>
          <a:xfrm rot="793397">
            <a:off x="4877813" y="2054341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1643042" y="642918"/>
            <a:ext cx="5786478" cy="3385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Муниципальные программы социальной направленности</a:t>
            </a:r>
            <a:endParaRPr lang="ru-RU" sz="1600" b="1" spc="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4481" y="1500174"/>
            <a:ext cx="3143272" cy="25717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sz="1400" b="1" i="1" dirty="0" smtClean="0">
                <a:solidFill>
                  <a:srgbClr val="000000"/>
                </a:solidFill>
              </a:rPr>
              <a:t>«Социальная поддержка граждан (2014-2020 годы)»</a:t>
            </a:r>
            <a:endParaRPr lang="ru-RU" sz="1400" b="1" i="1" dirty="0">
              <a:solidFill>
                <a:srgbClr val="000000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5500694" y="1142985"/>
          <a:ext cx="342902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Стрелка вправо 13"/>
          <p:cNvSpPr/>
          <p:nvPr/>
        </p:nvSpPr>
        <p:spPr>
          <a:xfrm>
            <a:off x="4929190" y="150017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5572132" y="2714620"/>
          <a:ext cx="3357586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1" name="Стрелка вправо 40"/>
          <p:cNvSpPr/>
          <p:nvPr/>
        </p:nvSpPr>
        <p:spPr>
          <a:xfrm>
            <a:off x="4929190" y="2071678"/>
            <a:ext cx="500066" cy="233362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9" name="Схема 48"/>
          <p:cNvGraphicFramePr/>
          <p:nvPr/>
        </p:nvGraphicFramePr>
        <p:xfrm>
          <a:off x="5572132" y="3429001"/>
          <a:ext cx="3357586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7" name="Стрелка вправо 26"/>
          <p:cNvSpPr/>
          <p:nvPr/>
        </p:nvSpPr>
        <p:spPr>
          <a:xfrm>
            <a:off x="5000629" y="2928934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5000629" y="3571876"/>
            <a:ext cx="500066" cy="214314"/>
          </a:xfrm>
          <a:prstGeom prst="rightArrow">
            <a:avLst/>
          </a:prstGeom>
          <a:ln>
            <a:solidFill>
              <a:srgbClr val="CCFF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48836" name="Picture 4" descr="http://www.er-himki.ru/sites/default/files/685d1314e95c7aa68eb126d0175be55c.jpeg?1413447395"/>
          <p:cNvPicPr>
            <a:picLocks noChangeAspect="1" noChangeArrowheads="1"/>
          </p:cNvPicPr>
          <p:nvPr/>
        </p:nvPicPr>
        <p:blipFill>
          <a:blip r:embed="rId16"/>
          <a:srcRect b="13333"/>
          <a:stretch>
            <a:fillRect/>
          </a:stretch>
        </p:blipFill>
        <p:spPr bwMode="auto">
          <a:xfrm>
            <a:off x="214283" y="1285860"/>
            <a:ext cx="1288225" cy="928694"/>
          </a:xfrm>
          <a:prstGeom prst="rect">
            <a:avLst/>
          </a:prstGeom>
          <a:noFill/>
        </p:spPr>
      </p:pic>
      <p:pic>
        <p:nvPicPr>
          <p:cNvPr id="248838" name="Picture 6" descr="http://semya-nt.ru/uploads/thumbs/siroti-377493907a-76c159299ad9008684e850ca2b417d91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4282" y="2285993"/>
            <a:ext cx="1357322" cy="933937"/>
          </a:xfrm>
          <a:prstGeom prst="rect">
            <a:avLst/>
          </a:prstGeom>
          <a:noFill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1548432" cy="8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8840" name="Picture 8" descr="http://img22.static.darudar.org/s600/00/00/28/18/28188d9ce3a717fafe136cb1fa0b7f3c0ae13927.jpe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785918" y="3500439"/>
            <a:ext cx="1285884" cy="857256"/>
          </a:xfrm>
          <a:prstGeom prst="rect">
            <a:avLst/>
          </a:prstGeom>
          <a:noFill/>
        </p:spPr>
      </p:pic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48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" name="Нижний колонтитул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14285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Расходы  бюджета муниципального образования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642919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муниципального образования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Усть-Абаканский район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142984"/>
            <a:ext cx="239115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46 590,2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5347" y="1620615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48" y="2420833"/>
            <a:ext cx="1782501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462,0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4" y="1573262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4429124" y="1857363"/>
            <a:ext cx="189318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00496" y="2428868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2 000,1 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7" y="3071810"/>
            <a:ext cx="2286000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28926" y="3929067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1 487,0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42911" y="4929198"/>
            <a:ext cx="216200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500167" y="5500702"/>
            <a:ext cx="163095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452,2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3" y="1571612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142845" y="3071810"/>
            <a:ext cx="2644815" cy="7386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5"/>
          <a:srcRect l="12569" t="8333" r="66636" b="8333"/>
          <a:stretch>
            <a:fillRect/>
          </a:stretch>
        </p:blipFill>
        <p:spPr bwMode="auto">
          <a:xfrm>
            <a:off x="0" y="300037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285720" y="3929066"/>
            <a:ext cx="181049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198,0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78997" y="3166082"/>
            <a:ext cx="3437681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572133" y="3071810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5" y="335756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5929323" y="4071942"/>
            <a:ext cx="1720727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2 400,0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43306" y="4857761"/>
            <a:ext cx="216200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357686" y="5857892"/>
            <a:ext cx="176561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7 044,6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рублей.</a:t>
            </a: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8"/>
          <a:srcRect r="9999"/>
          <a:stretch>
            <a:fillRect/>
          </a:stretch>
        </p:blipFill>
        <p:spPr bwMode="auto">
          <a:xfrm>
            <a:off x="2928926" y="4643447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7" y="4572009"/>
            <a:ext cx="642942" cy="514354"/>
          </a:xfrm>
          <a:prstGeom prst="rect">
            <a:avLst/>
          </a:prstGeom>
          <a:noFill/>
        </p:spPr>
      </p:pic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286513" y="4857761"/>
            <a:ext cx="250032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всероссийской переписи населения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15206" y="5429264"/>
            <a:ext cx="164307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615,0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1857364"/>
            <a:ext cx="1870240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43768" y="2285992"/>
            <a:ext cx="1857388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2 931,3 тыс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571612"/>
            <a:ext cx="717918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3143241" y="142852"/>
            <a:ext cx="28087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800" dirty="0"/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357158" y="857233"/>
            <a:ext cx="4208462" cy="525621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Вводная часть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AutoNum type="romanUcPeriod" startAt="2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Общие  характеристики  бюджета  муниципального образования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III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Доходы бюджета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 бюджета 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муниципального образования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Муниципальный долг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Дополнительная информация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4000496" y="857232"/>
            <a:ext cx="4824412" cy="5429288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понятия и определения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основные приоритеты бюджетной и налоговой политики, основные показатели социально-экономического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потенциала района,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общие сведения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 бюджете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поступления в бюджет района на 2020-2022 годы, объём и структура доходов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формирования расходов  бюджета муниципального образования на  2020-2022</a:t>
            </a: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годы, объем и структура расходов,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расходы в рамках муниципальных программ,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16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епрограммные расходы.</a:t>
            </a: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структура муниципального  долга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600" b="1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charset="0"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 descr="https://im0-tub-ru.yandex.net/i?id=7e895dcd2751f171dd44bd5055a69305&amp;n=33&amp;w=267&amp;h=150"/>
          <p:cNvPicPr/>
          <p:nvPr/>
        </p:nvPicPr>
        <p:blipFill>
          <a:blip r:embed="rId4"/>
          <a:srcRect t="33582" r="73012"/>
          <a:stretch>
            <a:fillRect/>
          </a:stretch>
        </p:blipFill>
        <p:spPr bwMode="auto">
          <a:xfrm>
            <a:off x="8143900" y="142852"/>
            <a:ext cx="7509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1000109"/>
            <a:ext cx="692948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Муниципальный долг- объём основного долга по бюджетным кредитам, привлеченным в местный бюджет, долга по кредитам, полученным муниципальным образованием от кредитных организаций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5" y="3786190"/>
            <a:ext cx="6786610" cy="36933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муниципального долга выглядит следующим образом: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0"/>
          <p:cNvGrpSpPr/>
          <p:nvPr/>
        </p:nvGrpSpPr>
        <p:grpSpPr>
          <a:xfrm>
            <a:off x="2643174" y="4679163"/>
            <a:ext cx="4286280" cy="1821670"/>
            <a:chOff x="1928794" y="3571876"/>
            <a:chExt cx="2714644" cy="121444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71736" y="3571876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 smtClean="0"/>
            </a:p>
            <a:p>
              <a:pPr algn="ctr"/>
              <a:r>
                <a:rPr lang="ru-RU" dirty="0" smtClean="0"/>
                <a:t>Привлечение</a:t>
              </a:r>
              <a:r>
                <a:rPr lang="ru-RU" sz="1600" dirty="0" smtClean="0"/>
                <a:t> </a:t>
              </a:r>
              <a:r>
                <a:rPr lang="ru-RU" dirty="0" smtClean="0"/>
                <a:t>бюджетных кредитов</a:t>
              </a:r>
            </a:p>
            <a:p>
              <a:pPr algn="ctr"/>
              <a:endParaRPr lang="ru-RU" sz="1600" dirty="0" smtClean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71736" y="4214818"/>
              <a:ext cx="2071702" cy="57150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dirty="0" smtClean="0"/>
            </a:p>
            <a:p>
              <a:pPr algn="ctr"/>
              <a:r>
                <a:rPr lang="ru-RU" sz="1900" dirty="0" smtClean="0"/>
                <a:t>Привлечение банковских кредитов</a:t>
              </a:r>
            </a:p>
            <a:p>
              <a:pPr algn="ctr"/>
              <a:endParaRPr lang="ru-RU" dirty="0" smtClean="0"/>
            </a:p>
          </p:txBody>
        </p:sp>
        <p:grpSp>
          <p:nvGrpSpPr>
            <p:cNvPr id="3" name="Группа 114"/>
            <p:cNvGrpSpPr/>
            <p:nvPr/>
          </p:nvGrpSpPr>
          <p:grpSpPr>
            <a:xfrm rot="16200000">
              <a:off x="1823264" y="3939350"/>
              <a:ext cx="711138" cy="500072"/>
              <a:chOff x="3825794" y="2071673"/>
              <a:chExt cx="1561242" cy="500072"/>
            </a:xfrm>
          </p:grpSpPr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3858890" y="2071673"/>
                <a:ext cx="1528146" cy="6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3577330" y="2320144"/>
                <a:ext cx="500065" cy="3137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28794" y="3833817"/>
              <a:ext cx="500065" cy="1429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3"/>
            <a:ext cx="12801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sp>
        <p:nvSpPr>
          <p:cNvPr id="22" name="TextBox 21"/>
          <p:cNvSpPr txBox="1"/>
          <p:nvPr/>
        </p:nvSpPr>
        <p:spPr>
          <a:xfrm>
            <a:off x="1714480" y="2428868"/>
            <a:ext cx="678661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7030A0"/>
                </a:solidFill>
              </a:rPr>
              <a:t>Поскольку бюджет Усть-Абаканского района формируется с дефицитом, то для финансирования расходов, не обеспеченных доходами, привлекаются банковские кредиты, кредиты из республиканского бюджета.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7" y="290742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4357694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00034" y="4500571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57489" y="4214819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488" y="5286388"/>
          <a:ext cx="350046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821"/>
                <a:gridCol w="1166821"/>
                <a:gridCol w="1166821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2020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2021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7030A0"/>
                          </a:solidFill>
                        </a:rPr>
                        <a:t>2022 год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</a:rPr>
                        <a:t>20,0</a:t>
                      </a:r>
                      <a:endParaRPr lang="ru-RU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>
                <a:solidFill>
                  <a:schemeClr val="tx1"/>
                </a:solidFill>
              </a:rPr>
              <a:pPr>
                <a:defRPr/>
              </a:pPr>
              <a:t>51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https://promdevelop.ru/wp-content/uploads/2018/07/2131323-1024x683-e153071937726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43446"/>
            <a:ext cx="1771421" cy="10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Диаграмма 15"/>
          <p:cNvGraphicFramePr>
            <a:graphicFrameLocks/>
          </p:cNvGraphicFramePr>
          <p:nvPr/>
        </p:nvGraphicFramePr>
        <p:xfrm>
          <a:off x="214283" y="1500174"/>
          <a:ext cx="3997715" cy="242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1071538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01.01.2021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07545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01.01.2022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43551" y="3643315"/>
            <a:ext cx="994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</a:rPr>
              <a:t>на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01.01.2023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graphicFrame>
        <p:nvGraphicFramePr>
          <p:cNvPr id="39" name="Диаграмма 15"/>
          <p:cNvGraphicFramePr>
            <a:graphicFrameLocks/>
          </p:cNvGraphicFramePr>
          <p:nvPr/>
        </p:nvGraphicFramePr>
        <p:xfrm>
          <a:off x="4357686" y="1500174"/>
          <a:ext cx="4500000" cy="242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5500694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2020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8701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2021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588709" y="3714752"/>
            <a:ext cx="92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2022 год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251971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Верхний предел </a:t>
            </a:r>
          </a:p>
          <a:p>
            <a:pPr algn="ctr" eaLnBrk="1" hangingPunct="1"/>
            <a:r>
              <a:rPr lang="ru-RU" altLang="ru-RU" sz="1600" b="1" dirty="0">
                <a:latin typeface="Constantia" pitchFamily="18" charset="0"/>
              </a:rPr>
              <a:t>муниципального </a:t>
            </a:r>
            <a:r>
              <a:rPr lang="ru-RU" altLang="ru-RU" sz="1600" b="1" dirty="0" smtClean="0">
                <a:latin typeface="Constantia" pitchFamily="18" charset="0"/>
              </a:rPr>
              <a:t>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4644000" y="1149317"/>
            <a:ext cx="4245163" cy="57624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Предельный объем </a:t>
            </a:r>
          </a:p>
          <a:p>
            <a:pPr algn="ctr" eaLnBrk="1" hangingPunct="1"/>
            <a:r>
              <a:rPr lang="ru-RU" altLang="ru-RU" sz="1600" b="1" dirty="0" smtClean="0">
                <a:latin typeface="Constantia" pitchFamily="18" charset="0"/>
              </a:rPr>
              <a:t>муниципального долга (тыс. руб.)</a:t>
            </a:r>
            <a:endParaRPr lang="ru-RU" altLang="ru-RU" sz="1600" b="1" dirty="0">
              <a:latin typeface="Constant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28860" y="214290"/>
            <a:ext cx="4214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Дополнительная информация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00034" y="1357298"/>
            <a:ext cx="76438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Потылицына 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1472" y="2928935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2-09-39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42910" y="5857892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7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32" name="圆角矩形 8"/>
          <p:cNvSpPr/>
          <p:nvPr/>
        </p:nvSpPr>
        <p:spPr>
          <a:xfrm>
            <a:off x="1071539" y="642918"/>
            <a:ext cx="4857784" cy="857256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圆角矩形 9"/>
          <p:cNvSpPr/>
          <p:nvPr/>
        </p:nvSpPr>
        <p:spPr>
          <a:xfrm>
            <a:off x="214282" y="1857364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圆角矩形 10"/>
          <p:cNvSpPr/>
          <p:nvPr/>
        </p:nvSpPr>
        <p:spPr>
          <a:xfrm>
            <a:off x="214282" y="2571745"/>
            <a:ext cx="5572164" cy="50006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圆角矩形 10"/>
          <p:cNvSpPr/>
          <p:nvPr/>
        </p:nvSpPr>
        <p:spPr>
          <a:xfrm>
            <a:off x="285720" y="4429132"/>
            <a:ext cx="5643602" cy="64294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圆角矩形 11"/>
          <p:cNvSpPr/>
          <p:nvPr/>
        </p:nvSpPr>
        <p:spPr>
          <a:xfrm>
            <a:off x="214282" y="3357562"/>
            <a:ext cx="5643602" cy="7858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圆角矩形 10"/>
          <p:cNvSpPr/>
          <p:nvPr/>
        </p:nvSpPr>
        <p:spPr>
          <a:xfrm>
            <a:off x="285720" y="5286388"/>
            <a:ext cx="5643602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圆角矩形 10"/>
          <p:cNvSpPr/>
          <p:nvPr/>
        </p:nvSpPr>
        <p:spPr>
          <a:xfrm>
            <a:off x="285720" y="6072206"/>
            <a:ext cx="5715040" cy="4286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http://admduliapino.ru/tinybrowser/images/byudget/_full/_budzhe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7" y="5242466"/>
            <a:ext cx="2423301" cy="1615534"/>
          </a:xfrm>
          <a:prstGeom prst="rect">
            <a:avLst/>
          </a:prstGeom>
          <a:noFill/>
        </p:spPr>
      </p:pic>
      <p:pic>
        <p:nvPicPr>
          <p:cNvPr id="43" name="Picture 2" descr="http://img-fotki.yandex.ru/get/5903/moon-light311.16/0_63628_a2542b8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2071679"/>
            <a:ext cx="1643074" cy="1314913"/>
          </a:xfrm>
          <a:prstGeom prst="rect">
            <a:avLst/>
          </a:prstGeom>
          <a:noFill/>
        </p:spPr>
      </p:pic>
      <p:sp>
        <p:nvSpPr>
          <p:cNvPr id="44" name="Прямоугольник 43"/>
          <p:cNvSpPr/>
          <p:nvPr/>
        </p:nvSpPr>
        <p:spPr>
          <a:xfrm rot="1743136">
            <a:off x="6427393" y="2910214"/>
            <a:ext cx="861251" cy="21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 descr="http://img1.cliparto.com/pic/s/213035/3574399-red-purs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3571876"/>
            <a:ext cx="1643074" cy="14355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572264" y="4143381"/>
            <a:ext cx="971550" cy="3125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0" name="Рисунок 19" descr="http://omskgazzeta.ru/images/vo/spiridonov/2018/10/mai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1" y="214291"/>
            <a:ext cx="2582105" cy="15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cs typeface="Times New Roman" pitchFamily="18" charset="0"/>
              </a:rPr>
              <a:t>I</a:t>
            </a:r>
            <a:r>
              <a:rPr lang="ru-RU" b="1" dirty="0" smtClean="0">
                <a:cs typeface="Times New Roman" pitchFamily="18" charset="0"/>
              </a:rPr>
              <a:t>. Вводная часть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85729"/>
            <a:ext cx="8458200" cy="8874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Что такое бюджет? Какие бывают бюджеты?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5" name="Нижний колонтитул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7" name="Объект 5"/>
          <p:cNvSpPr txBox="1">
            <a:spLocks/>
          </p:cNvSpPr>
          <p:nvPr/>
        </p:nvSpPr>
        <p:spPr>
          <a:xfrm>
            <a:off x="2534853" y="1024240"/>
            <a:ext cx="3935393" cy="902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Какие бывают бюджеты?</a:t>
            </a:r>
            <a:endParaRPr kumimoji="0" lang="ru-RU" sz="2700" b="1" i="0" u="none" strike="noStrike" kern="1200" cap="all" spc="0" normalizeH="0" baseline="0" noProof="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63118" y="2373254"/>
            <a:ext cx="3078865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публично-правовых образований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5408" y="2373255"/>
            <a:ext cx="2232248" cy="112229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семей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25348" y="2373254"/>
            <a:ext cx="2232248" cy="11223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C00000"/>
                </a:solidFill>
              </a:rPr>
              <a:t>Бюджеты организаций</a:t>
            </a:r>
            <a:endParaRPr lang="ru-RU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9514" y="4321257"/>
            <a:ext cx="2376264" cy="1748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Российской Федерации </a:t>
            </a:r>
            <a:r>
              <a:rPr lang="ru-RU" sz="1400" dirty="0" smtClean="0">
                <a:solidFill>
                  <a:srgbClr val="C00000"/>
                </a:solidFill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91859" y="4341843"/>
            <a:ext cx="3033489" cy="1728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С</a:t>
            </a:r>
            <a:r>
              <a:rPr lang="ru-RU" b="1" dirty="0" smtClean="0">
                <a:solidFill>
                  <a:srgbClr val="C00000"/>
                </a:solidFill>
              </a:rPr>
              <a:t>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(региональные бюджеты, бюджеты территориальных фондов обязательного медицинского страхования)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96216" y="4357320"/>
            <a:ext cx="2479747" cy="17487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Муниципальных образований</a:t>
            </a:r>
          </a:p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 (местные бюджеты муниципальных районов, городских округов, городских и сельских поселений)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502552" y="3495555"/>
            <a:ext cx="3729" cy="84373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9" name="Прямая со стрелкой 18"/>
          <p:cNvCxnSpPr>
            <a:endCxn id="17" idx="0"/>
          </p:cNvCxnSpPr>
          <p:nvPr/>
        </p:nvCxnSpPr>
        <p:spPr>
          <a:xfrm>
            <a:off x="4502552" y="3495555"/>
            <a:ext cx="3133539" cy="861765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>
            <a:endCxn id="14" idx="0"/>
          </p:cNvCxnSpPr>
          <p:nvPr/>
        </p:nvCxnSpPr>
        <p:spPr>
          <a:xfrm flipH="1">
            <a:off x="1637646" y="3495555"/>
            <a:ext cx="2864906" cy="825703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1" name="Прямая со стрелкой 20"/>
          <p:cNvCxnSpPr>
            <a:stCxn id="7" idx="2"/>
            <a:endCxn id="10" idx="0"/>
          </p:cNvCxnSpPr>
          <p:nvPr/>
        </p:nvCxnSpPr>
        <p:spPr>
          <a:xfrm>
            <a:off x="4502551" y="1927186"/>
            <a:ext cx="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2" name="Прямая со стрелкой 21"/>
          <p:cNvCxnSpPr>
            <a:stCxn id="7" idx="2"/>
            <a:endCxn id="13" idx="0"/>
          </p:cNvCxnSpPr>
          <p:nvPr/>
        </p:nvCxnSpPr>
        <p:spPr>
          <a:xfrm>
            <a:off x="4502551" y="1927186"/>
            <a:ext cx="2738921" cy="446068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3" name="Прямая со стрелкой 22"/>
          <p:cNvCxnSpPr>
            <a:stCxn id="7" idx="2"/>
            <a:endCxn id="11" idx="0"/>
          </p:cNvCxnSpPr>
          <p:nvPr/>
        </p:nvCxnSpPr>
        <p:spPr>
          <a:xfrm flipH="1">
            <a:off x="1671532" y="1927187"/>
            <a:ext cx="2831019" cy="446069"/>
          </a:xfrm>
          <a:prstGeom prst="straightConnector1">
            <a:avLst/>
          </a:prstGeom>
          <a:ln>
            <a:solidFill>
              <a:srgbClr val="CCFFFF"/>
            </a:solidFill>
            <a:tailEnd type="arrow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" y="809625"/>
            <a:ext cx="9144000" cy="6048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0"/>
          </a:effectLst>
        </p:spPr>
      </p:pic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Текст 2"/>
          <p:cNvSpPr txBox="1">
            <a:spLocks/>
          </p:cNvSpPr>
          <p:nvPr/>
        </p:nvSpPr>
        <p:spPr bwMode="auto">
          <a:xfrm>
            <a:off x="30163" y="225425"/>
            <a:ext cx="9036050" cy="2794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. Вводная часть</a:t>
            </a:r>
          </a:p>
        </p:txBody>
      </p:sp>
      <p:pic>
        <p:nvPicPr>
          <p:cNvPr id="9" name="Схема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14422"/>
            <a:ext cx="564360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500166" y="642918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800" b="1" dirty="0" smtClean="0">
                <a:solidFill>
                  <a:srgbClr val="C00000"/>
                </a:solidFill>
                <a:latin typeface="Constantia" pitchFamily="18" charset="0"/>
              </a:rPr>
              <a:t>Этапы формирования бюджета</a:t>
            </a:r>
            <a:endParaRPr lang="ru-RU" alt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5286389"/>
            <a:ext cx="4000528" cy="1323439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0000" algn="ctr"/>
            <a:r>
              <a:rPr lang="ru-RU" sz="1600" b="1" dirty="0" smtClean="0"/>
              <a:t>Проект бюджета </a:t>
            </a:r>
          </a:p>
          <a:p>
            <a:pPr indent="450000" algn="ctr"/>
            <a:r>
              <a:rPr lang="ru-RU" sz="1600" b="1" dirty="0" smtClean="0"/>
              <a:t>Усть-Абаканского района составляется и утверждается сроком на три года - очередной финансовый </a:t>
            </a:r>
          </a:p>
          <a:p>
            <a:pPr indent="450000" algn="ctr"/>
            <a:r>
              <a:rPr lang="ru-RU" sz="1600" b="1" dirty="0" smtClean="0"/>
              <a:t>и два последующих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7"/>
          <p:cNvSpPr>
            <a:spLocks noGrp="1"/>
          </p:cNvSpPr>
          <p:nvPr>
            <p:ph type="title"/>
          </p:nvPr>
        </p:nvSpPr>
        <p:spPr>
          <a:xfrm>
            <a:off x="928663" y="571480"/>
            <a:ext cx="7845576" cy="84124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000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Бюджет муниципального образования Усть-Абаканский район сформирован на основании:</a:t>
            </a:r>
            <a:endParaRPr lang="ru-RU" sz="2000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28663" y="1571612"/>
            <a:ext cx="4643470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Основных направлений бюджетной и налоговой политики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плановый период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и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2022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 годов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7" y="3929066"/>
            <a:ext cx="4929222" cy="1631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-  Прогноза социально-экономического развития муниципального образования Усть-Абаканский район на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год и на период до </a:t>
            </a:r>
            <a:r>
              <a:rPr lang="ru-RU" sz="2000" b="1" i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2024 года</a:t>
            </a:r>
            <a:endParaRPr lang="ru-RU" sz="20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/>
          </a:p>
        </p:txBody>
      </p:sp>
      <p:pic>
        <p:nvPicPr>
          <p:cNvPr id="60419" name="Picture 3" descr="C:\Users\ПИНЯСОВАОА\Desktop\Бюджет для граждан\Налоговая политика с сайта altufievo.mos.r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643183"/>
            <a:ext cx="1857388" cy="1071570"/>
          </a:xfrm>
          <a:prstGeom prst="rect">
            <a:avLst/>
          </a:prstGeom>
          <a:noFill/>
        </p:spPr>
      </p:pic>
      <p:pic>
        <p:nvPicPr>
          <p:cNvPr id="60420" name="Picture 4" descr="C:\Users\ПИНЯСОВАОА\Desktop\Бюджет для граждан\budget_politik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1" y="1285860"/>
            <a:ext cx="1865831" cy="1214446"/>
          </a:xfrm>
          <a:prstGeom prst="rect">
            <a:avLst/>
          </a:prstGeom>
          <a:noFill/>
        </p:spPr>
      </p:pic>
      <p:pic>
        <p:nvPicPr>
          <p:cNvPr id="60422" name="Picture 6" descr="C:\Users\ПИНЯСОВАОА\Desktop\Бюджет для граждан\1397820034_socio-economic-develop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5143512"/>
            <a:ext cx="1854829" cy="1271572"/>
          </a:xfrm>
          <a:prstGeom prst="rect">
            <a:avLst/>
          </a:prstGeom>
          <a:noFill/>
        </p:spPr>
      </p:pic>
      <p:pic>
        <p:nvPicPr>
          <p:cNvPr id="15" name="Рисунок 14" descr="http://www.mfc51.ru/site/assets/files/1384/podvedenie_itogo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3786190"/>
            <a:ext cx="176719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8333</TotalTime>
  <Words>4523</Words>
  <Application>Microsoft Office PowerPoint</Application>
  <PresentationFormat>Экран (4:3)</PresentationFormat>
  <Paragraphs>1003</Paragraphs>
  <Slides>53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0" baseType="lpstr">
      <vt:lpstr>Апекс</vt:lpstr>
      <vt:lpstr>Литейная</vt:lpstr>
      <vt:lpstr>1_Апекс</vt:lpstr>
      <vt:lpstr>Тема Office</vt:lpstr>
      <vt:lpstr>1_Тема Office</vt:lpstr>
      <vt:lpstr>2_Апекс</vt:lpstr>
      <vt:lpstr>Worksheet</vt:lpstr>
      <vt:lpstr> БЮДЖЕТ  для граждан </vt:lpstr>
      <vt:lpstr> К  Решению Совета депутатов  Усть-Абаканского района от 12.05.2020 года № 10        «О внесении изменений в решение Совета депутатов Усть-Абаканского района Республики Хакасия от 23.12.2019 г. № 111 «О бюджете муниципального образования  Усть-Абаканский район Республики Хакасия  на 2020 год и плановый период  2021 и 2022 годов»</vt:lpstr>
      <vt:lpstr>Слайд 3</vt:lpstr>
      <vt:lpstr>Слайд 4</vt:lpstr>
      <vt:lpstr>Слайд 5</vt:lpstr>
      <vt:lpstr>Слайд 6</vt:lpstr>
      <vt:lpstr>Что такое бюджет? Какие бывают бюджеты?</vt:lpstr>
      <vt:lpstr>Слайд 8</vt:lpstr>
      <vt:lpstr>Бюджет муниципального образования Усть-Абаканский район сформирован на основании:</vt:lpstr>
      <vt:lpstr>Слайд 10</vt:lpstr>
      <vt:lpstr>Слайд 11</vt:lpstr>
      <vt:lpstr>Слайд 12</vt:lpstr>
      <vt:lpstr>Слайд 13</vt:lpstr>
      <vt:lpstr>Слайд 14</vt:lpstr>
      <vt:lpstr>Сельское  хозяйство</vt:lpstr>
      <vt:lpstr>Слайд 16</vt:lpstr>
      <vt:lpstr>Слайд 17</vt:lpstr>
      <vt:lpstr>Слайд 18</vt:lpstr>
      <vt:lpstr>Слайд 19</vt:lpstr>
      <vt:lpstr>Доходы бюджета муниципального образования  Усть-Абаканский район на 2020-2022 годы</vt:lpstr>
      <vt:lpstr>Структура налоговых  и неналоговых доходов бюджета   </vt:lpstr>
      <vt:lpstr>Структура налоговых  и неналоговых доходов бюджета   </vt:lpstr>
      <vt:lpstr>Крупнейшие предприятия-плательщики  на территории Усть-Абаканского района</vt:lpstr>
      <vt:lpstr>Слайд 24</vt:lpstr>
      <vt:lpstr>Объемы межбюджетных трансфертов  на 2020-2022 годы</vt:lpstr>
      <vt:lpstr>Слайд 26</vt:lpstr>
      <vt:lpstr>Структура расходов бюджета   муниципального образования Усть - Абаканский район в 2020 году </vt:lpstr>
      <vt:lpstr>Слайд 28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ассигнований,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Распределение бюджетных ассигнований по подразделам классификации расходов  бюджета  муниципального образования  Усть-Абаканский район</vt:lpstr>
      <vt:lpstr>Слайд 34</vt:lpstr>
      <vt:lpstr>Структура расходов бюджета   муниципального образования  Усть - Абаканский район в 2020 году 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ПИНЯСОВАОА</cp:lastModifiedBy>
  <cp:revision>3877</cp:revision>
  <dcterms:created xsi:type="dcterms:W3CDTF">2013-11-30T21:03:12Z</dcterms:created>
  <dcterms:modified xsi:type="dcterms:W3CDTF">2020-05-26T03:56:27Z</dcterms:modified>
</cp:coreProperties>
</file>