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13.xml" ContentType="application/vnd.openxmlformats-officedocument.presentationml.notesSlid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rawing19.xml" ContentType="application/vnd.ms-office.drawingml.diagramDrawing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diagrams/layout1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</p:sldMasterIdLst>
  <p:notesMasterIdLst>
    <p:notesMasterId r:id="rId57"/>
  </p:notesMasterIdLst>
  <p:handoutMasterIdLst>
    <p:handoutMasterId r:id="rId58"/>
  </p:handoutMasterIdLst>
  <p:sldIdLst>
    <p:sldId id="257" r:id="rId6"/>
    <p:sldId id="313" r:id="rId7"/>
    <p:sldId id="314" r:id="rId8"/>
    <p:sldId id="320" r:id="rId9"/>
    <p:sldId id="317" r:id="rId10"/>
    <p:sldId id="383" r:id="rId11"/>
    <p:sldId id="322" r:id="rId12"/>
    <p:sldId id="321" r:id="rId13"/>
    <p:sldId id="319" r:id="rId14"/>
    <p:sldId id="323" r:id="rId15"/>
    <p:sldId id="324" r:id="rId16"/>
    <p:sldId id="325" r:id="rId17"/>
    <p:sldId id="381" r:id="rId18"/>
    <p:sldId id="382" r:id="rId19"/>
    <p:sldId id="379" r:id="rId20"/>
    <p:sldId id="380" r:id="rId21"/>
    <p:sldId id="346" r:id="rId22"/>
    <p:sldId id="328" r:id="rId23"/>
    <p:sldId id="327" r:id="rId24"/>
    <p:sldId id="329" r:id="rId25"/>
    <p:sldId id="330" r:id="rId26"/>
    <p:sldId id="376" r:id="rId27"/>
    <p:sldId id="331" r:id="rId28"/>
    <p:sldId id="332" r:id="rId29"/>
    <p:sldId id="338" r:id="rId30"/>
    <p:sldId id="335" r:id="rId31"/>
    <p:sldId id="384" r:id="rId32"/>
    <p:sldId id="370" r:id="rId33"/>
    <p:sldId id="385" r:id="rId34"/>
    <p:sldId id="372" r:id="rId35"/>
    <p:sldId id="373" r:id="rId36"/>
    <p:sldId id="374" r:id="rId37"/>
    <p:sldId id="336" r:id="rId38"/>
    <p:sldId id="348" r:id="rId39"/>
    <p:sldId id="353" r:id="rId40"/>
    <p:sldId id="354" r:id="rId41"/>
    <p:sldId id="358" r:id="rId42"/>
    <p:sldId id="362" r:id="rId43"/>
    <p:sldId id="361" r:id="rId44"/>
    <p:sldId id="360" r:id="rId45"/>
    <p:sldId id="363" r:id="rId46"/>
    <p:sldId id="364" r:id="rId47"/>
    <p:sldId id="365" r:id="rId48"/>
    <p:sldId id="366" r:id="rId49"/>
    <p:sldId id="367" r:id="rId50"/>
    <p:sldId id="369" r:id="rId51"/>
    <p:sldId id="359" r:id="rId52"/>
    <p:sldId id="368" r:id="rId53"/>
    <p:sldId id="345" r:id="rId54"/>
    <p:sldId id="347" r:id="rId55"/>
    <p:sldId id="351" r:id="rId56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  <a:srgbClr val="D3FDE4"/>
    <a:srgbClr val="ADFB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4.xlsx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Times New Roman (Основной текст)"/>
                      </a:rPr>
                      <a:t>617,0</a:t>
                    </a:r>
                    <a:endParaRPr lang="en-US" sz="1200" b="1" dirty="0">
                      <a:latin typeface="Times New Roman (Основной текст)"/>
                    </a:endParaRPr>
                  </a:p>
                </c:rich>
              </c:tx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368.7</c:v>
                </c:pt>
                <c:pt idx="1">
                  <c:v>534.6</c:v>
                </c:pt>
                <c:pt idx="2">
                  <c:v>617</c:v>
                </c:pt>
                <c:pt idx="3">
                  <c:v>526.29999999999995</c:v>
                </c:pt>
                <c:pt idx="4">
                  <c:v>532.29999999999995</c:v>
                </c:pt>
                <c:pt idx="5">
                  <c:v>555.6</c:v>
                </c:pt>
              </c:numCache>
            </c:numRef>
          </c:val>
        </c:ser>
        <c:axId val="194669952"/>
        <c:axId val="194700416"/>
      </c:barChart>
      <c:catAx>
        <c:axId val="194669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94700416"/>
        <c:crosses val="autoZero"/>
        <c:auto val="1"/>
        <c:lblAlgn val="ctr"/>
        <c:lblOffset val="100"/>
      </c:catAx>
      <c:valAx>
        <c:axId val="194700416"/>
        <c:scaling>
          <c:orientation val="minMax"/>
        </c:scaling>
        <c:axPos val="l"/>
        <c:majorGridlines/>
        <c:numFmt formatCode="General" sourceLinked="1"/>
        <c:tickLblPos val="none"/>
        <c:crossAx val="1946699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248.9</c:v>
                </c:pt>
                <c:pt idx="1">
                  <c:v>258.39999999999981</c:v>
                </c:pt>
                <c:pt idx="2">
                  <c:v>267.7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108</c:v>
                </c:pt>
                <c:pt idx="1">
                  <c:v>103.1</c:v>
                </c:pt>
                <c:pt idx="2">
                  <c:v>105.3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642.1</c:v>
                </c:pt>
                <c:pt idx="1">
                  <c:v>519.1</c:v>
                </c:pt>
                <c:pt idx="2">
                  <c:v>127.3</c:v>
                </c:pt>
              </c:numCache>
            </c:numRef>
          </c:val>
        </c:ser>
        <c:shape val="box"/>
        <c:axId val="214997248"/>
        <c:axId val="215723392"/>
        <c:axId val="0"/>
      </c:bar3DChart>
      <c:catAx>
        <c:axId val="2149972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215723392"/>
        <c:crosses val="autoZero"/>
        <c:auto val="1"/>
        <c:lblAlgn val="ctr"/>
        <c:lblOffset val="100"/>
      </c:catAx>
      <c:valAx>
        <c:axId val="215723392"/>
        <c:scaling>
          <c:orientation val="minMax"/>
          <c:max val="6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214997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115"/>
          <c:y val="0.18986663262059517"/>
          <c:w val="0.32546472541398991"/>
          <c:h val="0.25888187026420195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047E-2"/>
          <c:y val="6.4235484400930729E-2"/>
          <c:w val="0.72061387504440544"/>
          <c:h val="0.760843619187149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225,3</c:v>
                </c:pt>
                <c:pt idx="1">
                  <c:v>Акцизы 12,6</c:v>
                </c:pt>
                <c:pt idx="2">
                  <c:v>ЕНВД 6,0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91,6</c:v>
                </c:pt>
                <c:pt idx="7">
                  <c:v>Платежи при пользовании природными ресурсами 12,4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</c:v>
                </c:pt>
                <c:pt idx="10">
                  <c:v>Штрафы, санкции 1,6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225.3</c:v>
                </c:pt>
                <c:pt idx="1">
                  <c:v>12.6</c:v>
                </c:pt>
                <c:pt idx="2">
                  <c:v>6</c:v>
                </c:pt>
                <c:pt idx="3">
                  <c:v>0.4</c:v>
                </c:pt>
                <c:pt idx="4">
                  <c:v>0.4</c:v>
                </c:pt>
                <c:pt idx="5">
                  <c:v>4.2</c:v>
                </c:pt>
                <c:pt idx="6">
                  <c:v>91.6</c:v>
                </c:pt>
                <c:pt idx="7">
                  <c:v>12.4</c:v>
                </c:pt>
                <c:pt idx="8">
                  <c:v>0.4</c:v>
                </c:pt>
                <c:pt idx="9">
                  <c:v>2</c:v>
                </c:pt>
                <c:pt idx="10">
                  <c:v>1.6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3.080591415101356E-2"/>
          <c:w val="0.35753575315280878"/>
          <c:h val="0.96917022519520468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2053396070363163E-4"/>
          <c:y val="2.0914886293832514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233,6</c:v>
                </c:pt>
                <c:pt idx="1">
                  <c:v>Акцизы 13,6</c:v>
                </c:pt>
                <c:pt idx="2">
                  <c:v>ЕНВД 6,0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4,3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11,1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233.6</c:v>
                </c:pt>
                <c:pt idx="1">
                  <c:v>13.6</c:v>
                </c:pt>
                <c:pt idx="2">
                  <c:v>6</c:v>
                </c:pt>
                <c:pt idx="3">
                  <c:v>0.4</c:v>
                </c:pt>
                <c:pt idx="4">
                  <c:v>0.4</c:v>
                </c:pt>
                <c:pt idx="5">
                  <c:v>4.3</c:v>
                </c:pt>
                <c:pt idx="6">
                  <c:v>87.8</c:v>
                </c:pt>
                <c:pt idx="7">
                  <c:v>11.1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8567281101"/>
          <c:y val="0"/>
          <c:w val="0.35753579627154641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29E-3"/>
          <c:y val="0.10013828174680969"/>
          <c:w val="0.71286091728429546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242,3</c:v>
                </c:pt>
                <c:pt idx="1">
                  <c:v>Акцизы 14,2</c:v>
                </c:pt>
                <c:pt idx="2">
                  <c:v>ЕНВД 6,1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13,4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242.3</c:v>
                </c:pt>
                <c:pt idx="1">
                  <c:v>14.2</c:v>
                </c:pt>
                <c:pt idx="2">
                  <c:v>6.1</c:v>
                </c:pt>
                <c:pt idx="3">
                  <c:v>0.4</c:v>
                </c:pt>
                <c:pt idx="4">
                  <c:v>0.4</c:v>
                </c:pt>
                <c:pt idx="5">
                  <c:v>4.2</c:v>
                </c:pt>
                <c:pt idx="6">
                  <c:v>87.8</c:v>
                </c:pt>
                <c:pt idx="7">
                  <c:v>13.4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181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7258477436533934"/>
          <c:w val="0.63925968438833114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4"/>
            <c:explosion val="20"/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7.6892200229569704E-2"/>
                  <c:y val="-0.19294318150004344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03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расходы 61 235,4</c:v>
                </c:pt>
                <c:pt idx="1">
                  <c:v>Национальная оборона 1 770</c:v>
                </c:pt>
                <c:pt idx="2">
                  <c:v>Национальная безопасность и правоохранительная деятельность 581,5</c:v>
                </c:pt>
                <c:pt idx="3">
                  <c:v>Национальная экономика 102 015,2</c:v>
                </c:pt>
                <c:pt idx="4">
                  <c:v>Жилищно-коммунальное хозяйство 37 019</c:v>
                </c:pt>
                <c:pt idx="5">
                  <c:v>Образование 620 015,5</c:v>
                </c:pt>
                <c:pt idx="6">
                  <c:v>Культура 63 541,5</c:v>
                </c:pt>
                <c:pt idx="7">
                  <c:v>Здравоохранение 450</c:v>
                </c:pt>
                <c:pt idx="8">
                  <c:v>Социальная политика 74 713,2</c:v>
                </c:pt>
                <c:pt idx="9">
                  <c:v>Физическая культура и спорт 296,1</c:v>
                </c:pt>
                <c:pt idx="10">
                  <c:v>Средства массовой информации 4 691</c:v>
                </c:pt>
                <c:pt idx="11">
                  <c:v>Обслуживание государственного долга 300</c:v>
                </c:pt>
                <c:pt idx="12">
                  <c:v>Межбюджетные трансферты 48 003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61235.4</c:v>
                </c:pt>
                <c:pt idx="1">
                  <c:v>1770</c:v>
                </c:pt>
                <c:pt idx="2">
                  <c:v>925.3</c:v>
                </c:pt>
                <c:pt idx="3">
                  <c:v>102015.2</c:v>
                </c:pt>
                <c:pt idx="4">
                  <c:v>37019</c:v>
                </c:pt>
                <c:pt idx="5">
                  <c:v>620015.5</c:v>
                </c:pt>
                <c:pt idx="6">
                  <c:v>63541.5</c:v>
                </c:pt>
                <c:pt idx="7">
                  <c:v>450</c:v>
                </c:pt>
                <c:pt idx="8">
                  <c:v>74713.2</c:v>
                </c:pt>
                <c:pt idx="9">
                  <c:v>296.10000000000002</c:v>
                </c:pt>
                <c:pt idx="10">
                  <c:v>4691</c:v>
                </c:pt>
                <c:pt idx="11">
                  <c:v>300</c:v>
                </c:pt>
                <c:pt idx="12">
                  <c:v>48003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8026344175580447"/>
          <c:y val="0.11401547495730563"/>
          <c:w val="0.41781281262146458"/>
          <c:h val="0.85579733475181274"/>
        </c:manualLayout>
      </c:layout>
      <c:txPr>
        <a:bodyPr/>
        <a:lstStyle/>
        <a:p>
          <a:pPr>
            <a:defRPr sz="1200" b="1" i="0" u="none" strike="noStrike" baseline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29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(8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108946.5</c:v>
                </c:pt>
                <c:pt idx="1">
                  <c:v>100619.4</c:v>
                </c:pt>
                <c:pt idx="2">
                  <c:v>38089.9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(20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426186.8</c:v>
                </c:pt>
                <c:pt idx="1">
                  <c:v>435649.4</c:v>
                </c:pt>
                <c:pt idx="2">
                  <c:v>103521.1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41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49347.9</c:v>
                </c:pt>
                <c:pt idx="1">
                  <c:v>46875.5</c:v>
                </c:pt>
                <c:pt idx="2">
                  <c:v>46702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4294.8</c:v>
                </c:pt>
                <c:pt idx="1">
                  <c:v>2556.8000000000002</c:v>
                </c:pt>
                <c:pt idx="2">
                  <c:v>2571.8000000000002</c:v>
                </c:pt>
              </c:numCache>
            </c:numRef>
          </c:val>
        </c:ser>
        <c:shape val="box"/>
        <c:axId val="261027328"/>
        <c:axId val="261028864"/>
        <c:axId val="0"/>
      </c:bar3DChart>
      <c:catAx>
        <c:axId val="261027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1028864"/>
        <c:crosses val="autoZero"/>
        <c:auto val="1"/>
        <c:lblAlgn val="ctr"/>
        <c:lblOffset val="100"/>
      </c:catAx>
      <c:valAx>
        <c:axId val="261028864"/>
        <c:scaling>
          <c:orientation val="minMax"/>
        </c:scaling>
        <c:delete val="1"/>
        <c:axPos val="l"/>
        <c:numFmt formatCode="#,##0.0" sourceLinked="1"/>
        <c:tickLblPos val="none"/>
        <c:crossAx val="261027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518472894911212E-2"/>
          <c:y val="0.66216362665934791"/>
          <c:w val="0.77107795104379973"/>
          <c:h val="0.3101796369330863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8828714307441178E-2"/>
          <c:y val="0.1883720930232558"/>
          <c:w val="0.82522470448534935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4542E-2"/>
                  <c:y val="-3.7209302325582165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4.8648455393806946E-2"/>
                  <c:y val="-3.720930232558213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620015.5</c:v>
                </c:pt>
                <c:pt idx="1">
                  <c:v>614849.9</c:v>
                </c:pt>
                <c:pt idx="2" formatCode="General">
                  <c:v>22068.6</c:v>
                </c:pt>
              </c:numCache>
            </c:numRef>
          </c:val>
        </c:ser>
        <c:marker val="1"/>
        <c:axId val="261065344"/>
        <c:axId val="261071232"/>
      </c:lineChart>
      <c:catAx>
        <c:axId val="261065344"/>
        <c:scaling>
          <c:orientation val="minMax"/>
        </c:scaling>
        <c:delete val="1"/>
        <c:axPos val="b"/>
        <c:numFmt formatCode="General" sourceLinked="1"/>
        <c:tickLblPos val="none"/>
        <c:crossAx val="261071232"/>
        <c:crosses val="autoZero"/>
        <c:auto val="1"/>
        <c:lblAlgn val="ctr"/>
        <c:lblOffset val="100"/>
      </c:catAx>
      <c:valAx>
        <c:axId val="261071232"/>
        <c:scaling>
          <c:orientation val="minMax"/>
        </c:scaling>
        <c:delete val="1"/>
        <c:axPos val="l"/>
        <c:numFmt formatCode="#,##0.00" sourceLinked="1"/>
        <c:tickLblPos val="none"/>
        <c:crossAx val="261065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19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Lbls>
            <c:dLbl>
              <c:idx val="0"/>
              <c:layout>
                <c:manualLayout>
                  <c:x val="-3.1745809553139028E-3"/>
                  <c:y val="-2.4540348514396206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7.2545424004031613E-3"/>
                  <c:y val="-6.1349663615446852E-3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4.3091811880831858E-3"/>
                  <c:y val="0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098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Лист1!$A$2:$A$4</c:f>
              <c:strCache>
                <c:ptCount val="3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45581.5</c:v>
                </c:pt>
                <c:pt idx="1">
                  <c:v>54156.3</c:v>
                </c:pt>
                <c:pt idx="2">
                  <c:v>62958.1</c:v>
                </c:pt>
              </c:numCache>
            </c:numRef>
          </c:val>
        </c:ser>
        <c:shape val="box"/>
        <c:axId val="248312192"/>
        <c:axId val="248313728"/>
        <c:axId val="0"/>
      </c:bar3DChart>
      <c:catAx>
        <c:axId val="248312192"/>
        <c:scaling>
          <c:orientation val="minMax"/>
        </c:scaling>
        <c:delete val="1"/>
        <c:axPos val="b"/>
        <c:tickLblPos val="nextTo"/>
        <c:crossAx val="248313728"/>
        <c:crosses val="autoZero"/>
        <c:auto val="1"/>
        <c:lblAlgn val="ctr"/>
        <c:lblOffset val="100"/>
      </c:catAx>
      <c:valAx>
        <c:axId val="248313728"/>
        <c:scaling>
          <c:orientation val="minMax"/>
          <c:max val="7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248312192"/>
        <c:crosses val="autoZero"/>
        <c:crossBetween val="between"/>
        <c:majorUnit val="10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7343304232228826E-2"/>
          <c:y val="9.3101436100631488E-4"/>
          <c:w val="0.69688988150338715"/>
          <c:h val="0.881733179847706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119175752671614"/>
                  <c:y val="2.3726044632696567E-2"/>
                </c:manualLayout>
              </c:layout>
              <c:showVal val="1"/>
            </c:dLbl>
            <c:dLbl>
              <c:idx val="1"/>
              <c:layout>
                <c:manualLayout>
                  <c:x val="1.0730938354846838E-2"/>
                  <c:y val="-0.17106208647125346"/>
                </c:manualLayout>
              </c:layout>
              <c:showVal val="1"/>
            </c:dLbl>
            <c:dLbl>
              <c:idx val="2"/>
              <c:layout>
                <c:manualLayout>
                  <c:x val="0.14613867743651388"/>
                  <c:y val="3.834615399394730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80469.5</c:v>
                </c:pt>
                <c:pt idx="1">
                  <c:v>65478</c:v>
                </c:pt>
                <c:pt idx="2">
                  <c:v>73156.3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8771829215321"/>
          <c:y val="0.5096927597713965"/>
          <c:w val="0.23436993413643736"/>
          <c:h val="0.2685594913236174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379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427.1</c:v>
                </c:pt>
                <c:pt idx="1">
                  <c:v>392.9</c:v>
                </c:pt>
                <c:pt idx="2">
                  <c:v>492.2</c:v>
                </c:pt>
                <c:pt idx="3">
                  <c:v>523.9</c:v>
                </c:pt>
                <c:pt idx="4">
                  <c:v>559.1</c:v>
                </c:pt>
                <c:pt idx="5">
                  <c:v>564.9</c:v>
                </c:pt>
              </c:numCache>
            </c:numRef>
          </c:val>
        </c:ser>
        <c:axId val="192041344"/>
        <c:axId val="192042880"/>
      </c:barChart>
      <c:catAx>
        <c:axId val="192041344"/>
        <c:scaling>
          <c:orientation val="minMax"/>
        </c:scaling>
        <c:axPos val="b"/>
        <c:numFmt formatCode="General" sourceLinked="1"/>
        <c:tickLblPos val="nextTo"/>
        <c:crossAx val="192042880"/>
        <c:crosses val="autoZero"/>
        <c:auto val="1"/>
        <c:lblAlgn val="ctr"/>
        <c:lblOffset val="100"/>
      </c:catAx>
      <c:valAx>
        <c:axId val="192042880"/>
        <c:scaling>
          <c:orientation val="minMax"/>
        </c:scaling>
        <c:axPos val="l"/>
        <c:majorGridlines/>
        <c:numFmt formatCode="General" sourceLinked="1"/>
        <c:tickLblPos val="none"/>
        <c:crossAx val="192041344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162.6</c:v>
                </c:pt>
                <c:pt idx="1">
                  <c:v>195.5</c:v>
                </c:pt>
                <c:pt idx="2">
                  <c:v>230.4</c:v>
                </c:pt>
                <c:pt idx="3">
                  <c:v>240.5</c:v>
                </c:pt>
                <c:pt idx="4">
                  <c:v>259.10000000000002</c:v>
                </c:pt>
                <c:pt idx="5">
                  <c:v>279.10000000000002</c:v>
                </c:pt>
              </c:numCache>
            </c:numRef>
          </c:val>
        </c:ser>
        <c:axId val="194770048"/>
        <c:axId val="194771584"/>
      </c:barChart>
      <c:catAx>
        <c:axId val="194770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4771584"/>
        <c:crosses val="autoZero"/>
        <c:auto val="1"/>
        <c:lblAlgn val="ctr"/>
        <c:lblOffset val="100"/>
      </c:catAx>
      <c:valAx>
        <c:axId val="194771584"/>
        <c:scaling>
          <c:orientation val="minMax"/>
        </c:scaling>
        <c:axPos val="l"/>
        <c:majorGridlines/>
        <c:numFmt formatCode="General" sourceLinked="1"/>
        <c:tickLblPos val="none"/>
        <c:crossAx val="194770048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432196575037719"/>
                  <c:y val="5.8593660985587163E-3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107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7.2331252274699734E-2"/>
                  <c:y val="9.83419025897885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526.29999999999995</c:v>
                </c:pt>
                <c:pt idx="1">
                  <c:v>523.9</c:v>
                </c:pt>
                <c:pt idx="2">
                  <c:v>240.5</c:v>
                </c:pt>
                <c:pt idx="3">
                  <c:v>116.4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600" b="1" i="0" baseline="0" dirty="0" smtClean="0">
                <a:solidFill>
                  <a:schemeClr val="accent3">
                    <a:lumMod val="75000"/>
                  </a:schemeClr>
                </a:solidFill>
              </a:rPr>
              <a:t>Индекс производства продукции сельского хозяйства, %</a:t>
            </a:r>
            <a:endParaRPr lang="ru-RU" sz="16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2929004482519638"/>
          <c:y val="3.0967306254968286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5560242048049655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381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6896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91.9</c:v>
                </c:pt>
                <c:pt idx="1">
                  <c:v>97</c:v>
                </c:pt>
                <c:pt idx="2">
                  <c:v>104.5</c:v>
                </c:pt>
                <c:pt idx="3">
                  <c:v>99.4</c:v>
                </c:pt>
                <c:pt idx="4">
                  <c:v>98</c:v>
                </c:pt>
                <c:pt idx="5">
                  <c:v>97.6</c:v>
                </c:pt>
              </c:numCache>
            </c:numRef>
          </c:val>
        </c:ser>
        <c:marker val="1"/>
        <c:axId val="196475136"/>
        <c:axId val="197001216"/>
      </c:lineChart>
      <c:catAx>
        <c:axId val="1964751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197001216"/>
        <c:crosses val="autoZero"/>
        <c:auto val="1"/>
        <c:lblAlgn val="ctr"/>
        <c:lblOffset val="100"/>
      </c:catAx>
      <c:valAx>
        <c:axId val="19700121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964751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183E-2"/>
          <c:y val="0"/>
          <c:w val="0.93052677144044649"/>
          <c:h val="0.64067863042079942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-4.3895440369772385E-3"/>
                  <c:y val="3.7036777811995129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453.9</c:v>
                </c:pt>
                <c:pt idx="1">
                  <c:v>455.9</c:v>
                </c:pt>
                <c:pt idx="2">
                  <c:v>523.29999999999995</c:v>
                </c:pt>
                <c:pt idx="3">
                  <c:v>544.20000000000005</c:v>
                </c:pt>
                <c:pt idx="4">
                  <c:v>564.29999999999995</c:v>
                </c:pt>
                <c:pt idx="5">
                  <c:v>578.4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1258.2</c:v>
                </c:pt>
                <c:pt idx="1">
                  <c:v>1382.5</c:v>
                </c:pt>
                <c:pt idx="2">
                  <c:v>1473</c:v>
                </c:pt>
                <c:pt idx="3">
                  <c:v>1495</c:v>
                </c:pt>
                <c:pt idx="4">
                  <c:v>1523.7</c:v>
                </c:pt>
                <c:pt idx="5">
                  <c:v>1573.8</c:v>
                </c:pt>
              </c:numCache>
            </c:numRef>
          </c:val>
        </c:ser>
        <c:shape val="cylinder"/>
        <c:axId val="197190784"/>
        <c:axId val="197192320"/>
        <c:axId val="0"/>
      </c:bar3DChart>
      <c:catAx>
        <c:axId val="197190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197192320"/>
        <c:crossesAt val="0"/>
        <c:auto val="1"/>
        <c:lblAlgn val="ctr"/>
        <c:lblOffset val="100"/>
      </c:catAx>
      <c:valAx>
        <c:axId val="19719232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97190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787671086240415E-2"/>
          <c:y val="6.1888800375320158E-2"/>
          <c:w val="0.86692471299670981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rgbClr val="D3FDE4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2381.8000000000002</c:v>
                </c:pt>
                <c:pt idx="1">
                  <c:v>2421.8000000000002</c:v>
                </c:pt>
                <c:pt idx="2">
                  <c:v>2383.1</c:v>
                </c:pt>
                <c:pt idx="3">
                  <c:v>2517.1999999999998</c:v>
                </c:pt>
                <c:pt idx="4">
                  <c:v>2653.1</c:v>
                </c:pt>
                <c:pt idx="5">
                  <c:v>2885.7</c:v>
                </c:pt>
              </c:numCache>
            </c:numRef>
          </c:val>
        </c:ser>
        <c:axId val="197227648"/>
        <c:axId val="197229184"/>
      </c:barChart>
      <c:catAx>
        <c:axId val="197227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7229184"/>
        <c:crossesAt val="0"/>
        <c:auto val="1"/>
        <c:lblAlgn val="ctr"/>
        <c:lblOffset val="100"/>
      </c:catAx>
      <c:valAx>
        <c:axId val="197229184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197227648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600" dirty="0"/>
              <a:t>Оборот общественного питания, млн. руб.</a:t>
            </a:r>
          </a:p>
        </c:rich>
      </c:tx>
      <c:layout>
        <c:manualLayout>
          <c:xMode val="edge"/>
          <c:yMode val="edge"/>
          <c:x val="0.14799278848133529"/>
          <c:y val="3.9585301056050091E-3"/>
        </c:manualLayout>
      </c:layout>
    </c:title>
    <c:view3D>
      <c:rotX val="0"/>
      <c:rotY val="0"/>
      <c:depthPercent val="40"/>
      <c:perspective val="120"/>
    </c:view3D>
    <c:side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6.2</c:v>
                </c:pt>
                <c:pt idx="1">
                  <c:v>6.6</c:v>
                </c:pt>
                <c:pt idx="2">
                  <c:v>11.2</c:v>
                </c:pt>
                <c:pt idx="3">
                  <c:v>12.4</c:v>
                </c:pt>
                <c:pt idx="4">
                  <c:v>12.9</c:v>
                </c:pt>
                <c:pt idx="5">
                  <c:v>12.9</c:v>
                </c:pt>
              </c:numCache>
            </c:numRef>
          </c:val>
        </c:ser>
        <c:shape val="pyramid"/>
        <c:axId val="197257472"/>
        <c:axId val="197459968"/>
        <c:axId val="0"/>
      </c:bar3DChart>
      <c:catAx>
        <c:axId val="197257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7459968"/>
        <c:crosses val="autoZero"/>
        <c:auto val="1"/>
        <c:lblAlgn val="ctr"/>
        <c:lblOffset val="100"/>
      </c:catAx>
      <c:valAx>
        <c:axId val="197459968"/>
        <c:scaling>
          <c:orientation val="minMax"/>
        </c:scaling>
        <c:delete val="1"/>
        <c:axPos val="l"/>
        <c:numFmt formatCode="General" sourceLinked="1"/>
        <c:tickLblPos val="nextTo"/>
        <c:crossAx val="197257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Платные услуги населению, </a:t>
            </a:r>
            <a:endParaRPr lang="ru-RU" sz="1800" dirty="0" smtClean="0"/>
          </a:p>
          <a:p>
            <a:pPr>
              <a:defRPr sz="1800"/>
            </a:pPr>
            <a:r>
              <a:rPr lang="ru-RU" sz="1800" dirty="0" smtClean="0"/>
              <a:t>млн</a:t>
            </a:r>
            <a:r>
              <a:rPr lang="ru-RU" sz="1800" dirty="0"/>
              <a:t>. руб.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179.4</c:v>
                </c:pt>
                <c:pt idx="1">
                  <c:v>242</c:v>
                </c:pt>
                <c:pt idx="2">
                  <c:v>284.39999999999969</c:v>
                </c:pt>
                <c:pt idx="3">
                  <c:v>301</c:v>
                </c:pt>
                <c:pt idx="4">
                  <c:v>319.3</c:v>
                </c:pt>
                <c:pt idx="5">
                  <c:v>339.4</c:v>
                </c:pt>
              </c:numCache>
            </c:numRef>
          </c:val>
        </c:ser>
        <c:shape val="cone"/>
        <c:axId val="198247168"/>
        <c:axId val="198248704"/>
        <c:axId val="0"/>
      </c:bar3DChart>
      <c:catAx>
        <c:axId val="198247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8248704"/>
        <c:crosses val="autoZero"/>
        <c:auto val="1"/>
        <c:lblAlgn val="ctr"/>
        <c:lblOffset val="100"/>
      </c:catAx>
      <c:valAx>
        <c:axId val="19824870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982471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rgbClr val="0070C0"/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rgbClr val="0070C0"/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/>
      <dgm:spPr/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284E4D61-E7A8-4EF1-83E4-8CF46620BBCF}" type="presOf" srcId="{F8666547-D28F-4D89-8F79-700D7C81A9BF}" destId="{A58C4849-C275-4184-AB08-641E6033B6D0}" srcOrd="0" destOrd="0" presId="urn:microsoft.com/office/officeart/2005/8/layout/vList2"/>
    <dgm:cxn modelId="{3605C421-4194-49BC-B7DC-C93900BC0F95}" type="presOf" srcId="{84057E5B-46AD-4CD3-AD6E-8932A523E451}" destId="{F283F43F-10E6-4B88-9B8C-A6E1D7F295D9}" srcOrd="0" destOrd="0" presId="urn:microsoft.com/office/officeart/2005/8/layout/vList2"/>
    <dgm:cxn modelId="{0C919EB7-4ABA-4625-ADC4-B5DC22F8DCE3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57050-5386-4A58-8328-E011DCC9CD4C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3D3E496C-47F4-4B28-93C4-2203A00558C5}" type="presOf" srcId="{F8666547-D28F-4D89-8F79-700D7C81A9BF}" destId="{A58C4849-C275-4184-AB08-641E6033B6D0}" srcOrd="0" destOrd="0" presId="urn:microsoft.com/office/officeart/2005/8/layout/vList2"/>
    <dgm:cxn modelId="{EE2DE24A-7F5A-43A7-BAF6-A4459FD11576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77C701-446B-4320-A3AC-E5474B025044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D592416D-72C3-4303-AF5E-EC39F1D4DEB2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74BB1E80-3C0E-4A4C-BCCB-5536E9F57836}" type="presOf" srcId="{1566F6CF-C665-436D-B779-88A8A80C1C5D}" destId="{79F34D2B-5F80-456A-B944-5D38073B2182}" srcOrd="0" destOrd="0" presId="urn:microsoft.com/office/officeart/2005/8/layout/vList2"/>
    <dgm:cxn modelId="{330B30B5-A645-4A1C-BF48-182D3C6E425C}" type="presParOf" srcId="{F283F43F-10E6-4B88-9B8C-A6E1D7F295D9}" destId="{A58C4849-C275-4184-AB08-641E6033B6D0}" srcOrd="0" destOrd="0" presId="urn:microsoft.com/office/officeart/2005/8/layout/vList2"/>
    <dgm:cxn modelId="{D6A1330A-45E6-4139-8387-AD485B1DDAA9}" type="presParOf" srcId="{F283F43F-10E6-4B88-9B8C-A6E1D7F295D9}" destId="{4059FFB4-9F16-407A-99E1-3875466703CC}" srcOrd="1" destOrd="0" presId="urn:microsoft.com/office/officeart/2005/8/layout/vList2"/>
    <dgm:cxn modelId="{D330E6EC-411C-40E5-A7DB-6A3A2C0685ED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974 565,3 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(96%)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40 409,9 тыс. рублей (4%)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2018 году планируется осуществлять в рамках 20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34188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3282" custLinFactNeighborY="1189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1 014 975,2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X="-20643" custLinFactNeighborX="-100000" custLinFactNeighborY="4051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#1"/>
    <dgm:cxn modelId="{1094A0A1-2ED2-4D1C-92CC-6AB8821D3C25}" type="presOf" srcId="{9D40C572-BE28-4F24-A677-C582BBDDCAC6}" destId="{893D8FD9-8655-4223-9B07-DA30975E8426}" srcOrd="0" destOrd="0" presId="urn:microsoft.com/office/officeart/2005/8/layout/vList3#1"/>
    <dgm:cxn modelId="{0D453BA0-160C-41A5-B631-5E6CA130BFAB}" type="presOf" srcId="{6C71AE6A-B050-4515-9CF2-3F71DEF2AA04}" destId="{492C9903-633E-4E2C-A422-40DFE8419994}" srcOrd="0" destOrd="0" presId="urn:microsoft.com/office/officeart/2005/8/layout/vList3#1"/>
    <dgm:cxn modelId="{9D3BE133-6CBD-4EC4-B09E-A43D7F3DB3A6}" type="presOf" srcId="{230436DC-5F0E-4DA4-AB64-0201AF3394AD}" destId="{2A9B699C-309A-4F58-96F8-D3C1CBDD4436}" srcOrd="0" destOrd="0" presId="urn:microsoft.com/office/officeart/2005/8/layout/vList3#1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16AF6DEF-DD4F-4B63-87AC-D100E4069DD7}" type="presParOf" srcId="{C75F3571-4274-403C-98F7-A93B0E9740BB}" destId="{D26D55CB-04A9-45A5-8342-9EA4E30C0C41}" srcOrd="0" destOrd="0" presId="urn:microsoft.com/office/officeart/2005/8/layout/vList3#1"/>
    <dgm:cxn modelId="{7ABB65C2-A615-45A3-A0F8-C6F05BB05C16}" type="presParOf" srcId="{D26D55CB-04A9-45A5-8342-9EA4E30C0C41}" destId="{CDEEEE10-C59F-458A-A330-64FB345920B8}" srcOrd="0" destOrd="0" presId="urn:microsoft.com/office/officeart/2005/8/layout/vList3#1"/>
    <dgm:cxn modelId="{63A89398-4AAB-4A91-AE56-BC84C2BE8E28}" type="presParOf" srcId="{D26D55CB-04A9-45A5-8342-9EA4E30C0C41}" destId="{492C9903-633E-4E2C-A422-40DFE8419994}" srcOrd="1" destOrd="0" presId="urn:microsoft.com/office/officeart/2005/8/layout/vList3#1"/>
    <dgm:cxn modelId="{3B7BCDE0-3E91-484E-A5C4-31E81660634E}" type="presParOf" srcId="{C75F3571-4274-403C-98F7-A93B0E9740BB}" destId="{13B5A84B-BB8F-4D3D-8BF3-0170DF0F2E1D}" srcOrd="1" destOrd="0" presId="urn:microsoft.com/office/officeart/2005/8/layout/vList3#1"/>
    <dgm:cxn modelId="{9D712114-9548-42A6-BA67-68F2BEEC0A78}" type="presParOf" srcId="{C75F3571-4274-403C-98F7-A93B0E9740BB}" destId="{E1F0C841-DEFF-40A1-B091-2DE2B4F5267A}" srcOrd="2" destOrd="0" presId="urn:microsoft.com/office/officeart/2005/8/layout/vList3#1"/>
    <dgm:cxn modelId="{39114192-958D-4D65-9710-49B364A973EE}" type="presParOf" srcId="{E1F0C841-DEFF-40A1-B091-2DE2B4F5267A}" destId="{7EF8BE09-5364-42D7-9760-82274CC4EAA5}" srcOrd="0" destOrd="0" presId="urn:microsoft.com/office/officeart/2005/8/layout/vList3#1"/>
    <dgm:cxn modelId="{2627C2EB-6733-4487-859C-834177D272B6}" type="presParOf" srcId="{E1F0C841-DEFF-40A1-B091-2DE2B4F5267A}" destId="{893D8FD9-8655-4223-9B07-DA30975E8426}" srcOrd="1" destOrd="0" presId="urn:microsoft.com/office/officeart/2005/8/layout/vList3#1"/>
    <dgm:cxn modelId="{EA660FB4-B18A-42BD-93F6-1A073623BADB}" type="presParOf" srcId="{C75F3571-4274-403C-98F7-A93B0E9740BB}" destId="{DE3B119A-2872-4AEC-8843-30F39A2AFA8D}" srcOrd="3" destOrd="0" presId="urn:microsoft.com/office/officeart/2005/8/layout/vList3#1"/>
    <dgm:cxn modelId="{F380C272-5CC1-480D-85F6-9F1320B4A399}" type="presParOf" srcId="{C75F3571-4274-403C-98F7-A93B0E9740BB}" destId="{94F7E482-B7E1-4FDB-8300-528059FF988D}" srcOrd="4" destOrd="0" presId="urn:microsoft.com/office/officeart/2005/8/layout/vList3#1"/>
    <dgm:cxn modelId="{26FFDA09-1503-4DBA-A373-BBF8E7183910}" type="presParOf" srcId="{94F7E482-B7E1-4FDB-8300-528059FF988D}" destId="{3D9C69A5-AD64-4190-A28F-BF140A0F02B3}" srcOrd="0" destOrd="0" presId="urn:microsoft.com/office/officeart/2005/8/layout/vList3#1"/>
    <dgm:cxn modelId="{EA73B314-86BB-415C-8B25-6D15A68E83AA}" type="presParOf" srcId="{94F7E482-B7E1-4FDB-8300-528059FF988D}" destId="{3A01653F-C2E2-43B0-A743-EE2969B839FA}" srcOrd="1" destOrd="0" presId="urn:microsoft.com/office/officeart/2005/8/layout/vList3#1"/>
    <dgm:cxn modelId="{79C7C198-D759-4159-B606-D7CD7C3C17B1}" type="presParOf" srcId="{C75F3571-4274-403C-98F7-A93B0E9740BB}" destId="{70F9B535-8DDF-4342-B506-CD4FB568E289}" srcOrd="5" destOrd="0" presId="urn:microsoft.com/office/officeart/2005/8/layout/vList3#1"/>
    <dgm:cxn modelId="{B3443943-625A-470A-B485-A9728AADBF55}" type="presParOf" srcId="{C75F3571-4274-403C-98F7-A93B0E9740BB}" destId="{F993050E-AEF3-4C89-872C-604DB31BF6BC}" srcOrd="6" destOrd="0" presId="urn:microsoft.com/office/officeart/2005/8/layout/vList3#1"/>
    <dgm:cxn modelId="{2C0B8ECA-9158-42BF-90C8-11FAD812CDC8}" type="presParOf" srcId="{F993050E-AEF3-4C89-872C-604DB31BF6BC}" destId="{8E35D09F-D250-42A6-AE12-DF88E525A59E}" srcOrd="0" destOrd="0" presId="urn:microsoft.com/office/officeart/2005/8/layout/vList3#1"/>
    <dgm:cxn modelId="{60D5E6C7-C45D-4027-9B3B-AD54C94D7E2B}" type="presParOf" srcId="{F993050E-AEF3-4C89-872C-604DB31BF6BC}" destId="{2A9B699C-309A-4F58-96F8-D3C1CBDD4436}" srcOrd="1" destOrd="0" presId="urn:microsoft.com/office/officeart/2005/8/layout/vList3#1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5621-E2E0-4A04-928F-13AAF10452AE}">
      <dsp:nvSpPr>
        <dsp:cNvPr id="0" name=""/>
        <dsp:cNvSpPr/>
      </dsp:nvSpPr>
      <dsp:spPr>
        <a:xfrm rot="10800000">
          <a:off x="940293" y="0"/>
          <a:ext cx="1286942" cy="965207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2B656-4CEE-4630-8A93-C1D169900F24}">
      <dsp:nvSpPr>
        <dsp:cNvPr id="0" name=""/>
        <dsp:cNvSpPr/>
      </dsp:nvSpPr>
      <dsp:spPr>
        <a:xfrm>
          <a:off x="2265844" y="0"/>
          <a:ext cx="4080538" cy="9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>
              <a:solidFill>
                <a:srgbClr val="0070C0"/>
              </a:solidFill>
            </a:rPr>
            <a:t>Бюджет Усть-Абаканского района – социальный бюджет</a:t>
          </a:r>
          <a:endParaRPr lang="ru-RU" sz="2200" kern="1200" dirty="0">
            <a:solidFill>
              <a:srgbClr val="0070C0"/>
            </a:solidFill>
          </a:endParaRPr>
        </a:p>
      </dsp:txBody>
      <dsp:txXfrm>
        <a:off x="2265844" y="0"/>
        <a:ext cx="4080538" cy="9652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42876"/>
          <a:ext cx="3357585" cy="781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8163" y="181039"/>
        <a:ext cx="3281259" cy="7054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23059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599007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625181"/>
        <a:ext cx="3376675" cy="483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6801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3200" y="33200"/>
        <a:ext cx="3291185" cy="6137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80779"/>
          <a:ext cx="3429023" cy="465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2705" y="103484"/>
        <a:ext cx="3383613" cy="419696"/>
      </dsp:txXfrm>
    </dsp:sp>
    <dsp:sp modelId="{79F34D2B-5F80-456A-B944-5D38073B2182}">
      <dsp:nvSpPr>
        <dsp:cNvPr id="0" name=""/>
        <dsp:cNvSpPr/>
      </dsp:nvSpPr>
      <dsp:spPr>
        <a:xfrm>
          <a:off x="0" y="713831"/>
          <a:ext cx="3429023" cy="5279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5772" y="739603"/>
        <a:ext cx="3377479" cy="4763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07159"/>
          <a:ext cx="3429023" cy="604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9528" y="136687"/>
        <a:ext cx="3369967" cy="545834"/>
      </dsp:txXfrm>
    </dsp:sp>
    <dsp:sp modelId="{79F34D2B-5F80-456A-B944-5D38073B2182}">
      <dsp:nvSpPr>
        <dsp:cNvPr id="0" name=""/>
        <dsp:cNvSpPr/>
      </dsp:nvSpPr>
      <dsp:spPr>
        <a:xfrm>
          <a:off x="0" y="714379"/>
          <a:ext cx="3429023" cy="408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19927" y="734306"/>
        <a:ext cx="3389169" cy="368356"/>
      </dsp:txXfrm>
    </dsp:sp>
    <dsp:sp modelId="{A6E81EF9-A6B2-4840-AA0D-A22BE60E5C07}">
      <dsp:nvSpPr>
        <dsp:cNvPr id="0" name=""/>
        <dsp:cNvSpPr/>
      </dsp:nvSpPr>
      <dsp:spPr>
        <a:xfrm>
          <a:off x="0" y="1157057"/>
          <a:ext cx="3429023" cy="557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7213" y="1184270"/>
        <a:ext cx="3374597" cy="5030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32491"/>
        <a:ext cx="3364041" cy="600601"/>
      </dsp:txXfrm>
    </dsp:sp>
    <dsp:sp modelId="{79F34D2B-5F80-456A-B944-5D38073B2182}">
      <dsp:nvSpPr>
        <dsp:cNvPr id="0" name=""/>
        <dsp:cNvSpPr/>
      </dsp:nvSpPr>
      <dsp:spPr>
        <a:xfrm>
          <a:off x="0" y="763176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795667"/>
        <a:ext cx="3364041" cy="6006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23391"/>
        <a:ext cx="3310803" cy="4323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71437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94496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714380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740554"/>
        <a:ext cx="3376675" cy="4838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3819" y="146035"/>
          <a:ext cx="5988992" cy="2984904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254000" bIns="20580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974 565,3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19" y="892261"/>
        <a:ext cx="5242766" cy="1492452"/>
      </dsp:txXfrm>
    </dsp:sp>
    <dsp:sp modelId="{B2F430F6-A5FF-4650-892D-A1CC762059F0}">
      <dsp:nvSpPr>
        <dsp:cNvPr id="0" name=""/>
        <dsp:cNvSpPr/>
      </dsp:nvSpPr>
      <dsp:spPr>
        <a:xfrm>
          <a:off x="220303" y="3823501"/>
          <a:ext cx="4112230" cy="989291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2018 году планируется осуществлять в рамках 20 муниципальных программ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03" y="3823501"/>
        <a:ext cx="4112230" cy="989291"/>
      </dsp:txXfrm>
    </dsp:sp>
    <dsp:sp modelId="{5914EB7D-8A5B-4060-AAF1-418D36193991}">
      <dsp:nvSpPr>
        <dsp:cNvPr id="0" name=""/>
        <dsp:cNvSpPr/>
      </dsp:nvSpPr>
      <dsp:spPr>
        <a:xfrm>
          <a:off x="2268915" y="1711666"/>
          <a:ext cx="3205939" cy="19952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254000" bIns="20580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40 409,9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(4%)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8915" y="2210473"/>
        <a:ext cx="2707132" cy="99761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200054" y="0"/>
          <a:ext cx="7729562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Интернет сайт: </a:t>
          </a:r>
          <a:r>
            <a:rPr lang="ru-RU" sz="1900" b="1" kern="1200" dirty="0" smtClean="0">
              <a:hlinkClick xmlns:r="http://schemas.openxmlformats.org/officeDocument/2006/relationships" r:id="rId1"/>
            </a:rPr>
            <a:t>усть-абакан.рус</a:t>
          </a:r>
          <a:endParaRPr lang="ru-RU" sz="1900" b="1" kern="1200" dirty="0"/>
        </a:p>
      </dsp:txBody>
      <dsp:txXfrm>
        <a:off x="200054" y="0"/>
        <a:ext cx="7729562" cy="400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F33CE-3F20-42E5-AD94-FC4397BE5053}">
      <dsp:nvSpPr>
        <dsp:cNvPr id="0" name=""/>
        <dsp:cNvSpPr/>
      </dsp:nvSpPr>
      <dsp:spPr>
        <a:xfrm>
          <a:off x="638976" y="2143129"/>
          <a:ext cx="2607320" cy="22091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56B1B-9BD5-49B1-8FF2-65F4FD596629}">
      <dsp:nvSpPr>
        <dsp:cNvPr id="0" name=""/>
        <dsp:cNvSpPr/>
      </dsp:nvSpPr>
      <dsp:spPr>
        <a:xfrm>
          <a:off x="781857" y="214315"/>
          <a:ext cx="2298040" cy="1356655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1 014 975,2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1857" y="214315"/>
        <a:ext cx="2298040" cy="1356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C9903-633E-4E2C-A422-40DFE8419994}">
      <dsp:nvSpPr>
        <dsp:cNvPr id="0" name=""/>
        <dsp:cNvSpPr/>
      </dsp:nvSpPr>
      <dsp:spPr>
        <a:xfrm rot="10800000">
          <a:off x="1755066" y="91485"/>
          <a:ext cx="5653246" cy="114203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Социальной направленности </a:t>
          </a:r>
          <a:endParaRPr lang="ru-RU" sz="2300" kern="1200" dirty="0"/>
        </a:p>
      </dsp:txBody>
      <dsp:txXfrm rot="10800000">
        <a:off x="2040574" y="91485"/>
        <a:ext cx="5367738" cy="1142034"/>
      </dsp:txXfrm>
    </dsp:sp>
    <dsp:sp modelId="{CDEEEE10-C59F-458A-A330-64FB345920B8}">
      <dsp:nvSpPr>
        <dsp:cNvPr id="0" name=""/>
        <dsp:cNvSpPr/>
      </dsp:nvSpPr>
      <dsp:spPr>
        <a:xfrm>
          <a:off x="1092809" y="246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93D8FD9-8655-4223-9B07-DA30975E8426}">
      <dsp:nvSpPr>
        <dsp:cNvPr id="0" name=""/>
        <dsp:cNvSpPr/>
      </dsp:nvSpPr>
      <dsp:spPr>
        <a:xfrm rot="10800000">
          <a:off x="1755066" y="1435767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</a:t>
          </a:r>
          <a:r>
            <a:rPr lang="ru-RU" sz="2300" kern="1200" dirty="0" smtClean="0"/>
            <a:t>На поддержку отраслей экономики</a:t>
          </a:r>
          <a:endParaRPr lang="ru-RU" sz="2300" kern="1200" dirty="0"/>
        </a:p>
      </dsp:txBody>
      <dsp:txXfrm rot="10800000">
        <a:off x="2040574" y="1435767"/>
        <a:ext cx="5367738" cy="1142034"/>
      </dsp:txXfrm>
    </dsp:sp>
    <dsp:sp modelId="{7EF8BE09-5364-42D7-9760-82274CC4EAA5}">
      <dsp:nvSpPr>
        <dsp:cNvPr id="0" name=""/>
        <dsp:cNvSpPr/>
      </dsp:nvSpPr>
      <dsp:spPr>
        <a:xfrm>
          <a:off x="1092809" y="1344527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A01653F-C2E2-43B0-A743-EE2969B839FA}">
      <dsp:nvSpPr>
        <dsp:cNvPr id="0" name=""/>
        <dsp:cNvSpPr/>
      </dsp:nvSpPr>
      <dsp:spPr>
        <a:xfrm rot="10800000">
          <a:off x="1755066" y="2780048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</a:t>
          </a:r>
          <a:r>
            <a:rPr lang="ru-RU" sz="2300" kern="1200" dirty="0" smtClean="0"/>
            <a:t>На обеспечение безопасных условий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жизнедеятельности</a:t>
          </a:r>
          <a:endParaRPr lang="ru-RU" sz="2300" kern="1200" dirty="0"/>
        </a:p>
      </dsp:txBody>
      <dsp:txXfrm rot="10800000">
        <a:off x="2040574" y="2780048"/>
        <a:ext cx="5367738" cy="1142034"/>
      </dsp:txXfrm>
    </dsp:sp>
    <dsp:sp modelId="{3D9C69A5-AD64-4190-A28F-BF140A0F02B3}">
      <dsp:nvSpPr>
        <dsp:cNvPr id="0" name=""/>
        <dsp:cNvSpPr/>
      </dsp:nvSpPr>
      <dsp:spPr>
        <a:xfrm>
          <a:off x="1012913" y="2715640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A9B699C-309A-4F58-96F8-D3C1CBDD4436}">
      <dsp:nvSpPr>
        <dsp:cNvPr id="0" name=""/>
        <dsp:cNvSpPr/>
      </dsp:nvSpPr>
      <dsp:spPr>
        <a:xfrm rot="10800000">
          <a:off x="1755066" y="4124329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Общего характера</a:t>
          </a:r>
          <a:endParaRPr lang="ru-RU" sz="2300" kern="1200" dirty="0"/>
        </a:p>
      </dsp:txBody>
      <dsp:txXfrm rot="10800000">
        <a:off x="2040574" y="4124329"/>
        <a:ext cx="5367738" cy="1142034"/>
      </dsp:txXfrm>
    </dsp:sp>
    <dsp:sp modelId="{8E35D09F-D250-42A6-AE12-DF88E525A59E}">
      <dsp:nvSpPr>
        <dsp:cNvPr id="0" name=""/>
        <dsp:cNvSpPr/>
      </dsp:nvSpPr>
      <dsp:spPr>
        <a:xfrm>
          <a:off x="1092809" y="4033090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363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44994"/>
        <a:ext cx="3386301" cy="394858"/>
      </dsp:txXfrm>
    </dsp:sp>
    <dsp:sp modelId="{79F34D2B-5F80-456A-B944-5D38073B2182}">
      <dsp:nvSpPr>
        <dsp:cNvPr id="0" name=""/>
        <dsp:cNvSpPr/>
      </dsp:nvSpPr>
      <dsp:spPr>
        <a:xfrm>
          <a:off x="0" y="49289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514254"/>
        <a:ext cx="3386301" cy="394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7258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018" y="48276"/>
        <a:ext cx="3315549" cy="388524"/>
      </dsp:txXfrm>
    </dsp:sp>
    <dsp:sp modelId="{79F34D2B-5F80-456A-B944-5D38073B2182}">
      <dsp:nvSpPr>
        <dsp:cNvPr id="0" name=""/>
        <dsp:cNvSpPr/>
      </dsp:nvSpPr>
      <dsp:spPr>
        <a:xfrm>
          <a:off x="0" y="510173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1018" y="531191"/>
        <a:ext cx="3315549" cy="388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28525"/>
          <a:ext cx="3429023" cy="428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930" y="149455"/>
        <a:ext cx="3387163" cy="386898"/>
      </dsp:txXfrm>
    </dsp:sp>
    <dsp:sp modelId="{79F34D2B-5F80-456A-B944-5D38073B2182}">
      <dsp:nvSpPr>
        <dsp:cNvPr id="0" name=""/>
        <dsp:cNvSpPr/>
      </dsp:nvSpPr>
      <dsp:spPr>
        <a:xfrm>
          <a:off x="0" y="643134"/>
          <a:ext cx="3429023" cy="417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386" y="663520"/>
        <a:ext cx="3388251" cy="376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382"/>
          <a:ext cx="3429023" cy="443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652" y="23034"/>
        <a:ext cx="3385719" cy="400242"/>
      </dsp:txXfrm>
    </dsp:sp>
    <dsp:sp modelId="{79F34D2B-5F80-456A-B944-5D38073B2182}">
      <dsp:nvSpPr>
        <dsp:cNvPr id="0" name=""/>
        <dsp:cNvSpPr/>
      </dsp:nvSpPr>
      <dsp:spPr>
        <a:xfrm>
          <a:off x="0" y="500605"/>
          <a:ext cx="3429023" cy="308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15048" y="515653"/>
        <a:ext cx="3398927" cy="278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18912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148951"/>
        <a:ext cx="3368945" cy="555268"/>
      </dsp:txXfrm>
    </dsp:sp>
    <dsp:sp modelId="{79F34D2B-5F80-456A-B944-5D38073B2182}">
      <dsp:nvSpPr>
        <dsp:cNvPr id="0" name=""/>
        <dsp:cNvSpPr/>
      </dsp:nvSpPr>
      <dsp:spPr>
        <a:xfrm>
          <a:off x="0" y="884851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914890"/>
        <a:ext cx="3368945" cy="55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0.1017</cdr:x>
      <cdr:y>0.67857</cdr:y>
    </cdr:from>
    <cdr:to>
      <cdr:x>0.40472</cdr:x>
      <cdr:y>0.73499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28660" y="4071966"/>
          <a:ext cx="1277181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2019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89359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162309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1885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chart" Target="../charts/char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chart" Target="../charts/chart9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3" Type="http://schemas.openxmlformats.org/officeDocument/2006/relationships/image" Target="../media/image6.jpe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5" Type="http://schemas.openxmlformats.org/officeDocument/2006/relationships/image" Target="../media/image6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microsoft.com/office/2007/relationships/diagramDrawing" Target="../diagrams/drawing1.xml"/><Relationship Id="rId4" Type="http://schemas.openxmlformats.org/officeDocument/2006/relationships/oleObject" Target="../embeddings/_____Microsoft_Office_Excel_97-20032.xls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8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12" Type="http://schemas.openxmlformats.org/officeDocument/2006/relationships/image" Target="../media/image8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2.jpeg"/><Relationship Id="rId11" Type="http://schemas.openxmlformats.org/officeDocument/2006/relationships/image" Target="../media/image86.jpeg"/><Relationship Id="rId5" Type="http://schemas.openxmlformats.org/officeDocument/2006/relationships/image" Target="../media/image81.jpeg"/><Relationship Id="rId10" Type="http://schemas.openxmlformats.org/officeDocument/2006/relationships/image" Target="../media/image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97.jpeg"/><Relationship Id="rId3" Type="http://schemas.openxmlformats.org/officeDocument/2006/relationships/image" Target="../media/image6.jpeg"/><Relationship Id="rId7" Type="http://schemas.openxmlformats.org/officeDocument/2006/relationships/image" Target="../media/image92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3.jpe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hyperlink" Target="http://images.yandex.ru/yandsearch?p=2&amp;text=%D0%BA%D0%B0%D1%80%D1%82%D0%B8%D0%BD%D0%BA%D0%B8%20%D0%BF%D0%BE%20%D0%96%D0%9A%D0%A5&amp;fp=2&amp;img_url=http://newsaltay.ru/up/photos9/9010.jpg&amp;pos=66&amp;uinfo=ww-1403-wh-1019-fw-1178-fh-598-pd-0.8999999761581421&amp;rpt=simage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26" Type="http://schemas.microsoft.com/office/2007/relationships/diagramDrawing" Target="../diagrams/drawing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5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16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13.jpeg"/><Relationship Id="rId9" Type="http://schemas.openxmlformats.org/officeDocument/2006/relationships/image" Target="../media/image114.jpeg"/><Relationship Id="rId14" Type="http://schemas.openxmlformats.org/officeDocument/2006/relationships/image" Target="../media/image115.jpeg"/><Relationship Id="rId22" Type="http://schemas.openxmlformats.org/officeDocument/2006/relationships/diagramQuickStyle" Target="../diagrams/quickStyle8.xml"/><Relationship Id="rId27" Type="http://schemas.microsoft.com/office/2007/relationships/diagramDrawing" Target="../diagrams/drawing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18.jpeg"/><Relationship Id="rId3" Type="http://schemas.openxmlformats.org/officeDocument/2006/relationships/image" Target="../media/image6.jpeg"/><Relationship Id="rId21" Type="http://schemas.openxmlformats.org/officeDocument/2006/relationships/image" Target="../media/image121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5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7.jpeg"/><Relationship Id="rId20" Type="http://schemas.openxmlformats.org/officeDocument/2006/relationships/image" Target="../media/image120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24" Type="http://schemas.microsoft.com/office/2007/relationships/diagramDrawing" Target="../diagrams/drawing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23" Type="http://schemas.microsoft.com/office/2007/relationships/diagramDrawing" Target="../diagrams/drawing9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19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2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124.jpeg"/><Relationship Id="rId18" Type="http://schemas.openxmlformats.org/officeDocument/2006/relationships/diagramQuickStyle" Target="../diagrams/quickStyle14.xml"/><Relationship Id="rId26" Type="http://schemas.microsoft.com/office/2007/relationships/diagramDrawing" Target="../diagrams/drawing14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15.xml"/><Relationship Id="rId7" Type="http://schemas.openxmlformats.org/officeDocument/2006/relationships/diagramColors" Target="../diagrams/colors12.xml"/><Relationship Id="rId12" Type="http://schemas.openxmlformats.org/officeDocument/2006/relationships/image" Target="../media/image123.jpeg"/><Relationship Id="rId17" Type="http://schemas.openxmlformats.org/officeDocument/2006/relationships/diagramLayout" Target="../diagrams/layout14.xml"/><Relationship Id="rId25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6" Type="http://schemas.openxmlformats.org/officeDocument/2006/relationships/diagramData" Target="../diagrams/data14.xml"/><Relationship Id="rId20" Type="http://schemas.openxmlformats.org/officeDocument/2006/relationships/diagramData" Target="../diagrams/data15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Colors" Target="../diagrams/colors13.xml"/><Relationship Id="rId24" Type="http://schemas.microsoft.com/office/2007/relationships/diagramDrawing" Target="../diagrams/drawing12.xml"/><Relationship Id="rId5" Type="http://schemas.openxmlformats.org/officeDocument/2006/relationships/diagramLayout" Target="../diagrams/layout12.xml"/><Relationship Id="rId15" Type="http://schemas.openxmlformats.org/officeDocument/2006/relationships/image" Target="../media/image126.jpeg"/><Relationship Id="rId23" Type="http://schemas.openxmlformats.org/officeDocument/2006/relationships/diagramColors" Target="../diagrams/colors15.xml"/><Relationship Id="rId10" Type="http://schemas.openxmlformats.org/officeDocument/2006/relationships/diagramQuickStyle" Target="../diagrams/quickStyle13.xml"/><Relationship Id="rId19" Type="http://schemas.openxmlformats.org/officeDocument/2006/relationships/diagramColors" Target="../diagrams/colors14.xml"/><Relationship Id="rId4" Type="http://schemas.openxmlformats.org/officeDocument/2006/relationships/diagramData" Target="../diagrams/data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125.jpeg"/><Relationship Id="rId22" Type="http://schemas.openxmlformats.org/officeDocument/2006/relationships/diagramQuickStyle" Target="../diagrams/quickStyle15.xml"/><Relationship Id="rId27" Type="http://schemas.microsoft.com/office/2007/relationships/diagramDrawing" Target="../diagrams/drawing1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Layout" Target="../diagrams/layout18.xml"/><Relationship Id="rId18" Type="http://schemas.openxmlformats.org/officeDocument/2006/relationships/diagramQuickStyle" Target="../diagrams/quickStyle19.xml"/><Relationship Id="rId26" Type="http://schemas.microsoft.com/office/2007/relationships/diagramDrawing" Target="../diagrams/drawing16.xml"/><Relationship Id="rId3" Type="http://schemas.openxmlformats.org/officeDocument/2006/relationships/image" Target="../media/image6.jpeg"/><Relationship Id="rId21" Type="http://schemas.openxmlformats.org/officeDocument/2006/relationships/image" Target="../media/image128.jpeg"/><Relationship Id="rId7" Type="http://schemas.openxmlformats.org/officeDocument/2006/relationships/diagramColors" Target="../diagrams/colors16.xml"/><Relationship Id="rId12" Type="http://schemas.openxmlformats.org/officeDocument/2006/relationships/diagramData" Target="../diagrams/data18.xml"/><Relationship Id="rId17" Type="http://schemas.openxmlformats.org/officeDocument/2006/relationships/diagramLayout" Target="../diagrams/layout19.xml"/><Relationship Id="rId25" Type="http://schemas.openxmlformats.org/officeDocument/2006/relationships/image" Target="../media/image132.jpeg"/><Relationship Id="rId2" Type="http://schemas.openxmlformats.org/officeDocument/2006/relationships/notesSlide" Target="../notesSlides/notesSlide13.xml"/><Relationship Id="rId16" Type="http://schemas.openxmlformats.org/officeDocument/2006/relationships/diagramData" Target="../diagrams/data19.xml"/><Relationship Id="rId20" Type="http://schemas.openxmlformats.org/officeDocument/2006/relationships/image" Target="../media/image127.jpeg"/><Relationship Id="rId29" Type="http://schemas.microsoft.com/office/2007/relationships/diagramDrawing" Target="../diagrams/drawing19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6.xml"/><Relationship Id="rId11" Type="http://schemas.openxmlformats.org/officeDocument/2006/relationships/diagramColors" Target="../diagrams/colors17.xml"/><Relationship Id="rId24" Type="http://schemas.openxmlformats.org/officeDocument/2006/relationships/image" Target="../media/image131.jpeg"/><Relationship Id="rId5" Type="http://schemas.openxmlformats.org/officeDocument/2006/relationships/diagramLayout" Target="../diagrams/layout16.xml"/><Relationship Id="rId15" Type="http://schemas.openxmlformats.org/officeDocument/2006/relationships/diagramColors" Target="../diagrams/colors18.xml"/><Relationship Id="rId23" Type="http://schemas.openxmlformats.org/officeDocument/2006/relationships/image" Target="../media/image130.jpeg"/><Relationship Id="rId28" Type="http://schemas.microsoft.com/office/2007/relationships/diagramDrawing" Target="../diagrams/drawing18.xml"/><Relationship Id="rId10" Type="http://schemas.openxmlformats.org/officeDocument/2006/relationships/diagramQuickStyle" Target="../diagrams/quickStyle17.xml"/><Relationship Id="rId19" Type="http://schemas.openxmlformats.org/officeDocument/2006/relationships/diagramColors" Target="../diagrams/colors19.xml"/><Relationship Id="rId4" Type="http://schemas.openxmlformats.org/officeDocument/2006/relationships/diagramData" Target="../diagrams/data16.xml"/><Relationship Id="rId9" Type="http://schemas.openxmlformats.org/officeDocument/2006/relationships/diagramLayout" Target="../diagrams/layout17.xml"/><Relationship Id="rId14" Type="http://schemas.openxmlformats.org/officeDocument/2006/relationships/diagramQuickStyle" Target="../diagrams/quickStyle18.xml"/><Relationship Id="rId22" Type="http://schemas.openxmlformats.org/officeDocument/2006/relationships/image" Target="../media/image129.jpeg"/><Relationship Id="rId27" Type="http://schemas.microsoft.com/office/2007/relationships/diagramDrawing" Target="../diagrams/drawing1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6.jpeg"/><Relationship Id="rId11" Type="http://schemas.openxmlformats.org/officeDocument/2006/relationships/image" Target="../media/image141.jpeg"/><Relationship Id="rId5" Type="http://schemas.openxmlformats.org/officeDocument/2006/relationships/image" Target="../media/image135.png"/><Relationship Id="rId10" Type="http://schemas.openxmlformats.org/officeDocument/2006/relationships/image" Target="../media/image140.jpeg"/><Relationship Id="rId4" Type="http://schemas.openxmlformats.org/officeDocument/2006/relationships/image" Target="../media/image134.png"/><Relationship Id="rId9" Type="http://schemas.openxmlformats.org/officeDocument/2006/relationships/image" Target="../media/image1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3.jpe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5715008" y="4786322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0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86800" cy="18413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7200" b="1" i="1" dirty="0" smtClean="0">
                <a:solidFill>
                  <a:srgbClr val="C00000"/>
                </a:solidFill>
              </a:rPr>
              <a:t/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БЮДЖЕТ 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для граждан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2018-2020 годы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pic>
        <p:nvPicPr>
          <p:cNvPr id="130050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357158" y="5000636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2500306"/>
            <a:ext cx="8072494" cy="11695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Плана мероприятий по росту доходов, оптимизации расходов и совершенствованию долговой политики муниципального образования Усть-Абаканский район Республики Хакасия;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 Указов Президента Российской Федерации от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07.05.2012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года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571480"/>
            <a:ext cx="7643866" cy="861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Цель бюджетной политики – </a:t>
            </a:r>
            <a:r>
              <a:rPr lang="ru-RU" sz="1600" dirty="0" smtClean="0">
                <a:solidFill>
                  <a:schemeClr val="tx1"/>
                </a:solidFill>
              </a:rPr>
              <a:t>повышение эффективности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и результативности управления бюджетными средствами при достижении приоритетных целей социально-экономического развития Усть-Абаканского района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500174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96875" algn="just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Ключевыми факторами, оказавшими влияние на бюджетную политику Усть-Абаканского района Республики Хакасия на очередной финансовый год и плановый период, стали: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857628"/>
            <a:ext cx="814391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Бюджетная политика муниципального образования Усть-Абаканский район Республики Хакасия в трехлетней перспективе основывается на следующих основных направлениях:</a:t>
            </a:r>
            <a:endParaRPr lang="ru-RU" sz="1600" b="1" dirty="0" smtClean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7224" y="4929198"/>
            <a:ext cx="792961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FFFF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Обеспечение 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</a:t>
            </a:r>
            <a:endParaRPr lang="ru-RU" sz="1400" b="1" dirty="0" smtClean="0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8" y="5000636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928670"/>
            <a:ext cx="7643866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786454"/>
            <a:ext cx="1643074" cy="974891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143116"/>
            <a:ext cx="77153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Осуществление мероприятий, направленных на повышение эффективности социально-экономической политики муниципального образования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3929066"/>
            <a:ext cx="77153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системы муниципального финансового контроля, внутреннего финансового контроля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4857760"/>
            <a:ext cx="7715304" cy="7848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открытости бюджетных данных, содействие развитию финансового образования и повышение уровня финансовой грамотности населения района.</a:t>
            </a:r>
          </a:p>
          <a:p>
            <a:pPr lvl="0" indent="396875" algn="just" eaLnBrk="0" hangingPunct="0">
              <a:tabLst>
                <a:tab pos="630238" algn="l"/>
              </a:tabLst>
            </a:pP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3000372"/>
            <a:ext cx="7643866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оказания муниципальных услуг за счет повышения доступности и качества предоставления услуг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28596" y="4071942"/>
            <a:ext cx="437374" cy="428628"/>
            <a:chOff x="0" y="60476"/>
            <a:chExt cx="437374" cy="624820"/>
          </a:xfrm>
        </p:grpSpPr>
        <p:sp>
          <p:nvSpPr>
            <p:cNvPr id="16" name="Нашивка 1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28596" y="3143248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214554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8" y="1285860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00034" y="5072074"/>
            <a:ext cx="437374" cy="428628"/>
            <a:chOff x="0" y="60476"/>
            <a:chExt cx="437374" cy="624820"/>
          </a:xfrm>
        </p:grpSpPr>
        <p:sp>
          <p:nvSpPr>
            <p:cNvPr id="29" name="Нашивка 28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857224" y="2643182"/>
            <a:ext cx="8001056" cy="35548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мониторинг расчетов с бюджетом по крупным и средним предприятиям и организациям муниципального образования в целях предотвращения необоснованного сокращения платежей в бюджет и роста задолженности по налогам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инвентаризация имущества, имеющегося в муниципальной собственности, с целью выявления неиспользуемого (бесхозяйного) имущества и определения направлений его последующего использования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вовлечение в хозяйственный оборот неиспользуемых объектов недвижимости и земельных участков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выполнение мероприятий по привлечению дополнительных средств из вышестоящих бюджетов через участие в целевых программах на условиях софинансирования, конкурсах и проектах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муниципальный земельный контроль для максимального учета при проведении мероприятий по увеличению налоговых поступлений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повышение качества претензионной и исковой работы с неплательщиками с целью осуществления мер, направленных на безусловное взыскание задолженности в бюджет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1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Основными целями налоговой политики являются получение максимально возможного объема доходов, в первую очередь за счет улучшения качества налогового администрирования, выведения теневой экономики, поддержки и стимулирования предпринимательской инвестиционной активности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857364"/>
            <a:ext cx="77867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Для решения основных задач налоговой политики необходима реализация следующих мер:</a:t>
            </a:r>
            <a:endParaRPr lang="ru-RU" b="1" i="1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3"/>
          <a:srcRect l="9562" t="52333" r="13562" b="32667"/>
          <a:stretch>
            <a:fillRect/>
          </a:stretch>
        </p:blipFill>
        <p:spPr bwMode="auto">
          <a:xfrm>
            <a:off x="5500694" y="6143644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285720" y="2714620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5720" y="4572008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5720" y="5214950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5720" y="3429000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5720" y="4071942"/>
            <a:ext cx="437374" cy="428628"/>
            <a:chOff x="0" y="60476"/>
            <a:chExt cx="437374" cy="624820"/>
          </a:xfrm>
        </p:grpSpPr>
        <p:sp>
          <p:nvSpPr>
            <p:cNvPr id="24" name="Нашивка 23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7158" y="5857892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7" y="642919"/>
          <a:ext cx="8929747" cy="423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590"/>
                <a:gridCol w="1008201"/>
                <a:gridCol w="1008201"/>
                <a:gridCol w="1080216"/>
                <a:gridCol w="1008201"/>
                <a:gridCol w="936187"/>
                <a:gridCol w="936151"/>
              </a:tblGrid>
              <a:tr h="3857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</a:tr>
              <a:tr h="50115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/>
                        <a:t>Численность</a:t>
                      </a:r>
                      <a:r>
                        <a:rPr lang="ru-RU" sz="1200" b="1" baseline="0" dirty="0" smtClean="0"/>
                        <a:t> населения,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41,45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42,04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42,20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98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Численность экономически активного населения,</a:t>
                      </a:r>
                      <a:r>
                        <a:rPr lang="ru-RU" sz="1200" b="1" baseline="0" dirty="0" smtClean="0"/>
                        <a:t>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19,75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Средняя заработная плата,</a:t>
                      </a:r>
                      <a:r>
                        <a:rPr lang="ru-RU" sz="1200" b="1" baseline="0" dirty="0" smtClean="0"/>
                        <a:t>  </a:t>
                      </a:r>
                      <a:r>
                        <a:rPr lang="ru-RU" sz="1200" b="1" dirty="0" smtClean="0"/>
                        <a:t>рублей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28 426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27 610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30,465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33,049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34,813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36,097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Ввод в действие</a:t>
                      </a:r>
                      <a:r>
                        <a:rPr lang="ru-RU" sz="1200" b="1" baseline="0" dirty="0" smtClean="0"/>
                        <a:t> жилых домов,  тыс.кв.м.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39,34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23,33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9,68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7149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200" b="1" dirty="0" smtClean="0"/>
                        <a:t>Численность безработных, тыс. чел.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6751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Уровень безработицы, 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1,74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8974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Индекс потребительских цен,%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107,8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67507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Величина прожиточного минимума на душу населения,  рублей в месяц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7 923,0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9 075,5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9 157,5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9 340,6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10 411,6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11 879,5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929198"/>
            <a:ext cx="2214578" cy="1780086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929198"/>
            <a:ext cx="2143140" cy="1785950"/>
          </a:xfrm>
          <a:prstGeom prst="rect">
            <a:avLst/>
          </a:prstGeom>
          <a:noFill/>
        </p:spPr>
      </p:pic>
      <p:pic>
        <p:nvPicPr>
          <p:cNvPr id="3077" name="Picture 5" descr="C:\Users\КЕРШМ\Desktop\Новая папка\DSC_11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929198"/>
            <a:ext cx="2143108" cy="1801814"/>
          </a:xfrm>
          <a:prstGeom prst="rect">
            <a:avLst/>
          </a:prstGeom>
          <a:noFill/>
        </p:spPr>
      </p:pic>
      <p:pic>
        <p:nvPicPr>
          <p:cNvPr id="3078" name="Picture 6" descr="C:\Users\КЕРШМ\Desktop\Новая папка\л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4929198"/>
            <a:ext cx="2143140" cy="17621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428604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Промышленное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производство</a:t>
            </a:r>
            <a:endParaRPr lang="ru-RU" sz="32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714876" y="1500174"/>
          <a:ext cx="392909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3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Добыча полезных ископаемых, млн.руб.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643446"/>
          <a:ext cx="428628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2844" y="4357694"/>
            <a:ext cx="42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Обрабатывающие производства, млн.руб.</a:t>
            </a:r>
            <a:endParaRPr lang="ru-RU" sz="1400" b="1" dirty="0"/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714884"/>
          <a:ext cx="4214842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40719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Производство и распределение электроэнергии, газа и воды, млн.руб.</a:t>
            </a:r>
            <a:endParaRPr lang="ru-RU" sz="1400" b="1" dirty="0"/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4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214422"/>
            <a:ext cx="4572032" cy="3571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2017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7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18"/>
            <a:ext cx="9144000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86314" y="3643314"/>
          <a:ext cx="42148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6" name="Picture 6" descr="http://im6-tub-ru.yandex.net/i?id=698750377-6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620568"/>
            <a:ext cx="3786213" cy="28084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-142908" y="785794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785794"/>
            <a:ext cx="464347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Объем производства, млн. руб.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КЕРШМ\Desktop\Новая папка\korovy_belogolovie_tenginsk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00504"/>
            <a:ext cx="4214842" cy="25289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85720" y="1214422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86190"/>
          <a:ext cx="485778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57166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Оборот розничной торговли, млн. 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КЕРШМ\Desktop\Новая папка\tor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3426" y="857232"/>
            <a:ext cx="3614853" cy="271464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429124" y="3571876"/>
          <a:ext cx="457203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6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4" y="278605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2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4" y="4714884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4" y="5500702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3071810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3143248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786454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0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6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5000636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2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0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8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8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6" y="521495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4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5643578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8 801,8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4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8 574,8 тыс. руб.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91489" y="293331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15 984,0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2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49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6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480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graphicFrame>
        <p:nvGraphicFramePr>
          <p:cNvPr id="108546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7660604"/>
              </p:ext>
            </p:extLst>
          </p:nvPr>
        </p:nvGraphicFramePr>
        <p:xfrm>
          <a:off x="500034" y="1295382"/>
          <a:ext cx="4457700" cy="2105025"/>
        </p:xfrm>
        <a:graphic>
          <a:graphicData uri="http://schemas.openxmlformats.org/presentationml/2006/ole">
            <p:oleObj spid="_x0000_s108571" name="Лист" r:id="rId5" imgW="4457734" imgH="2104920" progId="Excel.Sheet.8">
              <p:embed/>
            </p:oleObj>
          </a:graphicData>
        </a:graphic>
      </p:graphicFrame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071538" y="428604"/>
            <a:ext cx="8072462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2018-2020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150016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7" name="Picture 3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857364"/>
            <a:ext cx="2600634" cy="1543043"/>
          </a:xfrm>
          <a:prstGeom prst="rect">
            <a:avLst/>
          </a:prstGeom>
          <a:noFill/>
        </p:spPr>
      </p:pic>
      <p:pic>
        <p:nvPicPr>
          <p:cNvPr id="11" name="Picture 77" descr="C:\Users\Потылицына НА\Desktop\2735897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286256"/>
            <a:ext cx="2000264" cy="15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2302535386"/>
              </p:ext>
            </p:extLst>
          </p:nvPr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047037" cy="13684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  Решению Совета депутатов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Усть-Абаканского района от 23.05.2018 года № 28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«О внесении изменений в решение Совета депутатов Усть-Абаканского района Республики Хакасия от 21.12.2017 г. № 52 «О бюджете муниципального образования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Усть-Абаканский район Республики Хакасия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2018 год и плановый период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2019 и 2020 годов»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1747947"/>
              </p:ext>
            </p:extLst>
          </p:nvPr>
        </p:nvGraphicFramePr>
        <p:xfrm>
          <a:off x="314026" y="116266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571604" y="3786190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0456605"/>
              </p:ext>
            </p:extLst>
          </p:nvPr>
        </p:nvGraphicFramePr>
        <p:xfrm>
          <a:off x="4929158" y="642918"/>
          <a:ext cx="4214842" cy="6026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2453833" cy="20072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714356"/>
            <a:ext cx="2662300" cy="1504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214282" y="642918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357298"/>
            <a:ext cx="2775585" cy="1594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643314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357290" y="1071546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8" y="428604"/>
            <a:ext cx="928694" cy="621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8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571604" y="1857364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928794" y="2571744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357422" y="3286124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2678525" y="1990705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84122" y="3420259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11960" y="4115197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81389" y="5393544"/>
            <a:ext cx="5143536" cy="642455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3937" y="5565825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987824" y="4811160"/>
            <a:ext cx="60722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0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</a:t>
            </a:r>
            <a:r>
              <a:rPr lang="ru-RU" b="1" dirty="0" err="1" smtClean="0">
                <a:solidFill>
                  <a:srgbClr val="002060"/>
                </a:solidFill>
              </a:rPr>
              <a:t>Аршановский</a:t>
            </a:r>
            <a:r>
              <a:rPr lang="ru-RU" b="1" dirty="0" smtClean="0">
                <a:solidFill>
                  <a:srgbClr val="002060"/>
                </a:solidFill>
              </a:rPr>
              <a:t>"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1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1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8" y="3938159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6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8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2" y="4486799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6" y="3224056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428604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0610549"/>
              </p:ext>
            </p:extLst>
          </p:nvPr>
        </p:nvGraphicFramePr>
        <p:xfrm>
          <a:off x="714348" y="2214554"/>
          <a:ext cx="7786712" cy="3341764"/>
        </p:xfrm>
        <a:graphic>
          <a:graphicData uri="http://schemas.openxmlformats.org/drawingml/2006/table">
            <a:tbl>
              <a:tblPr/>
              <a:tblGrid>
                <a:gridCol w="3533451"/>
                <a:gridCol w="1570435"/>
                <a:gridCol w="1374130"/>
                <a:gridCol w="1308696"/>
              </a:tblGrid>
              <a:tr h="57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641 801,5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519 154,8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127 291,0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3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19 782,0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17 399,0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17 905,0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96 370,3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97 919,8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495 649,2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403 836,0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109 386,0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2018-2020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6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2018 год и плановый период 2019-2020 годов осуществлялось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2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8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643702" y="2357430"/>
            <a:ext cx="2143140" cy="185738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>
            <p:extLst>
              <p:ext uri="{D42A27DB-BD31-4B8C-83A1-F6EECF244321}">
                <p14:modId xmlns:p14="http://schemas.microsoft.com/office/powerpoint/2010/main" xmlns="" val="1635798237"/>
              </p:ext>
            </p:extLst>
          </p:nvPr>
        </p:nvGraphicFramePr>
        <p:xfrm>
          <a:off x="179512" y="836712"/>
          <a:ext cx="878858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5786478" cy="965207"/>
          </a:xfrm>
        </p:spPr>
        <p:txBody>
          <a:bodyPr>
            <a:normAutofit fontScale="90000"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Усть - Абаканский район в 2018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1 014 975,2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2928934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2000240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42976" y="6429396"/>
            <a:ext cx="2571768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857760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429000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142976" y="5797375"/>
            <a:ext cx="2571768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428736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357694"/>
            <a:ext cx="2571768" cy="3571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356140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429000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857760"/>
            <a:ext cx="3845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357166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1235" y="5829334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407148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1928802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35769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7176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357166"/>
            <a:ext cx="2571768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9" y="2357430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286389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142976" y="3929067"/>
            <a:ext cx="2571768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0900  Здравоохранение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57873" t="24999" r="36066" b="9838"/>
          <a:stretch/>
        </p:blipFill>
        <p:spPr bwMode="auto">
          <a:xfrm>
            <a:off x="4000495" y="3929066"/>
            <a:ext cx="361953" cy="28575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5" y="5286388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0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4135580"/>
              </p:ext>
            </p:extLst>
          </p:nvPr>
        </p:nvGraphicFramePr>
        <p:xfrm>
          <a:off x="4857752" y="50004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61 235,4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774148"/>
              </p:ext>
            </p:extLst>
          </p:nvPr>
        </p:nvGraphicFramePr>
        <p:xfrm>
          <a:off x="4857752" y="1428736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925,3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380825"/>
              </p:ext>
            </p:extLst>
          </p:nvPr>
        </p:nvGraphicFramePr>
        <p:xfrm>
          <a:off x="4857752" y="428625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74 713,2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69 039,7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377,7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7826086"/>
              </p:ext>
            </p:extLst>
          </p:nvPr>
        </p:nvGraphicFramePr>
        <p:xfrm>
          <a:off x="4857752" y="478632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296,1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28638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0031341"/>
              </p:ext>
            </p:extLst>
          </p:nvPr>
        </p:nvGraphicFramePr>
        <p:xfrm>
          <a:off x="4867281" y="5829334"/>
          <a:ext cx="4025199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41593"/>
                <a:gridCol w="1341593"/>
                <a:gridCol w="1342013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28136"/>
              </p:ext>
            </p:extLst>
          </p:nvPr>
        </p:nvGraphicFramePr>
        <p:xfrm>
          <a:off x="4863519" y="6387236"/>
          <a:ext cx="4028961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42847"/>
                <a:gridCol w="1342847"/>
                <a:gridCol w="1343267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9432181"/>
              </p:ext>
            </p:extLst>
          </p:nvPr>
        </p:nvGraphicFramePr>
        <p:xfrm>
          <a:off x="4857752" y="285749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620 015,5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614 849,9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220 068,6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1435841"/>
              </p:ext>
            </p:extLst>
          </p:nvPr>
        </p:nvGraphicFramePr>
        <p:xfrm>
          <a:off x="4857752" y="335756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63 541,5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50 927,3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51 306,3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0651501"/>
              </p:ext>
            </p:extLst>
          </p:nvPr>
        </p:nvGraphicFramePr>
        <p:xfrm>
          <a:off x="4857752" y="385762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7906376"/>
              </p:ext>
            </p:extLst>
          </p:nvPr>
        </p:nvGraphicFramePr>
        <p:xfrm>
          <a:off x="4857752" y="192880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102 015,2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24 819,7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25 416,6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8291573"/>
              </p:ext>
            </p:extLst>
          </p:nvPr>
        </p:nvGraphicFramePr>
        <p:xfrm>
          <a:off x="4857752" y="235743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37 019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8 751,0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11 756,5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00958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501400" y="499204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1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0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0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0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7" name="Группа 93"/>
          <p:cNvGrpSpPr/>
          <p:nvPr/>
        </p:nvGrpSpPr>
        <p:grpSpPr>
          <a:xfrm rot="5400000">
            <a:off x="4501400" y="3928228"/>
            <a:ext cx="285753" cy="287430"/>
            <a:chOff x="4117015" y="1174021"/>
            <a:chExt cx="460885" cy="358868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95" name="Стрелка вправо 94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356856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856922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0" y="5285550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498913" y="6444922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12521" y="5903693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1142976" y="928670"/>
            <a:ext cx="2571768" cy="357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0200 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15" name="Рисунок 114" descr="https://image.issuu.com/120718084615-847c72b4e205444d898cc1349615e613/jpg/page_1.jpg"/>
          <p:cNvPicPr/>
          <p:nvPr/>
        </p:nvPicPr>
        <p:blipFill>
          <a:blip r:embed="rId15" cstate="print"/>
          <a:srcRect l="14590" t="29280" r="31797" b="29777"/>
          <a:stretch>
            <a:fillRect/>
          </a:stretch>
        </p:blipFill>
        <p:spPr bwMode="auto">
          <a:xfrm>
            <a:off x="3929058" y="85723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115"/>
          <p:cNvGrpSpPr/>
          <p:nvPr/>
        </p:nvGrpSpPr>
        <p:grpSpPr>
          <a:xfrm rot="5400000">
            <a:off x="4501400" y="927832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7" name="Стрелка вправо 11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aphicFrame>
        <p:nvGraphicFramePr>
          <p:cNvPr id="119" name="Таблица 118"/>
          <p:cNvGraphicFramePr>
            <a:graphicFrameLocks noGrp="1"/>
          </p:cNvGraphicFramePr>
          <p:nvPr/>
        </p:nvGraphicFramePr>
        <p:xfrm>
          <a:off x="4857752" y="100010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1 789,0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1 856,0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106861" y="3465116"/>
            <a:ext cx="4286282" cy="213523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8" y="321468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0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0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8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0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4929198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57554" y="5500702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72330" y="142873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5936292"/>
              </p:ext>
            </p:extLst>
          </p:nvPr>
        </p:nvGraphicFramePr>
        <p:xfrm>
          <a:off x="7072331" y="328612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23 665,8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4391652"/>
              </p:ext>
            </p:extLst>
          </p:nvPr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2664663"/>
              </p:ext>
            </p:extLst>
          </p:nvPr>
        </p:nvGraphicFramePr>
        <p:xfrm>
          <a:off x="7072331" y="5572140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23 105,8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2065941"/>
              </p:ext>
            </p:extLst>
          </p:nvPr>
        </p:nvGraphicFramePr>
        <p:xfrm>
          <a:off x="7000891" y="2357430"/>
          <a:ext cx="213428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05475"/>
                <a:gridCol w="714295"/>
                <a:gridCol w="71451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3 952,0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2200713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65746" y="2844615"/>
            <a:ext cx="98522" cy="214318"/>
            <a:chOff x="6359254" y="2070881"/>
            <a:chExt cx="185392" cy="215112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384727" y="2046203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15819" y="2272581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4036" y="250031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07308" y="1872087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642752" y="5133563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3987257" y="4321975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34126" y="5075353"/>
            <a:ext cx="246988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56" idx="1"/>
          </p:cNvCxnSpPr>
          <p:nvPr/>
        </p:nvCxnSpPr>
        <p:spPr>
          <a:xfrm>
            <a:off x="3750858" y="5661166"/>
            <a:ext cx="249639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85494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902729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41197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8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1" y="5072074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7000861" y="857232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2734690"/>
              </p:ext>
            </p:extLst>
          </p:nvPr>
        </p:nvGraphicFramePr>
        <p:xfrm>
          <a:off x="7081150" y="188925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2261330"/>
              </p:ext>
            </p:extLst>
          </p:nvPr>
        </p:nvGraphicFramePr>
        <p:xfrm>
          <a:off x="7081150" y="262936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897,5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6946866"/>
              </p:ext>
            </p:extLst>
          </p:nvPr>
        </p:nvGraphicFramePr>
        <p:xfrm>
          <a:off x="7081150" y="3890665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146400"/>
              </p:ext>
            </p:extLst>
          </p:nvPr>
        </p:nvGraphicFramePr>
        <p:xfrm>
          <a:off x="7081150" y="446455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1 133,0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6122487"/>
              </p:ext>
            </p:extLst>
          </p:nvPr>
        </p:nvGraphicFramePr>
        <p:xfrm>
          <a:off x="7075395" y="499717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944,0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9832626"/>
              </p:ext>
            </p:extLst>
          </p:nvPr>
        </p:nvGraphicFramePr>
        <p:xfrm>
          <a:off x="7049588" y="5572140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91 572,2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13 596,6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14 182,5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6824350"/>
              </p:ext>
            </p:extLst>
          </p:nvPr>
        </p:nvGraphicFramePr>
        <p:xfrm>
          <a:off x="7081150" y="610316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2 087,9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1 966,0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1974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500570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571472" y="1142984"/>
            <a:ext cx="2571768" cy="5619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0200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1285860"/>
            <a:ext cx="571504" cy="339903"/>
            <a:chOff x="1488406" y="1094161"/>
            <a:chExt cx="310105" cy="339903"/>
          </a:xfrm>
        </p:grpSpPr>
        <p:sp>
          <p:nvSpPr>
            <p:cNvPr id="47" name="Стрелка вправо 46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3894487" y="1214422"/>
            <a:ext cx="3000396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02 03 </a:t>
            </a:r>
            <a:r>
              <a:rPr lang="ru-RU" sz="1200" b="1" dirty="0" smtClean="0">
                <a:solidFill>
                  <a:srgbClr val="002060"/>
                </a:solidFill>
              </a:rPr>
              <a:t>Мобилизационная и вневойсковая подготовка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1 770,0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1 789,0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1 856,0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8" name="Рисунок 57" descr="https://image.issuu.com/120718084615-847c72b4e205444d898cc1349615e613/jpg/page_1.jpg"/>
          <p:cNvPicPr/>
          <p:nvPr/>
        </p:nvPicPr>
        <p:blipFill>
          <a:blip r:embed="rId5" cstate="print"/>
          <a:srcRect l="14590" t="29280" r="31797" b="29777"/>
          <a:stretch>
            <a:fillRect/>
          </a:stretch>
        </p:blipFill>
        <p:spPr bwMode="auto">
          <a:xfrm>
            <a:off x="1000100" y="1000108"/>
            <a:ext cx="428628" cy="41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3217" y="2669870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164991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Скругленный прямоугольник 59"/>
          <p:cNvSpPr/>
          <p:nvPr/>
        </p:nvSpPr>
        <p:spPr>
          <a:xfrm>
            <a:off x="3951537" y="3200845"/>
            <a:ext cx="2964677" cy="45144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03 10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пожарной безопасности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717365" y="2812867"/>
            <a:ext cx="1357" cy="6313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718722" y="3434665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5826038"/>
              </p:ext>
            </p:extLst>
          </p:nvPr>
        </p:nvGraphicFramePr>
        <p:xfrm>
          <a:off x="7081150" y="330130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2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Уважаемые  граждане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Усть-Абаканского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района!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8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2018 год и на плановый период 2019 и 2020 годов.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7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57166"/>
            <a:ext cx="2658689" cy="3046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178228" y="1902267"/>
            <a:ext cx="1439567" cy="240871"/>
            <a:chOff x="4797087" y="2071677"/>
            <a:chExt cx="2419707" cy="215903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6200993" y="2179628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678769"/>
            <a:ext cx="2928958" cy="31801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>
            <a:endCxn id="39" idx="1"/>
          </p:cNvCxnSpPr>
          <p:nvPr/>
        </p:nvCxnSpPr>
        <p:spPr>
          <a:xfrm>
            <a:off x="3777576" y="2247224"/>
            <a:ext cx="23178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000496" y="121442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09362" y="2098753"/>
            <a:ext cx="2919301" cy="2969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0" name="Группа 14"/>
          <p:cNvGrpSpPr/>
          <p:nvPr/>
        </p:nvGrpSpPr>
        <p:grpSpPr>
          <a:xfrm rot="16200000">
            <a:off x="2571341" y="4715279"/>
            <a:ext cx="264320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92906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8" y="4643446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35756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42913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8638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592933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42926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14364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7994933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2194440"/>
              </p:ext>
            </p:extLst>
          </p:nvPr>
        </p:nvGraphicFramePr>
        <p:xfrm>
          <a:off x="7062819" y="1711031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22 097,6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2 411,0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5 417,0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0269863"/>
              </p:ext>
            </p:extLst>
          </p:nvPr>
        </p:nvGraphicFramePr>
        <p:xfrm>
          <a:off x="7081150" y="538249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4 294,8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2 571,8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6473814"/>
              </p:ext>
            </p:extLst>
          </p:nvPr>
        </p:nvGraphicFramePr>
        <p:xfrm>
          <a:off x="7081150" y="60016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29 636,8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29 138,8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29 173,8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9998747"/>
              </p:ext>
            </p:extLst>
          </p:nvPr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6 991,5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5453607"/>
              </p:ext>
            </p:extLst>
          </p:nvPr>
        </p:nvGraphicFramePr>
        <p:xfrm>
          <a:off x="6929454" y="3964785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475534,7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482524,9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150223,1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3823261"/>
              </p:ext>
            </p:extLst>
          </p:nvPr>
        </p:nvGraphicFramePr>
        <p:xfrm>
          <a:off x="7081150" y="4597135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0947773"/>
              </p:ext>
            </p:extLst>
          </p:nvPr>
        </p:nvGraphicFramePr>
        <p:xfrm>
          <a:off x="6929454" y="3429000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110494,2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100619,4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38089,9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9" name="Скругленный прямоугольник 48"/>
          <p:cNvSpPr/>
          <p:nvPr/>
        </p:nvSpPr>
        <p:spPr>
          <a:xfrm>
            <a:off x="3999705" y="2493879"/>
            <a:ext cx="2928958" cy="49721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777576" y="2742487"/>
            <a:ext cx="213523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640844"/>
              </p:ext>
            </p:extLst>
          </p:nvPr>
        </p:nvGraphicFramePr>
        <p:xfrm>
          <a:off x="7081150" y="209875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7 919,9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482967" y="1733534"/>
            <a:ext cx="821536" cy="211941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64344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78671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435769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857760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521495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78619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507207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71501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85789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857496"/>
            <a:ext cx="2571768" cy="50006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0900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Здравоохранение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8" y="2928934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78605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09 09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здравоохранения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307181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9287658"/>
              </p:ext>
            </p:extLst>
          </p:nvPr>
        </p:nvGraphicFramePr>
        <p:xfrm>
          <a:off x="7081150" y="142527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50 492,2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38 039,0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38372,0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0971669"/>
              </p:ext>
            </p:extLst>
          </p:nvPr>
        </p:nvGraphicFramePr>
        <p:xfrm>
          <a:off x="7081150" y="214311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13 049,3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12 888,3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12 934,3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92893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85762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322863"/>
              </p:ext>
            </p:extLst>
          </p:nvPr>
        </p:nvGraphicFramePr>
        <p:xfrm>
          <a:off x="7081150" y="450057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6 463,0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2 386,7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2 481,7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831492"/>
              </p:ext>
            </p:extLst>
          </p:nvPr>
        </p:nvGraphicFramePr>
        <p:xfrm>
          <a:off x="7081150" y="51435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63 209,2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61 582,0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61 812,0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1 121,0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1 151,0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643182"/>
            <a:ext cx="500066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500570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42873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8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2357430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2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2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8" y="3500438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4921183"/>
              </p:ext>
            </p:extLst>
          </p:nvPr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296,1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2449722"/>
              </p:ext>
            </p:extLst>
          </p:nvPr>
        </p:nvGraphicFramePr>
        <p:xfrm>
          <a:off x="7072330" y="457200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3391021"/>
              </p:ext>
            </p:extLst>
          </p:nvPr>
        </p:nvGraphicFramePr>
        <p:xfrm>
          <a:off x="7088313" y="574445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143248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6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1 014 975,2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0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4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879 505,4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9652" y="6357958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489 134,8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5820304"/>
              </p:ext>
            </p:extLst>
          </p:nvPr>
        </p:nvGraphicFramePr>
        <p:xfrm>
          <a:off x="1371600" y="2133600"/>
          <a:ext cx="6248400" cy="3629025"/>
        </p:xfrm>
        <a:graphic>
          <a:graphicData uri="http://schemas.openxmlformats.org/presentationml/2006/ole">
            <p:oleObj spid="_x0000_s192540" name="Worksheet" r:id="rId4" imgW="6248445" imgH="3629070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Усть - Абаканский район в 2018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142976" y="1142984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93406033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902226529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2018 и плановый период 2019 и 2020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2018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8" y="1285860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00166" y="1714488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753 328,9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112 508,8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33 806,2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1604" y="5715016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74 921,4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929586" y="3790953"/>
            <a:ext cx="1285852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974 565,3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2143108" y="628652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429264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286388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Овал 86"/>
          <p:cNvSpPr/>
          <p:nvPr/>
        </p:nvSpPr>
        <p:spPr>
          <a:xfrm>
            <a:off x="1285852" y="6143620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Овал 87"/>
          <p:cNvSpPr/>
          <p:nvPr/>
        </p:nvSpPr>
        <p:spPr>
          <a:xfrm>
            <a:off x="1285852" y="2714620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1285852" y="3571876"/>
            <a:ext cx="714380" cy="7143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50057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здорового образа  жизни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85852" y="4357694"/>
            <a:ext cx="714380" cy="71438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135729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64331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1868" y="1357298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608 696,7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071678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61 518,1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23824" y="3000372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78 878,0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3929066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1 360,1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4786322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820,0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1 666,0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86182" y="6286520"/>
            <a:ext cx="8572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7072330" y="4714884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2" y="3214686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0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69" y="235743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43868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2" y="6072206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33 623,2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91151" y="5643578"/>
            <a:ext cx="244001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639364"/>
            <a:ext cx="2451647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214422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агропромы-шленного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3000372"/>
            <a:ext cx="24425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1670" y="2285992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малых сел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4000504"/>
            <a:ext cx="244250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7249" y="1855978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26 919,4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30" y="257174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2 895,5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94557" y="3275111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62 516,2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23186" y="4017176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7 774,7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02468" y="510357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296,5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73907" y="6288440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12 106,5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0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1024" y="2325872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63 626,8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4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470,0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72400" y="5723069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10 626,9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1538" y="928670"/>
            <a:ext cx="857256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71538" y="1785926"/>
            <a:ext cx="857256" cy="8572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71538" y="2786058"/>
            <a:ext cx="857256" cy="85725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1538" y="3714752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714884"/>
            <a:ext cx="928694" cy="928694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0" y="2500306"/>
            <a:ext cx="1177457" cy="1186986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2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4857760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2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4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  в  Усть-Абаканском районе (2014-2020 годы)"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6" y="3071810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93930" y="3071810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4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3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2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608 696,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6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560 250,8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3306" y="498159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48 203,9   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6" y="4981597"/>
            <a:ext cx="185738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242,0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643578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3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8438" y="569715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5658091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xmlns="" val="4287440762"/>
              </p:ext>
            </p:extLst>
          </p:nvPr>
        </p:nvGraphicFramePr>
        <p:xfrm>
          <a:off x="-285784" y="1357298"/>
          <a:ext cx="642942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500042"/>
            <a:ext cx="7143800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2018 год и плановый период 2019-2020 годов (тыс.рублей)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xmlns="" val="1430382431"/>
              </p:ext>
            </p:extLst>
          </p:nvPr>
        </p:nvGraphicFramePr>
        <p:xfrm>
          <a:off x="0" y="571480"/>
          <a:ext cx="585791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8" y="1785926"/>
          <a:ext cx="3214710" cy="16430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241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7 197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48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1 594,7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252930" name="Picture 2" descr="http://dopobraz-karelia.ru/images/news/kursy_povisheniy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714752"/>
            <a:ext cx="2928958" cy="292895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8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8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7358082" y="1142984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(1 учреждение)</a:t>
              </a:r>
              <a:endParaRPr lang="ru-RU" sz="1000" kern="1200" dirty="0"/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2"/>
            <a:ext cx="7143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 (2014-2020 годы)»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4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«Искусство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24 203,3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21 805,4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6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895,0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1 911,0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8133813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(2учреждения)</a:t>
              </a:r>
              <a:endParaRPr lang="ru-RU" sz="1000" kern="1200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(1  учреждение)</a:t>
              </a:r>
              <a:endParaRPr lang="ru-RU" sz="1000" kern="1200" dirty="0"/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000504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571744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357422" y="4143380"/>
          <a:ext cx="6095999" cy="268947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82364"/>
                <a:gridCol w="676712"/>
                <a:gridCol w="601655"/>
                <a:gridCol w="756560"/>
                <a:gridCol w="678708"/>
              </a:tblGrid>
              <a:tr h="53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Наименование показателя</a:t>
                      </a:r>
                      <a:endParaRPr lang="ru-RU" sz="900" b="1" i="1" dirty="0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2016г.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2017г.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2018г.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2019г.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24514">
                <a:tc gridSpan="5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050" b="1" i="1" kern="0" dirty="0"/>
                        <a:t>«Культура Усть-Абаканского района  (2014 – 2020г.)»</a:t>
                      </a:r>
                      <a:endParaRPr lang="ru-RU" sz="1050" b="1" i="1" kern="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Увеличение количества участников (зрителей)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культурно-массовых мероприятий на бесплатной и платной основе в учреждениях культуры, чел.</a:t>
                      </a:r>
                      <a:endParaRPr lang="ru-RU" sz="9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211390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213927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216708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218875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выставок народно-прикладного творчества, ед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22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23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24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посещений библиотек района, тыс. чел.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143,6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143,8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144,0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144,2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b="1" i="1"/>
                        <a:t>Количество посетителей, посетивших музеи, тыс. чел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18,9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19,1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19,3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Число единиц хранения фондов  музея под открытым небом «Древние курганы Салбыкской степи»,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Количество проведенных экскурсий на объектах культурного наследия,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160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165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численности молодых людей, участвующих в мероприятиях районного, республиканского и российского уровней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30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</a:tbl>
          </a:graphicData>
        </a:graphic>
      </p:graphicFrame>
      <p:grpSp>
        <p:nvGrpSpPr>
          <p:cNvPr id="35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2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– 12 607,2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13 596,6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 14 182,5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0"/>
            <a:ext cx="400052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pic>
        <p:nvPicPr>
          <p:cNvPr id="39" name="Рисунок 85" descr="http://im4-tub-ru.yandex.net/i?id=93901400-7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736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9546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Основные источники формирования</a:t>
                      </a:r>
                      <a:r>
                        <a:rPr lang="ru-RU" sz="1200" baseline="0" dirty="0" smtClean="0"/>
                        <a:t> доходов дорожного фонда  </a:t>
                      </a:r>
                      <a:r>
                        <a:rPr lang="ru-RU" sz="1200" baseline="0" dirty="0" err="1" smtClean="0"/>
                        <a:t>Усть</a:t>
                      </a:r>
                      <a:r>
                        <a:rPr lang="ru-RU" sz="1200" baseline="0" dirty="0" smtClean="0"/>
                        <a:t>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/>
                        <a:t>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5456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/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643578"/>
          <a:ext cx="6286544" cy="71438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488088"/>
                <a:gridCol w="697864"/>
                <a:gridCol w="620461"/>
                <a:gridCol w="780208"/>
                <a:gridCol w="699923"/>
              </a:tblGrid>
              <a:tr h="216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05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2016г.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2017г.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2018г.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2019г.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Соответствие нормативным требованиям всех дорог общего пользования местного значения</a:t>
                      </a: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%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52,5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55,0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57,5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60,0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50882" name="Picture 2" descr="http://urbanus.ru/upload/c_item_news/original/20488/20488-14605369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71480"/>
            <a:ext cx="2186053" cy="118265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357298"/>
            <a:ext cx="2396606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жилищного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хозяйства-             1 063,9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071678"/>
            <a:ext cx="2396605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инженерной инфраструктурой земельных участков под малоэтажное жилищное строительство(софинансирование)–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2018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1357298"/>
            <a:ext cx="2736304" cy="6340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 – 22 097,6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00760" y="1357298"/>
            <a:ext cx="2592288" cy="6340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Благоустройство-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9 601,3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2071678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 малых сёл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2 895,5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570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эффективности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296,5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2928934"/>
            <a:ext cx="2736304" cy="652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21 801,1 </a:t>
            </a:r>
            <a:r>
              <a:rPr lang="ru-RU" sz="1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2714620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20,0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428596" y="3000372"/>
            <a:ext cx="2396605" cy="577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1 053,9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9" name="Рисунок 26" descr="http://im6-tub-ru.yandex.net/i?id=421129031-0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857628"/>
            <a:ext cx="238716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929066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3357562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Поддержка муниципальных программ формирования современной городской среды– 6 685,8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8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8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8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6" y="5357826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8" y="385762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214950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4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8" y="271462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2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6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8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6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4" y="5857892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4" y="6357934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8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8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8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8" y="592933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8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0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514351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8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5" y="608629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0" y="2357430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4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2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2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857496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"Профилактика заболеваний и формирование здорового образа жизни»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4857760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90" y="50720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2" name="Picture 2" descr="http://rcmp17.ru/wp-content/uploads/2016/06/66.97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2857496"/>
            <a:ext cx="1285884" cy="1273153"/>
          </a:xfrm>
          <a:prstGeom prst="rect">
            <a:avLst/>
          </a:prstGeom>
          <a:noFill/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4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5" cstate="print"/>
          <a:srcRect t="36072"/>
          <a:stretch>
            <a:fillRect/>
          </a:stretch>
        </p:blipFill>
        <p:spPr bwMode="auto">
          <a:xfrm>
            <a:off x="142844" y="5572140"/>
            <a:ext cx="1340975" cy="785818"/>
          </a:xfrm>
          <a:prstGeom prst="rect">
            <a:avLst/>
          </a:prstGeom>
          <a:noFill/>
        </p:spPr>
      </p:pic>
      <p:graphicFrame>
        <p:nvGraphicFramePr>
          <p:cNvPr id="49" name="Схема 48"/>
          <p:cNvGraphicFramePr/>
          <p:nvPr/>
        </p:nvGraphicFramePr>
        <p:xfrm>
          <a:off x="5572132" y="3643314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50" name="Стрелка вправо 49"/>
          <p:cNvSpPr/>
          <p:nvPr/>
        </p:nvSpPr>
        <p:spPr>
          <a:xfrm>
            <a:off x="5000628" y="35004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0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4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4572008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«Доступная среда 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0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4"/>
            <a:ext cx="1773906" cy="7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4" name="Picture 2" descr="http://suvorov-cso.ru/assets/gallery/41/538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7158" y="5572140"/>
            <a:ext cx="1519093" cy="1071570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8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22"/>
          <a:srcRect b="13333"/>
          <a:stretch>
            <a:fillRect/>
          </a:stretch>
        </p:blipFill>
        <p:spPr bwMode="auto">
          <a:xfrm>
            <a:off x="214282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14282" y="2285992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85918" y="3500438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642918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1142984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40 409,9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6" y="1620615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7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3 952,0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43" y="157326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929058" y="1785926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8992" y="2428868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1 535,6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00826" y="1714488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2198" y="2357430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1 136,6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10" y="492919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00166" y="5500702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3 081,9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428736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4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410190" y="3846615"/>
            <a:ext cx="1810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22 497,8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2907423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8997" y="280772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57161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2" y="4071942"/>
            <a:ext cx="163095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245,0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43306" y="4857760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57686" y="585789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4 691,0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928926" y="4643446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4572008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786578" y="4786322"/>
            <a:ext cx="2162002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первичного воинского учета на территориях, где отсутствуют военные комиссариаты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43768" y="6000768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1 770,0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 descr="http://briz-zapad.ru/wp-content/uploads/2016/03/-%D1%83%D1%87%D0%B5%D1%82-e1456824604660.jpg"/>
          <p:cNvPicPr/>
          <p:nvPr/>
        </p:nvPicPr>
        <p:blipFill>
          <a:blip r:embed="rId10"/>
          <a:srcRect b="36199"/>
          <a:stretch>
            <a:fillRect/>
          </a:stretch>
        </p:blipFill>
        <p:spPr bwMode="auto">
          <a:xfrm>
            <a:off x="6786578" y="4500570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2857488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юридическим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57488" y="3857628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1 500,0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 descr="https://www.hibiny.com/images/news/2016/112446/99f855c97a643887a213ab0fbb19926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8" y="2928934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8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3786190"/>
            <a:ext cx="6786610" cy="6429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214282" y="1142984"/>
            <a:ext cx="4316219" cy="647700"/>
            <a:chOff x="175" y="188"/>
            <a:chExt cx="2612" cy="426"/>
          </a:xfrm>
        </p:grpSpPr>
        <p:pic>
          <p:nvPicPr>
            <p:cNvPr id="23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" y="188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218" y="188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Верхний предел </a:t>
              </a:r>
            </a:p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муниципального </a:t>
              </a:r>
              <a:r>
                <a:rPr lang="ru-RU" altLang="ru-RU" sz="1600" b="1" dirty="0" smtClean="0">
                  <a:latin typeface="Constantia" pitchFamily="18" charset="0"/>
                </a:rPr>
                <a:t>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25" name="Диаграмма 15"/>
          <p:cNvGraphicFramePr>
            <a:graphicFrameLocks/>
          </p:cNvGraphicFramePr>
          <p:nvPr/>
        </p:nvGraphicFramePr>
        <p:xfrm>
          <a:off x="214282" y="1857364"/>
          <a:ext cx="400052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4714876" y="1214422"/>
            <a:ext cx="4245163" cy="647700"/>
            <a:chOff x="373" y="-1222"/>
            <a:chExt cx="2569" cy="426"/>
          </a:xfrm>
        </p:grpSpPr>
        <p:pic>
          <p:nvPicPr>
            <p:cNvPr id="29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1" y="-1222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373" y="-1222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Предельный объем </a:t>
              </a:r>
            </a:p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муниципального 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31" name="Диаграмма 30"/>
          <p:cNvGraphicFramePr/>
          <p:nvPr/>
        </p:nvGraphicFramePr>
        <p:xfrm>
          <a:off x="4572000" y="1643050"/>
          <a:ext cx="442915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0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4214818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2943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2018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786322"/>
            <a:ext cx="928694" cy="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0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2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2018-2020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2018-2020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C:\Users\ПИНЯСОВАОА\Desktop\Бюджет для граждан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500330" cy="1549195"/>
          </a:xfrm>
          <a:prstGeom prst="rect">
            <a:avLst/>
          </a:prstGeom>
          <a:noFill/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8" y="642918"/>
            <a:ext cx="4572032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500570"/>
            <a:ext cx="5643602" cy="57150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429000"/>
            <a:ext cx="5643602" cy="7143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357826"/>
            <a:ext cx="5643602" cy="35719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8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2" y="2910213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5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0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7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7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8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19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4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1" y="3495554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4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0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0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1" y="1927186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8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just"/>
            <a:r>
              <a:rPr lang="ru-RU" sz="1600" b="1" dirty="0" smtClean="0"/>
              <a:t>Проект бюджета Усть-Абаканского района составляется и утверждается сроком на три года - очередной финансовый 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2" y="571480"/>
            <a:ext cx="7845576" cy="84124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1" name="Picture 5" descr="C:\Users\ПИНЯСОВАОА\Desktop\Бюджет для граждан\i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786190"/>
            <a:ext cx="1602086" cy="1309690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5143512"/>
            <a:ext cx="1854829" cy="1271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7090</TotalTime>
  <Words>4576</Words>
  <Application>Microsoft Office PowerPoint</Application>
  <PresentationFormat>Экран (4:3)</PresentationFormat>
  <Paragraphs>1024</Paragraphs>
  <Slides>51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Апекс</vt:lpstr>
      <vt:lpstr>Литейная</vt:lpstr>
      <vt:lpstr>1_Апекс</vt:lpstr>
      <vt:lpstr>Тема Office</vt:lpstr>
      <vt:lpstr>1_Тема Office</vt:lpstr>
      <vt:lpstr>Лист</vt:lpstr>
      <vt:lpstr>Лист Microsoft Office Excel 97-2003</vt:lpstr>
      <vt:lpstr> БЮДЖЕТ  для граждан </vt:lpstr>
      <vt:lpstr>К  Решению Совета депутатов  Усть-Абаканского района от 23.05.2018 года № 28  «О внесении изменений в решение Совета депутатов Усть-Абаканского района Республики Хакасия от 21.12.2017 г. № 52 «О бюджете муниципального образования  Усть-Абаканский район Республики Хакасия  на 2018 год и плановый период  2019 и 2020 годов»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Доходы бюджета муниципального образования  Усть-Абаканский район на 2018-2020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23</vt:lpstr>
      <vt:lpstr>Объемы межбюджетных трансфертов  на 2018-2020 годы</vt:lpstr>
      <vt:lpstr>Слайд 25</vt:lpstr>
      <vt:lpstr>Структура расходов бюджета   муниципального образования  Усть - Абаканский район в 2018 году </vt:lpstr>
      <vt:lpstr>Слайд 27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Структура расходов бюджета   муниципального образования  Усть - Абаканский район в 2018 году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ПИНЯСОВАОА</cp:lastModifiedBy>
  <cp:revision>2500</cp:revision>
  <dcterms:created xsi:type="dcterms:W3CDTF">2013-11-30T21:03:12Z</dcterms:created>
  <dcterms:modified xsi:type="dcterms:W3CDTF">2018-09-18T06:43:51Z</dcterms:modified>
</cp:coreProperties>
</file>