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charts/chart18.xml" ContentType="application/vnd.openxmlformats-officedocument.drawingml.chart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diagrams/layout19.xml" ContentType="application/vnd.openxmlformats-officedocument.drawingml.diagramLayout+xml"/>
  <Override PartName="/ppt/theme/themeOverride19.xml" ContentType="application/vnd.openxmlformats-officedocument.themeOverr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theme/themeOverride18.xml" ContentType="application/vnd.openxmlformats-officedocument.themeOverr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charts/chart22.xml" ContentType="application/vnd.openxmlformats-officedocument.drawingml.chart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7"/>
  </p:notesMasterIdLst>
  <p:handoutMasterIdLst>
    <p:handoutMasterId r:id="rId68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434" r:id="rId18"/>
    <p:sldId id="325" r:id="rId19"/>
    <p:sldId id="427" r:id="rId20"/>
    <p:sldId id="435" r:id="rId21"/>
    <p:sldId id="410" r:id="rId22"/>
    <p:sldId id="436" r:id="rId23"/>
    <p:sldId id="437" r:id="rId24"/>
    <p:sldId id="438" r:id="rId25"/>
    <p:sldId id="439" r:id="rId26"/>
    <p:sldId id="346" r:id="rId27"/>
    <p:sldId id="328" r:id="rId28"/>
    <p:sldId id="400" r:id="rId29"/>
    <p:sldId id="401" r:id="rId30"/>
    <p:sldId id="402" r:id="rId31"/>
    <p:sldId id="403" r:id="rId32"/>
    <p:sldId id="404" r:id="rId33"/>
    <p:sldId id="405" r:id="rId34"/>
    <p:sldId id="406" r:id="rId35"/>
    <p:sldId id="338" r:id="rId36"/>
    <p:sldId id="335" r:id="rId37"/>
    <p:sldId id="384" r:id="rId38"/>
    <p:sldId id="407" r:id="rId39"/>
    <p:sldId id="385" r:id="rId40"/>
    <p:sldId id="408" r:id="rId41"/>
    <p:sldId id="373" r:id="rId42"/>
    <p:sldId id="374" r:id="rId43"/>
    <p:sldId id="336" r:id="rId44"/>
    <p:sldId id="348" r:id="rId45"/>
    <p:sldId id="353" r:id="rId46"/>
    <p:sldId id="354" r:id="rId47"/>
    <p:sldId id="358" r:id="rId48"/>
    <p:sldId id="362" r:id="rId49"/>
    <p:sldId id="393" r:id="rId50"/>
    <p:sldId id="394" r:id="rId51"/>
    <p:sldId id="433" r:id="rId52"/>
    <p:sldId id="395" r:id="rId53"/>
    <p:sldId id="364" r:id="rId54"/>
    <p:sldId id="417" r:id="rId55"/>
    <p:sldId id="365" r:id="rId56"/>
    <p:sldId id="369" r:id="rId57"/>
    <p:sldId id="366" r:id="rId58"/>
    <p:sldId id="416" r:id="rId59"/>
    <p:sldId id="418" r:id="rId60"/>
    <p:sldId id="415" r:id="rId61"/>
    <p:sldId id="359" r:id="rId62"/>
    <p:sldId id="368" r:id="rId63"/>
    <p:sldId id="345" r:id="rId64"/>
    <p:sldId id="347" r:id="rId65"/>
    <p:sldId id="351" r:id="rId66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0003B"/>
    <a:srgbClr val="FF99FF"/>
    <a:srgbClr val="B7EFD6"/>
    <a:srgbClr val="0C9DA4"/>
    <a:srgbClr val="CC99FF"/>
    <a:srgbClr val="FF6699"/>
    <a:srgbClr val="D3FDE4"/>
    <a:srgbClr val="0099FF"/>
    <a:srgbClr val="CCFFFF"/>
    <a:srgbClr val="ADFBD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056" autoAdjust="0"/>
  </p:normalViewPr>
  <p:slideViewPr>
    <p:cSldViewPr>
      <p:cViewPr>
        <p:scale>
          <a:sx n="100" d="100"/>
          <a:sy n="100" d="100"/>
        </p:scale>
        <p:origin x="-1944" y="-294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1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16E-2"/>
          <c:w val="0.93481527105090001"/>
          <c:h val="0.7654320597423003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1313.9</c:v>
                </c:pt>
                <c:pt idx="1">
                  <c:v>1328.6</c:v>
                </c:pt>
                <c:pt idx="2">
                  <c:v>1358.2</c:v>
                </c:pt>
                <c:pt idx="3" formatCode="#,##0.0">
                  <c:v>1378.9</c:v>
                </c:pt>
                <c:pt idx="4">
                  <c:v>1390.1</c:v>
                </c:pt>
                <c:pt idx="5">
                  <c:v>1410.3</c:v>
                </c:pt>
              </c:numCache>
            </c:numRef>
          </c:val>
        </c:ser>
        <c:axId val="185042816"/>
        <c:axId val="185044352"/>
      </c:barChart>
      <c:catAx>
        <c:axId val="18504281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5044352"/>
        <c:crosses val="autoZero"/>
        <c:auto val="1"/>
        <c:lblAlgn val="ctr"/>
        <c:lblOffset val="100"/>
      </c:catAx>
      <c:valAx>
        <c:axId val="185044352"/>
        <c:scaling>
          <c:orientation val="minMax"/>
        </c:scaling>
        <c:axPos val="l"/>
        <c:majorGridlines/>
        <c:numFmt formatCode="General" sourceLinked="1"/>
        <c:tickLblPos val="none"/>
        <c:crossAx val="185042816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7555868214198891"/>
                  <c:y val="8.9659179481062945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8.7146124975503017E-2"/>
                  <c:y val="-6.982237764904925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26013022238593175"/>
                  <c:y val="-0.12097872646028185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503619.1</c:v>
                </c:pt>
                <c:pt idx="1">
                  <c:v>105352.5</c:v>
                </c:pt>
                <c:pt idx="2">
                  <c:v>1491855.7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88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2025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503619.1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2025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105352.5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2025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1491855.7</c:v>
                </c:pt>
              </c:numCache>
            </c:numRef>
          </c:val>
        </c:ser>
        <c:shape val="box"/>
        <c:axId val="202423680"/>
        <c:axId val="202433664"/>
        <c:axId val="0"/>
      </c:bar3DChart>
      <c:catAx>
        <c:axId val="202423680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202433664"/>
        <c:crossesAt val="0"/>
        <c:auto val="1"/>
        <c:lblAlgn val="ctr"/>
        <c:lblOffset val="100"/>
      </c:catAx>
      <c:valAx>
        <c:axId val="202433664"/>
        <c:scaling>
          <c:orientation val="minMax"/>
        </c:scaling>
        <c:delete val="1"/>
        <c:axPos val="l"/>
        <c:numFmt formatCode="#,##0.00" sourceLinked="1"/>
        <c:tickLblPos val="none"/>
        <c:crossAx val="202423680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905"/>
          <c:y val="0.13613956803855559"/>
          <c:w val="0.29881448911261776"/>
          <c:h val="0.32687322196547247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503.6</c:v>
                </c:pt>
                <c:pt idx="1">
                  <c:v>530.1</c:v>
                </c:pt>
                <c:pt idx="2">
                  <c:v>570.70000000000005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105.4</c:v>
                </c:pt>
                <c:pt idx="1">
                  <c:v>101.8</c:v>
                </c:pt>
                <c:pt idx="2">
                  <c:v>101.8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7.9012185918784766E-3"/>
                  <c:y val="1.93235362497369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1491.9</c:v>
                </c:pt>
                <c:pt idx="1">
                  <c:v>1484</c:v>
                </c:pt>
                <c:pt idx="2">
                  <c:v>1652.7</c:v>
                </c:pt>
              </c:numCache>
            </c:numRef>
          </c:val>
        </c:ser>
        <c:shape val="box"/>
        <c:axId val="203220864"/>
        <c:axId val="203222400"/>
        <c:axId val="0"/>
      </c:bar3DChart>
      <c:catAx>
        <c:axId val="20322086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203222400"/>
        <c:crosses val="autoZero"/>
        <c:auto val="1"/>
        <c:lblAlgn val="ctr"/>
        <c:lblOffset val="100"/>
      </c:catAx>
      <c:valAx>
        <c:axId val="203222400"/>
        <c:scaling>
          <c:orientation val="minMax"/>
          <c:max val="17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2032208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2391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32323006090469053"/>
                </c:manualLayout>
              </c:layout>
              <c:showVal val="1"/>
            </c:dLbl>
            <c:dLbl>
              <c:idx val="1"/>
              <c:layout>
                <c:manualLayout>
                  <c:x val="-4.590420840722645E-17"/>
                  <c:y val="0.20471237190630345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3878760730856309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2100.8000000000002</c:v>
                </c:pt>
                <c:pt idx="1">
                  <c:v>2115.9</c:v>
                </c:pt>
                <c:pt idx="2">
                  <c:v>2325.1999999999998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gapWidth val="0"/>
        <c:gapDepth val="7"/>
        <c:shape val="cylinder"/>
        <c:axId val="203417472"/>
        <c:axId val="203419008"/>
        <c:axId val="0"/>
      </c:bar3DChart>
      <c:catAx>
        <c:axId val="20341747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203419008"/>
        <c:crosses val="autoZero"/>
        <c:auto val="1"/>
        <c:lblAlgn val="ctr"/>
        <c:lblOffset val="100"/>
      </c:catAx>
      <c:valAx>
        <c:axId val="203419008"/>
        <c:scaling>
          <c:orientation val="minMax"/>
          <c:max val="2400"/>
          <c:min val="100"/>
        </c:scaling>
        <c:axPos val="l"/>
        <c:numFmt formatCode="#,##0.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203417472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81E-3"/>
          <c:y val="4.0444564252437802E-2"/>
          <c:w val="0.72061387504441365"/>
          <c:h val="0.7608436191871620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НДФЛ 401,8</c:v>
                </c:pt>
                <c:pt idx="1">
                  <c:v>Акцизы 38,0</c:v>
                </c:pt>
                <c:pt idx="2">
                  <c:v>Налоги на совокупный доход 52,9</c:v>
                </c:pt>
                <c:pt idx="3">
                  <c:v>Гос.пошлина 10,9</c:v>
                </c:pt>
                <c:pt idx="4">
                  <c:v>Доходы от использования имущества 84,0</c:v>
                </c:pt>
                <c:pt idx="5">
                  <c:v>Платежи при пользовании природными ресурсами 10,1</c:v>
                </c:pt>
                <c:pt idx="6">
                  <c:v>Доходы от оказания платных услуг 00</c:v>
                </c:pt>
                <c:pt idx="7">
                  <c:v>Доходы от продажи имущества 9,6</c:v>
                </c:pt>
                <c:pt idx="8">
                  <c:v>Штрафы, санкции 1,6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401.8</c:v>
                </c:pt>
                <c:pt idx="1">
                  <c:v>38</c:v>
                </c:pt>
                <c:pt idx="2">
                  <c:v>52.9</c:v>
                </c:pt>
                <c:pt idx="3">
                  <c:v>10.9</c:v>
                </c:pt>
                <c:pt idx="4">
                  <c:v>84</c:v>
                </c:pt>
                <c:pt idx="5">
                  <c:v>10.1</c:v>
                </c:pt>
                <c:pt idx="6">
                  <c:v>0</c:v>
                </c:pt>
                <c:pt idx="7">
                  <c:v>9.6</c:v>
                </c:pt>
                <c:pt idx="8">
                  <c:v>1.6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5479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4507E-4"/>
          <c:y val="2.091488629383188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2026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425,5</c:v>
                </c:pt>
                <c:pt idx="1">
                  <c:v>Акцизы 40,3</c:v>
                </c:pt>
                <c:pt idx="2">
                  <c:v>Налоги на совокупный доход 53,2</c:v>
                </c:pt>
                <c:pt idx="3">
                  <c:v>Гос.пошлина 11,1</c:v>
                </c:pt>
                <c:pt idx="4">
                  <c:v>Доходы от использования имущества 84,0</c:v>
                </c:pt>
                <c:pt idx="5">
                  <c:v>Платежи при пользовании природными ресурсами 10,1</c:v>
                </c:pt>
                <c:pt idx="6">
                  <c:v>Доходы от продажи имущества 6,0</c:v>
                </c:pt>
                <c:pt idx="7">
                  <c:v>Штрафы, санкции 1,6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425.5</c:v>
                </c:pt>
                <c:pt idx="1">
                  <c:v>40.300000000000004</c:v>
                </c:pt>
                <c:pt idx="2" formatCode="General">
                  <c:v>53.2</c:v>
                </c:pt>
                <c:pt idx="3">
                  <c:v>11.1</c:v>
                </c:pt>
                <c:pt idx="4">
                  <c:v>84</c:v>
                </c:pt>
                <c:pt idx="5">
                  <c:v>10.1</c:v>
                </c:pt>
                <c:pt idx="6">
                  <c:v>6</c:v>
                </c:pt>
                <c:pt idx="7">
                  <c:v>1.6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197"/>
          <c:w val="0.71286091728430656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2027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450,2</c:v>
                </c:pt>
                <c:pt idx="1">
                  <c:v>Акцизы 54,1</c:v>
                </c:pt>
                <c:pt idx="2">
                  <c:v>Налоги на совокупный доход 55,4</c:v>
                </c:pt>
                <c:pt idx="3">
                  <c:v>Гос.пошлина 11,1</c:v>
                </c:pt>
                <c:pt idx="4">
                  <c:v>Доходы от использования имущества 84,0</c:v>
                </c:pt>
                <c:pt idx="5">
                  <c:v>Платежи при пользовании природными ресурсами 10,1</c:v>
                </c:pt>
                <c:pt idx="6">
                  <c:v>Доходы от продажи имущества 6,0</c:v>
                </c:pt>
                <c:pt idx="7">
                  <c:v>Штрафы, санкции 1,6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450.2</c:v>
                </c:pt>
                <c:pt idx="1">
                  <c:v>54.1</c:v>
                </c:pt>
                <c:pt idx="2">
                  <c:v>55.4</c:v>
                </c:pt>
                <c:pt idx="3">
                  <c:v>11.1</c:v>
                </c:pt>
                <c:pt idx="4">
                  <c:v>84</c:v>
                </c:pt>
                <c:pt idx="5">
                  <c:v>10.1</c:v>
                </c:pt>
                <c:pt idx="6">
                  <c:v>6</c:v>
                </c:pt>
                <c:pt idx="7">
                  <c:v>1.6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913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944"/>
          <c:w val="0.63925968438834302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5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2.9485124630215482E-2"/>
                  <c:y val="4.0678455443881406E-2"/>
                </c:manualLayout>
              </c:layout>
              <c:showVal val="1"/>
            </c:dLbl>
            <c:dLbl>
              <c:idx val="5"/>
              <c:layout>
                <c:manualLayout>
                  <c:x val="-0.21837129165616831"/>
                  <c:y val="-0.25951576891850281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138 082,1</c:v>
                </c:pt>
                <c:pt idx="1">
                  <c:v>Национальная безопасность и правоохранительная деятельность 873,9</c:v>
                </c:pt>
                <c:pt idx="2">
                  <c:v>Национальная экономика 114 270,2</c:v>
                </c:pt>
                <c:pt idx="3">
                  <c:v>Жилищно-коммунальное хозяйство 60 810,9</c:v>
                </c:pt>
                <c:pt idx="4">
                  <c:v>Охрана окружающей среды 10 104,0</c:v>
                </c:pt>
                <c:pt idx="5">
                  <c:v>Образование 1 413 332,9</c:v>
                </c:pt>
                <c:pt idx="6">
                  <c:v>Культура 140 168,7</c:v>
                </c:pt>
                <c:pt idx="7">
                  <c:v>Социальная политика 121 891,5</c:v>
                </c:pt>
                <c:pt idx="8">
                  <c:v>Физическая культура и спорт 66 455,5</c:v>
                </c:pt>
                <c:pt idx="9">
                  <c:v>Средства массовой информации 11 465,1</c:v>
                </c:pt>
                <c:pt idx="10">
                  <c:v>Межбюджетные трансферты 148 910,7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138082.1</c:v>
                </c:pt>
                <c:pt idx="1">
                  <c:v>873.9</c:v>
                </c:pt>
                <c:pt idx="2">
                  <c:v>114270.2</c:v>
                </c:pt>
                <c:pt idx="3">
                  <c:v>60810.9</c:v>
                </c:pt>
                <c:pt idx="4">
                  <c:v>10104</c:v>
                </c:pt>
                <c:pt idx="5">
                  <c:v>1413332.9</c:v>
                </c:pt>
                <c:pt idx="6">
                  <c:v>140168.70000000001</c:v>
                </c:pt>
                <c:pt idx="7">
                  <c:v>121891.5</c:v>
                </c:pt>
                <c:pt idx="8">
                  <c:v>66455.5</c:v>
                </c:pt>
                <c:pt idx="9">
                  <c:v>11465.1</c:v>
                </c:pt>
                <c:pt idx="10">
                  <c:v>148910.70000000001</c:v>
                </c:pt>
              </c:numCache>
            </c:numRef>
          </c:val>
        </c:ser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60751257500676215"/>
          <c:y val="9.3091911867633506E-2"/>
          <c:w val="0.39056372892111585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view3D>
      <c:rotX val="30"/>
      <c:rotY val="30"/>
      <c:perspective val="30"/>
    </c:view3D>
    <c:plotArea>
      <c:layout>
        <c:manualLayout>
          <c:layoutTarget val="inner"/>
          <c:xMode val="edge"/>
          <c:yMode val="edge"/>
          <c:x val="8.2783021788882527E-3"/>
          <c:y val="0.18082100832695616"/>
          <c:w val="0.63925968438834324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4"/>
            <c:explosion val="20"/>
          </c:dPt>
          <c:dPt>
            <c:idx val="6"/>
            <c:explosion val="13"/>
          </c:dPt>
          <c:dLbls>
            <c:dLbl>
              <c:idx val="0"/>
              <c:layout>
                <c:manualLayout>
                  <c:x val="-3.8155672494721786E-2"/>
                  <c:y val="-0.32917593252059008"/>
                </c:manualLayout>
              </c:layout>
              <c:showPercent val="1"/>
            </c:dLbl>
            <c:dLbl>
              <c:idx val="1"/>
              <c:layout>
                <c:manualLayout>
                  <c:x val="6.1844392688759929E-2"/>
                  <c:y val="5.9294993218720907E-2"/>
                </c:manualLayout>
              </c:layout>
              <c:showPercent val="1"/>
            </c:dLbl>
            <c:dLbl>
              <c:idx val="2"/>
              <c:layout>
                <c:manualLayout>
                  <c:x val="3.81602353384424E-2"/>
                  <c:y val="8.0329744432910771E-2"/>
                </c:manualLayout>
              </c:layout>
              <c:showPercent val="1"/>
            </c:dLbl>
            <c:dLbl>
              <c:idx val="3"/>
              <c:layout>
                <c:manualLayout>
                  <c:x val="-1.9835203121506571E-2"/>
                  <c:y val="1.2994531409824145E-2"/>
                </c:manualLayout>
              </c:layout>
              <c:showPercent val="1"/>
            </c:dLbl>
            <c:dLbl>
              <c:idx val="4"/>
              <c:layout>
                <c:manualLayout>
                  <c:x val="-4.1482115934036924E-2"/>
                  <c:y val="8.7791992786840578E-2"/>
                </c:manualLayout>
              </c:layout>
              <c:showPercent val="1"/>
            </c:dLbl>
            <c:dLbl>
              <c:idx val="5"/>
              <c:layout>
                <c:manualLayout>
                  <c:x val="-0.23614894500592676"/>
                  <c:y val="-0.25951576891850281"/>
                </c:manualLayout>
              </c:layout>
              <c:showPercent val="1"/>
            </c:dLbl>
            <c:numFmt formatCode="0.0%" sourceLinked="0"/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Percent val="1"/>
          </c:dLbls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0.7823731548121815</c:v>
                </c:pt>
                <c:pt idx="1">
                  <c:v>8.2000000000000003E-2</c:v>
                </c:pt>
                <c:pt idx="2">
                  <c:v>6.1000000000000013E-2</c:v>
                </c:pt>
                <c:pt idx="3">
                  <c:v>6.0000000000000019E-3</c:v>
                </c:pt>
                <c:pt idx="4">
                  <c:v>6.8626845187818475E-2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1741848.6000000003</c:v>
                </c:pt>
                <c:pt idx="1">
                  <c:v>83091.199999999997</c:v>
                </c:pt>
                <c:pt idx="2">
                  <c:v>138082.1</c:v>
                </c:pt>
                <c:pt idx="3">
                  <c:v>10104</c:v>
                </c:pt>
                <c:pt idx="4">
                  <c:v>253239.60000000009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59853402349603757"/>
          <c:y val="0.13507412998840737"/>
          <c:w val="0.31619385828198504"/>
          <c:h val="0.7444040240640698"/>
        </c:manualLayout>
      </c:layout>
    </c:legend>
    <c:plotVisOnly val="1"/>
    <c:dispBlanksAs val="zero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1.2829150996513123E-2"/>
          <c:y val="3.0451071367670612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227369.1</c:v>
                </c:pt>
                <c:pt idx="1">
                  <c:v>210100.9</c:v>
                </c:pt>
                <c:pt idx="2">
                  <c:v>212994.3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1056554.2</c:v>
                </c:pt>
                <c:pt idx="1">
                  <c:v>1090870.2</c:v>
                </c:pt>
                <c:pt idx="2">
                  <c:v>1265972.5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52743.1</c:v>
                </c:pt>
                <c:pt idx="1">
                  <c:v>49437.4</c:v>
                </c:pt>
                <c:pt idx="2">
                  <c:v>45166.6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Молодежная политика (1 учреждение)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9262.1</c:v>
                </c:pt>
                <c:pt idx="1">
                  <c:v>6965.6</c:v>
                </c:pt>
                <c:pt idx="2">
                  <c:v>5577.9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 вопросы в образовании</c:v>
                </c:pt>
              </c:strCache>
            </c:strRef>
          </c:tx>
          <c:dLbls>
            <c:dLbl>
              <c:idx val="0"/>
              <c:layout>
                <c:manualLayout>
                  <c:x val="7.708689240581889E-3"/>
                  <c:y val="-2.5867496204125481E-2"/>
                </c:manualLayout>
              </c:layout>
              <c:showVal val="1"/>
            </c:dLbl>
            <c:dLbl>
              <c:idx val="1"/>
              <c:layout>
                <c:manualLayout>
                  <c:x val="-3.8543446202909202E-3"/>
                  <c:y val="-2.8219086768136874E-2"/>
                </c:manualLayout>
              </c:layout>
              <c:showVal val="1"/>
            </c:dLbl>
            <c:dLbl>
              <c:idx val="2"/>
              <c:layout>
                <c:manualLayout>
                  <c:x val="1.9271723101454581E-3"/>
                  <c:y val="-2.116431507610265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Лист1!$G$2:$G$4</c:f>
              <c:numCache>
                <c:formatCode>#,##0.0</c:formatCode>
                <c:ptCount val="3"/>
                <c:pt idx="0">
                  <c:v>67404.5</c:v>
                </c:pt>
                <c:pt idx="1">
                  <c:v>56459.5</c:v>
                </c:pt>
                <c:pt idx="2">
                  <c:v>56451.5</c:v>
                </c:pt>
              </c:numCache>
            </c:numRef>
          </c:val>
        </c:ser>
        <c:shape val="box"/>
        <c:axId val="261969408"/>
        <c:axId val="261970944"/>
        <c:axId val="0"/>
      </c:bar3DChart>
      <c:catAx>
        <c:axId val="26196940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61970944"/>
        <c:crosses val="autoZero"/>
        <c:auto val="1"/>
        <c:lblAlgn val="ctr"/>
        <c:lblOffset val="100"/>
      </c:catAx>
      <c:valAx>
        <c:axId val="261970944"/>
        <c:scaling>
          <c:orientation val="minMax"/>
        </c:scaling>
        <c:delete val="1"/>
        <c:axPos val="l"/>
        <c:numFmt formatCode="#,##0.0" sourceLinked="1"/>
        <c:tickLblPos val="none"/>
        <c:crossAx val="26196940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4099933340740856"/>
          <c:w val="0.698939266150998"/>
          <c:h val="0.34672443802540481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chemeClr val="bg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532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426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1294.9000000000001</c:v>
                </c:pt>
                <c:pt idx="1">
                  <c:v>1328.6</c:v>
                </c:pt>
                <c:pt idx="2">
                  <c:v>666.5</c:v>
                </c:pt>
                <c:pt idx="3">
                  <c:v>419.2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7.4736134830204054E-2"/>
          <c:y val="0.23855007139057638"/>
          <c:w val="0.92278499725842145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r"/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1413332.9</c:v>
                </c:pt>
                <c:pt idx="1">
                  <c:v>1413833.5</c:v>
                </c:pt>
                <c:pt idx="2" formatCode="#,##0.0">
                  <c:v>1586162.9</c:v>
                </c:pt>
              </c:numCache>
            </c:numRef>
          </c:val>
        </c:ser>
        <c:marker val="1"/>
        <c:axId val="262032000"/>
        <c:axId val="262033792"/>
      </c:lineChart>
      <c:catAx>
        <c:axId val="262032000"/>
        <c:scaling>
          <c:orientation val="minMax"/>
        </c:scaling>
        <c:delete val="1"/>
        <c:axPos val="b"/>
        <c:numFmt formatCode="General" sourceLinked="1"/>
        <c:tickLblPos val="none"/>
        <c:crossAx val="262033792"/>
        <c:crosses val="autoZero"/>
        <c:auto val="1"/>
        <c:lblAlgn val="ctr"/>
        <c:lblOffset val="100"/>
      </c:catAx>
      <c:valAx>
        <c:axId val="262033792"/>
        <c:scaling>
          <c:orientation val="minMax"/>
        </c:scaling>
        <c:delete val="1"/>
        <c:axPos val="l"/>
        <c:numFmt formatCode="#,##0.00" sourceLinked="1"/>
        <c:tickLblPos val="none"/>
        <c:crossAx val="2620320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6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87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01.01.2026</c:v>
                </c:pt>
                <c:pt idx="1">
                  <c:v>на 01.01.2027</c:v>
                </c:pt>
                <c:pt idx="2">
                  <c:v>на 01.01.2028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15398.8</c:v>
                </c:pt>
                <c:pt idx="2">
                  <c:v>32410.3</c:v>
                </c:pt>
              </c:numCache>
            </c:numRef>
          </c:val>
        </c:ser>
        <c:shape val="box"/>
        <c:axId val="293086336"/>
        <c:axId val="293087872"/>
        <c:axId val="0"/>
      </c:bar3DChart>
      <c:catAx>
        <c:axId val="293086336"/>
        <c:scaling>
          <c:orientation val="minMax"/>
        </c:scaling>
        <c:delete val="1"/>
        <c:axPos val="b"/>
        <c:tickLblPos val="none"/>
        <c:crossAx val="293087872"/>
        <c:crosses val="autoZero"/>
        <c:auto val="1"/>
        <c:lblAlgn val="ctr"/>
        <c:lblOffset val="100"/>
      </c:catAx>
      <c:valAx>
        <c:axId val="293087872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293086336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68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96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hape val="box"/>
        <c:axId val="293113216"/>
        <c:axId val="293569664"/>
        <c:axId val="0"/>
      </c:bar3DChart>
      <c:catAx>
        <c:axId val="293113216"/>
        <c:scaling>
          <c:orientation val="minMax"/>
        </c:scaling>
        <c:delete val="1"/>
        <c:axPos val="b"/>
        <c:tickLblPos val="none"/>
        <c:crossAx val="293569664"/>
        <c:crosses val="autoZero"/>
        <c:auto val="1"/>
        <c:lblAlgn val="ctr"/>
        <c:lblOffset val="100"/>
      </c:catAx>
      <c:valAx>
        <c:axId val="293569664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293113216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</c:spPr>
          <c:dLbls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 formatCode="0.0">
                  <c:v>560</c:v>
                </c:pt>
                <c:pt idx="1">
                  <c:v>666.5</c:v>
                </c:pt>
                <c:pt idx="2">
                  <c:v>756.5</c:v>
                </c:pt>
                <c:pt idx="3">
                  <c:v>845.6</c:v>
                </c:pt>
                <c:pt idx="4">
                  <c:v>925.6</c:v>
                </c:pt>
                <c:pt idx="5">
                  <c:v>1014.6</c:v>
                </c:pt>
              </c:numCache>
            </c:numRef>
          </c:val>
        </c:ser>
        <c:shape val="cone"/>
        <c:axId val="189527552"/>
        <c:axId val="189529088"/>
        <c:axId val="0"/>
      </c:bar3DChart>
      <c:catAx>
        <c:axId val="189527552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9529088"/>
        <c:crosses val="autoZero"/>
        <c:auto val="1"/>
        <c:lblAlgn val="ctr"/>
        <c:lblOffset val="100"/>
      </c:catAx>
      <c:valAx>
        <c:axId val="189529088"/>
        <c:scaling>
          <c:orientation val="minMax"/>
        </c:scaling>
        <c:delete val="1"/>
        <c:axPos val="b"/>
        <c:majorGridlines/>
        <c:numFmt formatCode="0.0" sourceLinked="1"/>
        <c:tickLblPos val="none"/>
        <c:crossAx val="18952755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8"/>
  <c:chart>
    <c:autoTitleDeleted val="1"/>
    <c:plotArea>
      <c:layout>
        <c:manualLayout>
          <c:layoutTarget val="inner"/>
          <c:xMode val="edge"/>
          <c:yMode val="edge"/>
          <c:x val="2.7936491176708204E-2"/>
          <c:y val="0.27612099883666608"/>
          <c:w val="0.94412701764659035"/>
          <c:h val="0.5685012982541626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786.3</c:v>
                </c:pt>
                <c:pt idx="1">
                  <c:v>1294.9000000000001</c:v>
                </c:pt>
                <c:pt idx="2">
                  <c:v>3158.4</c:v>
                </c:pt>
                <c:pt idx="3">
                  <c:v>5374</c:v>
                </c:pt>
                <c:pt idx="4">
                  <c:v>5485.7</c:v>
                </c:pt>
                <c:pt idx="5">
                  <c:v>5589.9</c:v>
                </c:pt>
              </c:numCache>
            </c:numRef>
          </c:val>
        </c:ser>
        <c:axId val="178408064"/>
        <c:axId val="188051840"/>
      </c:barChart>
      <c:catAx>
        <c:axId val="17840806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88051840"/>
        <c:crosses val="autoZero"/>
        <c:auto val="1"/>
        <c:lblAlgn val="ctr"/>
        <c:lblOffset val="100"/>
      </c:catAx>
      <c:valAx>
        <c:axId val="18805184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7840806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 b="0" i="0" baseline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Индекс производства продукции </a:t>
            </a:r>
          </a:p>
          <a:p>
            <a:pPr>
              <a:defRPr sz="1600" b="0" i="0" baseline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сельского хозяйства, %</a:t>
            </a:r>
            <a:endParaRPr lang="ru-RU" sz="1400" b="1" i="0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3401914072342514"/>
          <c:y val="5.2695444201365418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36968899052693482"/>
          <c:w val="0.87218887106902065"/>
          <c:h val="0.4606843475608595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4134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103.2</c:v>
                </c:pt>
                <c:pt idx="1">
                  <c:v>121.2</c:v>
                </c:pt>
                <c:pt idx="2">
                  <c:v>139.19999999999999</c:v>
                </c:pt>
                <c:pt idx="3">
                  <c:v>105.8</c:v>
                </c:pt>
                <c:pt idx="4">
                  <c:v>106.5</c:v>
                </c:pt>
                <c:pt idx="5">
                  <c:v>106.5</c:v>
                </c:pt>
              </c:numCache>
            </c:numRef>
          </c:val>
        </c:ser>
        <c:marker val="1"/>
        <c:axId val="189768448"/>
        <c:axId val="189769984"/>
      </c:lineChart>
      <c:catAx>
        <c:axId val="18976844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9769984"/>
        <c:crosses val="autoZero"/>
        <c:auto val="1"/>
        <c:lblAlgn val="ctr"/>
        <c:lblOffset val="100"/>
      </c:catAx>
      <c:valAx>
        <c:axId val="18976998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8976844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2329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6287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6287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6287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5619E-3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653.6</c:v>
                </c:pt>
                <c:pt idx="1">
                  <c:v>694.7</c:v>
                </c:pt>
                <c:pt idx="2">
                  <c:v>732.7</c:v>
                </c:pt>
                <c:pt idx="3">
                  <c:v>771.6</c:v>
                </c:pt>
                <c:pt idx="4">
                  <c:v>811.4</c:v>
                </c:pt>
                <c:pt idx="5">
                  <c:v>850.6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1.4607875039183399E-2"/>
                  <c:y val="-2.5054222254427175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6287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5898E-17"/>
                </c:manualLayout>
              </c:layout>
              <c:showVal val="1"/>
            </c:dLbl>
            <c:dLbl>
              <c:idx val="6"/>
              <c:layout>
                <c:manualLayout>
                  <c:x val="1.6345481740672727E-2"/>
                  <c:y val="-4.5583726537841126E-3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1512.3</c:v>
                </c:pt>
                <c:pt idx="1">
                  <c:v>2008.2</c:v>
                </c:pt>
                <c:pt idx="2">
                  <c:v>2358.1999999999998</c:v>
                </c:pt>
                <c:pt idx="3">
                  <c:v>2650.3</c:v>
                </c:pt>
                <c:pt idx="4">
                  <c:v>2968.2</c:v>
                </c:pt>
                <c:pt idx="5">
                  <c:v>3328.8</c:v>
                </c:pt>
              </c:numCache>
            </c:numRef>
          </c:val>
        </c:ser>
        <c:shape val="cylinder"/>
        <c:axId val="189793792"/>
        <c:axId val="189795328"/>
        <c:axId val="0"/>
      </c:bar3DChart>
      <c:catAx>
        <c:axId val="18979379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100" b="1">
                <a:solidFill>
                  <a:srgbClr val="002060"/>
                </a:solidFill>
              </a:defRPr>
            </a:pPr>
            <a:endParaRPr lang="ru-RU"/>
          </a:p>
        </c:txPr>
        <c:crossAx val="189795328"/>
        <c:crossesAt val="0"/>
        <c:auto val="1"/>
        <c:lblAlgn val="ctr"/>
        <c:lblOffset val="100"/>
      </c:catAx>
      <c:valAx>
        <c:axId val="189795328"/>
        <c:scaling>
          <c:orientation val="minMax"/>
        </c:scaling>
        <c:delete val="1"/>
        <c:axPos val="l"/>
        <c:numFmt formatCode="General" sourceLinked="1"/>
        <c:tickLblPos val="none"/>
        <c:crossAx val="1897937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100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1330227939325022E-2"/>
          <c:y val="6.1888800375320158E-2"/>
          <c:w val="0.8669247129967208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3499.9</c:v>
                </c:pt>
                <c:pt idx="1">
                  <c:v>3952.2</c:v>
                </c:pt>
                <c:pt idx="2">
                  <c:v>4428.9000000000005</c:v>
                </c:pt>
                <c:pt idx="3">
                  <c:v>4901.2</c:v>
                </c:pt>
                <c:pt idx="4" formatCode="0.0">
                  <c:v>5620</c:v>
                </c:pt>
                <c:pt idx="5" formatCode="0.0">
                  <c:v>6000</c:v>
                </c:pt>
              </c:numCache>
            </c:numRef>
          </c:val>
        </c:ser>
        <c:axId val="190294272"/>
        <c:axId val="190300160"/>
      </c:barChart>
      <c:catAx>
        <c:axId val="19029427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90300160"/>
        <c:crossesAt val="0"/>
        <c:auto val="1"/>
        <c:lblAlgn val="ctr"/>
        <c:lblOffset val="100"/>
      </c:catAx>
      <c:valAx>
        <c:axId val="190300160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190294272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Платные услуги населению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млн. руб. </a:t>
            </a:r>
          </a:p>
        </c:rich>
      </c:tx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3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539.1</c:v>
                </c:pt>
                <c:pt idx="1">
                  <c:v>450.4</c:v>
                </c:pt>
                <c:pt idx="2">
                  <c:v>500.1</c:v>
                </c:pt>
                <c:pt idx="3">
                  <c:v>550.70000000000005</c:v>
                </c:pt>
                <c:pt idx="4" formatCode="0.0">
                  <c:v>595</c:v>
                </c:pt>
                <c:pt idx="5" formatCode="0.0">
                  <c:v>650.5</c:v>
                </c:pt>
              </c:numCache>
            </c:numRef>
          </c:val>
        </c:ser>
        <c:shape val="cone"/>
        <c:axId val="192844928"/>
        <c:axId val="192846464"/>
        <c:axId val="0"/>
      </c:bar3DChart>
      <c:catAx>
        <c:axId val="19284492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92846464"/>
        <c:crosses val="autoZero"/>
        <c:auto val="1"/>
        <c:lblAlgn val="ctr"/>
        <c:lblOffset val="100"/>
      </c:catAx>
      <c:valAx>
        <c:axId val="19284646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9284492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3475067392799071"/>
          <c:y val="2.6631313934854059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119.6</c:v>
                </c:pt>
                <c:pt idx="1">
                  <c:v>105.2</c:v>
                </c:pt>
                <c:pt idx="2">
                  <c:v>106.8</c:v>
                </c:pt>
                <c:pt idx="3">
                  <c:v>104.6</c:v>
                </c:pt>
                <c:pt idx="4">
                  <c:v>104</c:v>
                </c:pt>
                <c:pt idx="5">
                  <c:v>103.9</c:v>
                </c:pt>
              </c:numCache>
            </c:numRef>
          </c:val>
        </c:ser>
        <c:marker val="1"/>
        <c:axId val="188070912"/>
        <c:axId val="192862464"/>
      </c:lineChart>
      <c:catAx>
        <c:axId val="18807091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92862464"/>
        <c:crosses val="autoZero"/>
        <c:auto val="1"/>
        <c:lblAlgn val="ctr"/>
        <c:lblOffset val="100"/>
      </c:catAx>
      <c:valAx>
        <c:axId val="19286246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88070912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-8047" custLinFactNeighborY="-183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2 137 605,3 тыс.рублей ( 96,0 %)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88 760,2 тыс. рублей (4,0%)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2025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75970" custScaleY="153903" custLinFactNeighborX="-58771" custLinFactNeighborY="2568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2 226 365,5        тыс.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69943" custLinFactNeighborY="985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 custLinFactNeighborX="203" custLinFactNeighborY="-19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69944" custLinFactNeighborY="4589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357585" cy="479162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19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32190"/>
        <a:ext cx="3357585" cy="479162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18912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18912"/>
        <a:ext cx="3429023" cy="615346"/>
      </dsp:txXfrm>
    </dsp:sp>
    <dsp:sp modelId="{79F34D2B-5F80-456A-B944-5D38073B2182}">
      <dsp:nvSpPr>
        <dsp:cNvPr id="0" name=""/>
        <dsp:cNvSpPr/>
      </dsp:nvSpPr>
      <dsp:spPr>
        <a:xfrm>
          <a:off x="0" y="884851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884851"/>
        <a:ext cx="3429023" cy="615346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42876"/>
          <a:ext cx="3357585" cy="781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142876"/>
        <a:ext cx="3357585" cy="781764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47237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3" cy="472373"/>
      </dsp:txXfrm>
    </dsp:sp>
    <dsp:sp modelId="{79F34D2B-5F80-456A-B944-5D38073B2182}">
      <dsp:nvSpPr>
        <dsp:cNvPr id="0" name=""/>
        <dsp:cNvSpPr/>
      </dsp:nvSpPr>
      <dsp:spPr>
        <a:xfrm>
          <a:off x="0" y="599007"/>
          <a:ext cx="3429023" cy="5361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99007"/>
        <a:ext cx="3429023" cy="536182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27"/>
        <a:ext cx="3429023" cy="421200"/>
      </dsp:txXfrm>
    </dsp:sp>
    <dsp:sp modelId="{79F34D2B-5F80-456A-B944-5D38073B2182}">
      <dsp:nvSpPr>
        <dsp:cNvPr id="0" name=""/>
        <dsp:cNvSpPr/>
      </dsp:nvSpPr>
      <dsp:spPr>
        <a:xfrm>
          <a:off x="0" y="4286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7"/>
        <a:ext cx="3429023" cy="421200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F34D2B-5F80-456A-B944-5D38073B2182}">
      <dsp:nvSpPr>
        <dsp:cNvPr id="0" name=""/>
        <dsp:cNvSpPr/>
      </dsp:nvSpPr>
      <dsp:spPr>
        <a:xfrm>
          <a:off x="0" y="1509"/>
          <a:ext cx="3357585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509"/>
        <a:ext cx="3357585" cy="711360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9098"/>
          <a:ext cx="3357585" cy="5315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29098"/>
        <a:ext cx="3357585" cy="531510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3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3" cy="308267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8992" cy="3946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428992" cy="394662"/>
      </dsp:txXfrm>
    </dsp:sp>
    <dsp:sp modelId="{79F34D2B-5F80-456A-B944-5D38073B2182}">
      <dsp:nvSpPr>
        <dsp:cNvPr id="0" name=""/>
        <dsp:cNvSpPr/>
      </dsp:nvSpPr>
      <dsp:spPr>
        <a:xfrm>
          <a:off x="0" y="428629"/>
          <a:ext cx="3428992" cy="6062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9"/>
        <a:ext cx="3428992" cy="606294"/>
      </dsp:txXfrm>
    </dsp:sp>
    <dsp:sp modelId="{08355A28-8013-445F-8854-5D7D2EB104E4}">
      <dsp:nvSpPr>
        <dsp:cNvPr id="0" name=""/>
        <dsp:cNvSpPr/>
      </dsp:nvSpPr>
      <dsp:spPr>
        <a:xfrm>
          <a:off x="0" y="1071571"/>
          <a:ext cx="3428992" cy="3266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071571"/>
        <a:ext cx="3428992" cy="326638"/>
      </dsp:txXfrm>
    </dsp:sp>
    <dsp:sp modelId="{68D7BF1F-BD5A-4E45-B973-66CF07C8EF03}">
      <dsp:nvSpPr>
        <dsp:cNvPr id="0" name=""/>
        <dsp:cNvSpPr/>
      </dsp:nvSpPr>
      <dsp:spPr>
        <a:xfrm>
          <a:off x="0" y="1428757"/>
          <a:ext cx="3428992" cy="4664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428757"/>
        <a:ext cx="3428992" cy="466476"/>
      </dsp:txXfrm>
    </dsp:sp>
    <dsp:sp modelId="{A70E4835-AE87-411F-B78C-66273ACD8366}">
      <dsp:nvSpPr>
        <dsp:cNvPr id="0" name=""/>
        <dsp:cNvSpPr/>
      </dsp:nvSpPr>
      <dsp:spPr>
        <a:xfrm>
          <a:off x="0" y="2000267"/>
          <a:ext cx="3428992" cy="40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воспитание граждан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000267"/>
        <a:ext cx="3428992" cy="40306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517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357585" cy="451728"/>
      </dsp:txXfrm>
    </dsp:sp>
    <dsp:sp modelId="{79F34D2B-5F80-456A-B944-5D38073B2182}">
      <dsp:nvSpPr>
        <dsp:cNvPr id="0" name=""/>
        <dsp:cNvSpPr/>
      </dsp:nvSpPr>
      <dsp:spPr>
        <a:xfrm>
          <a:off x="0" y="500066"/>
          <a:ext cx="3357585" cy="4020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00066"/>
        <a:ext cx="3357585" cy="40200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138"/>
          <a:ext cx="3286147" cy="3619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38138"/>
        <a:ext cx="3286147" cy="36192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286147" cy="4995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286147" cy="49957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429023" cy="665583"/>
      </dsp:txXfrm>
    </dsp:sp>
    <dsp:sp modelId="{79F34D2B-5F80-456A-B944-5D38073B2182}">
      <dsp:nvSpPr>
        <dsp:cNvPr id="0" name=""/>
        <dsp:cNvSpPr/>
      </dsp:nvSpPr>
      <dsp:spPr>
        <a:xfrm>
          <a:off x="0" y="763176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763176"/>
        <a:ext cx="3429023" cy="665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2026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2027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3705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8.jpeg"/><Relationship Id="rId5" Type="http://schemas.openxmlformats.org/officeDocument/2006/relationships/image" Target="../media/image36.jpeg"/><Relationship Id="rId4" Type="http://schemas.openxmlformats.org/officeDocument/2006/relationships/chart" Target="../charts/char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4" Type="http://schemas.openxmlformats.org/officeDocument/2006/relationships/chart" Target="../charts/chart1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5" Type="http://schemas.openxmlformats.org/officeDocument/2006/relationships/image" Target="../media/image85.jpe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0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9.jpeg"/><Relationship Id="rId4" Type="http://schemas.openxmlformats.org/officeDocument/2006/relationships/diagramLayout" Target="../diagrams/layout1.xml"/><Relationship Id="rId9" Type="http://schemas.openxmlformats.org/officeDocument/2006/relationships/chart" Target="../charts/chart18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5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6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5.jpeg"/><Relationship Id="rId11" Type="http://schemas.openxmlformats.org/officeDocument/2006/relationships/image" Target="../media/image109.jpeg"/><Relationship Id="rId5" Type="http://schemas.openxmlformats.org/officeDocument/2006/relationships/image" Target="../media/image104.jpeg"/><Relationship Id="rId10" Type="http://schemas.openxmlformats.org/officeDocument/2006/relationships/image" Target="../media/image108.jpeg"/><Relationship Id="rId4" Type="http://schemas.openxmlformats.org/officeDocument/2006/relationships/image" Target="../media/image103.jpeg"/><Relationship Id="rId9" Type="http://schemas.openxmlformats.org/officeDocument/2006/relationships/image" Target="../media/image107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6.jpe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6.jpeg"/><Relationship Id="rId7" Type="http://schemas.openxmlformats.org/officeDocument/2006/relationships/image" Target="../media/image122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4.jpeg"/><Relationship Id="rId4" Type="http://schemas.openxmlformats.org/officeDocument/2006/relationships/chart" Target="../charts/chart20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42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41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7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45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44.jpeg"/><Relationship Id="rId4" Type="http://schemas.openxmlformats.org/officeDocument/2006/relationships/diagramData" Target="../diagrams/data8.xml"/><Relationship Id="rId9" Type="http://schemas.openxmlformats.org/officeDocument/2006/relationships/image" Target="../media/image143.jpe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50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9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8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51.jpe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53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7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56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55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52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54.jpeg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60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9.jpeg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8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61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65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64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63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62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7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7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66.jpeg"/><Relationship Id="rId14" Type="http://schemas.openxmlformats.org/officeDocument/2006/relationships/diagramColors" Target="../diagrams/colors24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1.jpeg"/><Relationship Id="rId11" Type="http://schemas.openxmlformats.org/officeDocument/2006/relationships/image" Target="../media/image176.png"/><Relationship Id="rId5" Type="http://schemas.openxmlformats.org/officeDocument/2006/relationships/image" Target="../media/image170.png"/><Relationship Id="rId10" Type="http://schemas.openxmlformats.org/officeDocument/2006/relationships/image" Target="../media/image175.jpeg"/><Relationship Id="rId4" Type="http://schemas.openxmlformats.org/officeDocument/2006/relationships/image" Target="../media/image169.png"/><Relationship Id="rId9" Type="http://schemas.openxmlformats.org/officeDocument/2006/relationships/image" Target="../media/image17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image" Target="../media/image178.jpeg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8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2025-2027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51520" y="3212976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71600" y="476672"/>
            <a:ext cx="7858180" cy="120032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3B"/>
                </a:solidFill>
              </a:rPr>
              <a:t>Целью основных направлений бюджетной и налоговой политики Усть-Абаканского района Республики Хакасия на 2025 год и на плановый период 2026 и 2027 годов является определение условий, используемых при составлении проекта бюджета муниципального образования Усть-Абаканский район на 2025 год и плановый период 2026 и 2027 годов, подходов к его формированию, основных характеристик и прогнозируемых параметров проекта бюджета муниципального образования Усть-Абаканский район на 2025 год и плановый период 2026 и 2027 годов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11560" y="1772816"/>
            <a:ext cx="8358246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Основные направления бюджетной и налоговой политики направлены на повышение эффективности управления муниципальными финансами, реализацию национальных и региональных проектов на муниципальном уровне, а также повышение эффективности реализации мероприятий в рамках муниципальных программ.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27584" y="3140968"/>
            <a:ext cx="7929618" cy="492443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i="1" dirty="0" smtClean="0"/>
              <a:t>решения, принимаемые на региональном уровне в рамках налоговой политики и межбюджетных отношений</a:t>
            </a:r>
            <a:endParaRPr lang="ru-RU" sz="1300" b="1" i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27584" y="3717032"/>
            <a:ext cx="7929618" cy="492443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i="1" dirty="0" smtClean="0"/>
              <a:t>стратегическая </a:t>
            </a:r>
            <a:r>
              <a:rPr lang="ru-RU" sz="1300" b="1" i="1" dirty="0" err="1" smtClean="0"/>
              <a:t>приоритизация</a:t>
            </a:r>
            <a:r>
              <a:rPr lang="ru-RU" sz="1300" b="1" i="1" dirty="0" smtClean="0"/>
              <a:t> расходов бюджета, т.е. приоритетное планирование бюджетных ассигнований</a:t>
            </a:r>
            <a:endParaRPr lang="ru-RU" sz="1300" b="1" i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51520" y="6093296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827584" y="4797152"/>
            <a:ext cx="7929618" cy="461665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</a:rPr>
              <a:t>укрепление и развитие налогового потенциала района , формирование бюджетных параметров исходя из необходимости безусловного исполнения действующих расходных обязательств </a:t>
            </a:r>
            <a:endParaRPr lang="ru-RU" sz="1200" b="1" i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55893" y="3784667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255893" y="5440851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827584" y="5373216"/>
            <a:ext cx="7929618" cy="477054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</a:rPr>
              <a:t>создание условий  (оптимизация бюджетных расходов) для повышения эффективности расходов и качества управления муниципальными финансами</a:t>
            </a:r>
            <a:endParaRPr lang="ru-RU" sz="1200" b="1" i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7584" y="5949280"/>
            <a:ext cx="7929618" cy="646331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</a:rPr>
              <a:t>организацию работы по наращиванию темпов привлечения дополнительной финансовой помощи из республиканского бюджета, а также средств на софинансирование расходных обязательств Усть-Абаканского района, в том числе в рамках муниципальных программ</a:t>
            </a:r>
            <a:endParaRPr lang="ru-RU" sz="1200" b="1" i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55893" y="4864787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5" name="Прямоугольник 24"/>
          <p:cNvSpPr/>
          <p:nvPr/>
        </p:nvSpPr>
        <p:spPr>
          <a:xfrm>
            <a:off x="827584" y="2564904"/>
            <a:ext cx="7929618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ctr" eaLnBrk="0" hangingPunct="0">
              <a:tabLst>
                <a:tab pos="630238" algn="l"/>
              </a:tabLst>
            </a:pPr>
            <a:r>
              <a:rPr lang="ru-RU" sz="1200" b="1" dirty="0" smtClean="0">
                <a:solidFill>
                  <a:srgbClr val="C0003B"/>
                </a:solidFill>
              </a:rPr>
              <a:t>Основное влияние на реализацию бюджетной и налоговой политики Усть-Абаканского района в плановом периоде окажут:</a:t>
            </a:r>
            <a:endParaRPr lang="ru-RU" sz="1200" b="1" dirty="0" smtClean="0">
              <a:solidFill>
                <a:srgbClr val="C0003B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27584" y="4293096"/>
            <a:ext cx="7929618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ctr" eaLnBrk="0" hangingPunct="0">
              <a:tabLst>
                <a:tab pos="630238" algn="l"/>
              </a:tabLst>
            </a:pPr>
            <a:r>
              <a:rPr lang="ru-RU" sz="1200" b="1" dirty="0" smtClean="0">
                <a:solidFill>
                  <a:srgbClr val="C0003B"/>
                </a:solidFill>
              </a:rPr>
              <a:t>Бюджетная и налоговая политика Усть-Абаканского района Республики Хакасия в 2025-2027 годах будет направлена на:</a:t>
            </a:r>
            <a:endParaRPr lang="ru-RU" sz="1200" b="1" dirty="0" smtClean="0">
              <a:solidFill>
                <a:srgbClr val="C0003B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467544" y="1484784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467544" y="1052736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971600" y="692696"/>
            <a:ext cx="7929618" cy="646331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96875" algn="just" eaLnBrk="0" hangingPunct="0">
              <a:tabLst>
                <a:tab pos="630238" algn="l"/>
              </a:tabLst>
            </a:pPr>
            <a:r>
              <a:rPr lang="ru-RU" sz="1200" b="1" i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200" b="1" i="1" dirty="0" smtClean="0">
                <a:solidFill>
                  <a:srgbClr val="C00000"/>
                </a:solidFill>
              </a:rPr>
              <a:t>сохранение достигнутого соотношения между уровнем оплаты труда «указанных» категорий работников бюджетной сферы и майским Указом Президента РФ и уровнем среднемесячного дохода от трудовой деятельности;</a:t>
            </a:r>
            <a:endParaRPr lang="ru-RU" sz="1200" b="1" i="1" dirty="0" smtClean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971600" y="1412776"/>
            <a:ext cx="7929618" cy="461665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200" b="1" i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200" b="1" i="1" dirty="0" smtClean="0">
                <a:solidFill>
                  <a:srgbClr val="C00000"/>
                </a:solidFill>
              </a:rPr>
              <a:t>повышение уровня минимального размера оплаты труда с 01.01.2025 года в соответствии с Законом Российской Федерации от 19.06.2000 № 82-ФЗ «О минимальном размере оплаты труда»;</a:t>
            </a:r>
            <a:endParaRPr lang="ru-RU" sz="1200" b="1" i="1" dirty="0" smtClean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962075" y="1977405"/>
            <a:ext cx="7929618" cy="461665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rgbClr val="C00000"/>
                </a:solidFill>
              </a:rPr>
              <a:t>- соблюдение условий софинансирования к федеральным и региональным средствам, в том числе на реализацию национальных и региональных проектов.</a:t>
            </a:r>
            <a:endParaRPr lang="ru-RU" sz="1200" b="1" i="1" dirty="0">
              <a:solidFill>
                <a:srgbClr val="C00000"/>
              </a:solidFill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467544" y="2060848"/>
            <a:ext cx="437374" cy="428628"/>
            <a:chOff x="0" y="60476"/>
            <a:chExt cx="437374" cy="624820"/>
          </a:xfrm>
        </p:grpSpPr>
        <p:sp>
          <p:nvSpPr>
            <p:cNvPr id="28" name="Нашивка 2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5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7" name="Прямоугольник 36"/>
          <p:cNvSpPr/>
          <p:nvPr/>
        </p:nvSpPr>
        <p:spPr>
          <a:xfrm>
            <a:off x="971600" y="2564904"/>
            <a:ext cx="7929618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396875" algn="ctr" eaLnBrk="0" hangingPunct="0">
              <a:tabLst>
                <a:tab pos="630238" algn="l"/>
              </a:tabLst>
            </a:pPr>
            <a:r>
              <a:rPr lang="ru-RU" sz="1200" b="1" dirty="0" smtClean="0">
                <a:solidFill>
                  <a:schemeClr val="tx1"/>
                </a:solidFill>
              </a:rPr>
              <a:t>Повышение эффективности и результативности расходования бюджетных средств будет обеспечено в том числе за счет реализации следующих мероприятий:</a:t>
            </a:r>
            <a:endParaRPr lang="ru-RU" sz="1200" b="1" dirty="0" smtClean="0">
              <a:solidFill>
                <a:schemeClr val="tx1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971600" y="3072348"/>
            <a:ext cx="7929618" cy="372409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обеспечение необходимых условий для эффективности расходов муниципальных финансов;</a:t>
            </a:r>
          </a:p>
          <a:p>
            <a:endParaRPr lang="ru-RU" sz="1200" b="1" i="1" dirty="0" smtClean="0">
              <a:solidFill>
                <a:schemeClr val="accent6"/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определение четких приоритетов использования бюджетных средств с учетом текущей экономической ситуации;</a:t>
            </a:r>
          </a:p>
          <a:p>
            <a:endParaRPr lang="ru-RU" sz="1200" b="1" i="1" dirty="0" smtClean="0">
              <a:solidFill>
                <a:schemeClr val="accent6"/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обеспечение выполнения ключевых и целевых показателей муниципальных программ. При планировании бюджетных ассигнований следует детально оценить содержание муниципальных программ района, соизмерив объемы их финансового обеспечения с реальными возможностями бюджета района, обеспечить реализацию системы управления бюджетными расходами, увязанной с формированием муниципальных программ с учетом интеграции в них мероприятий, направленных на достижение соответствующих результатов региональных проектов в рамках решения задач национальных проектов;</a:t>
            </a:r>
          </a:p>
          <a:p>
            <a:endParaRPr lang="ru-RU" sz="1200" b="1" i="1" dirty="0" smtClean="0">
              <a:solidFill>
                <a:schemeClr val="accent6"/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реализации проектов инициативного бюджетирования;</a:t>
            </a:r>
          </a:p>
          <a:p>
            <a:endParaRPr lang="ru-RU" sz="1200" b="1" i="1" dirty="0" smtClean="0">
              <a:solidFill>
                <a:schemeClr val="accent6"/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оперативное принятие решений по перераспределению средств бюджета муниципального района (в том числе высвободившихся в результате экономии, образовавшейся при заключении муниципальных контрактов</a:t>
            </a:r>
          </a:p>
          <a:p>
            <a:r>
              <a:rPr lang="ru-RU" sz="1200" b="1" i="1" dirty="0" smtClean="0">
                <a:solidFill>
                  <a:schemeClr val="accent6"/>
                </a:solidFill>
              </a:rPr>
              <a:t>(договоров), в пользу приоритетных и значимых направлений расходов по основаниям, предусмотренным бюджетным законодательством;</a:t>
            </a:r>
          </a:p>
          <a:p>
            <a:endParaRPr lang="ru-RU" sz="800" b="1" i="1" dirty="0" smtClean="0">
              <a:solidFill>
                <a:schemeClr val="accent6"/>
              </a:solidFill>
            </a:endParaRPr>
          </a:p>
          <a:p>
            <a:r>
              <a:rPr lang="ru-RU" sz="1200" b="1" i="1" dirty="0" smtClean="0">
                <a:solidFill>
                  <a:schemeClr val="accent6"/>
                </a:solidFill>
              </a:rPr>
              <a:t>- оптимизация расходов на содержание органов муниципальной власти, муниципальных учреждений;</a:t>
            </a:r>
            <a:endParaRPr lang="ru-RU" sz="1200" b="1" i="1" dirty="0">
              <a:solidFill>
                <a:schemeClr val="accent6"/>
              </a:solidFill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395536" y="3429000"/>
            <a:ext cx="437374" cy="428628"/>
            <a:chOff x="0" y="60476"/>
            <a:chExt cx="437374" cy="624820"/>
          </a:xfrm>
        </p:grpSpPr>
        <p:sp>
          <p:nvSpPr>
            <p:cNvPr id="40" name="Нашивка 3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395536" y="4365104"/>
            <a:ext cx="437374" cy="428628"/>
            <a:chOff x="0" y="60476"/>
            <a:chExt cx="437374" cy="624820"/>
          </a:xfrm>
        </p:grpSpPr>
        <p:sp>
          <p:nvSpPr>
            <p:cNvPr id="43" name="Нашивка 4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395536" y="5301208"/>
            <a:ext cx="437374" cy="428628"/>
            <a:chOff x="0" y="60476"/>
            <a:chExt cx="437374" cy="624820"/>
          </a:xfrm>
        </p:grpSpPr>
        <p:sp>
          <p:nvSpPr>
            <p:cNvPr id="46" name="Нашивка 4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395536" y="6093296"/>
            <a:ext cx="437374" cy="428628"/>
            <a:chOff x="0" y="60476"/>
            <a:chExt cx="437374" cy="624820"/>
          </a:xfrm>
        </p:grpSpPr>
        <p:sp>
          <p:nvSpPr>
            <p:cNvPr id="49" name="Нашивка 48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50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31640" y="18864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pic>
        <p:nvPicPr>
          <p:cNvPr id="20" name="Рисунок 19" descr="http://900igr.net/up/datas/111023/0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077072"/>
            <a:ext cx="4032448" cy="2427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4221088"/>
            <a:ext cx="3407736" cy="2021924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1043608" y="620688"/>
            <a:ext cx="7929618" cy="3354765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финансовое обеспечение принятых расходных обязательств с учетом проведения мероприятий по их оптимизации, сокращению неэффективных расходов;</a:t>
            </a:r>
          </a:p>
          <a:p>
            <a:endParaRPr lang="ru-RU" sz="800" b="1" i="1" dirty="0" smtClean="0">
              <a:solidFill>
                <a:schemeClr val="accent6"/>
              </a:solidFill>
            </a:endParaRPr>
          </a:p>
          <a:p>
            <a:r>
              <a:rPr lang="ru-RU" sz="1200" b="1" i="1" dirty="0" smtClean="0">
                <a:solidFill>
                  <a:schemeClr val="accent6"/>
                </a:solidFill>
              </a:rPr>
              <a:t>- соблюдение финансовой дисциплины главными распорядителями и получателями бюджетных средств;</a:t>
            </a: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повышение эффективности функционирования контрактной системы в сфере закупок товаров, работ, услуг для обеспечения муниципальных нужд, направленной на обеспечение экономного и результативного использования бюджетных средств;</a:t>
            </a:r>
          </a:p>
          <a:p>
            <a:endParaRPr lang="ru-RU" sz="800" b="1" i="1" dirty="0" smtClean="0">
              <a:solidFill>
                <a:schemeClr val="accent6"/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осуществление внутреннего муниципального финансового контроля в соответствии с федеральными стандартами внутреннего муниципального финансового контроля, утвержденными Правительством Российской Федерации;</a:t>
            </a:r>
          </a:p>
          <a:p>
            <a:endParaRPr lang="ru-RU" sz="800" b="1" i="1" dirty="0" smtClean="0">
              <a:solidFill>
                <a:schemeClr val="accent6"/>
              </a:solidFill>
            </a:endParaRPr>
          </a:p>
          <a:p>
            <a:r>
              <a:rPr lang="ru-RU" sz="1200" b="1" i="1" dirty="0" smtClean="0">
                <a:solidFill>
                  <a:schemeClr val="accent6"/>
                </a:solidFill>
              </a:rPr>
              <a:t>- повышение качества финансового менеджмента главных распорядителей бюджетных средств;</a:t>
            </a: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участие в приоритетном порядке, исходя из возможностей бюджета, в реализации национальных проектов (программ), государственных программах и мероприятиях, </a:t>
            </a:r>
            <a:r>
              <a:rPr lang="ru-RU" sz="1200" b="1" i="1" dirty="0" err="1" smtClean="0">
                <a:solidFill>
                  <a:schemeClr val="accent6"/>
                </a:solidFill>
              </a:rPr>
              <a:t>софинансируемых</a:t>
            </a:r>
            <a:r>
              <a:rPr lang="ru-RU" sz="1200" b="1" i="1" dirty="0" smtClean="0">
                <a:solidFill>
                  <a:schemeClr val="accent6"/>
                </a:solidFill>
              </a:rPr>
              <a:t> из федерального бюджета и республиканского бюджета Республики Хакасия; </a:t>
            </a:r>
          </a:p>
          <a:p>
            <a:endParaRPr lang="ru-RU" sz="800" b="1" i="1" dirty="0" smtClean="0">
              <a:solidFill>
                <a:schemeClr val="accent6"/>
              </a:solidFill>
            </a:endParaRPr>
          </a:p>
          <a:p>
            <a:r>
              <a:rPr lang="ru-RU" sz="1200" b="1" i="1" dirty="0" smtClean="0">
                <a:solidFill>
                  <a:schemeClr val="accent6"/>
                </a:solidFill>
              </a:rPr>
              <a:t>- привлечение средств из вышестоящих бюджетов на софинансирование расходных обязательств муниципального образования Усть-Абаканский район</a:t>
            </a:r>
            <a:endParaRPr lang="ru-RU" sz="1200" b="1" i="1" dirty="0">
              <a:solidFill>
                <a:schemeClr val="accent6"/>
              </a:solidFill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539552" y="1196752"/>
            <a:ext cx="437374" cy="428628"/>
            <a:chOff x="0" y="60476"/>
            <a:chExt cx="437374" cy="624820"/>
          </a:xfrm>
        </p:grpSpPr>
        <p:sp>
          <p:nvSpPr>
            <p:cNvPr id="29" name="Нашивка 28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0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539552" y="2060848"/>
            <a:ext cx="437374" cy="428628"/>
            <a:chOff x="0" y="60476"/>
            <a:chExt cx="437374" cy="624820"/>
          </a:xfrm>
        </p:grpSpPr>
        <p:sp>
          <p:nvSpPr>
            <p:cNvPr id="37" name="Нашивка 3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539552" y="2924944"/>
            <a:ext cx="437374" cy="428628"/>
            <a:chOff x="0" y="60476"/>
            <a:chExt cx="437374" cy="624820"/>
          </a:xfrm>
        </p:grpSpPr>
        <p:sp>
          <p:nvSpPr>
            <p:cNvPr id="40" name="Нашивка 3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76672"/>
            <a:ext cx="800105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Целью основных направлений является определение условий, используемых при составлении проекта бюджета на 2025 год и на плановый период 2026 и 2027 годов, и подходов к его формированию, основных характеристик и прогнозируемых параметров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1196752"/>
            <a:ext cx="7786742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Приоритетами и задачами налоговой политики Усть-Абаканского района на 2025-2027 годы будут являться меры, направленные на наращивание доходного потенциала района, обеспечение бюджетной устойчивости и сбалансированности бюджета, улучшение социального положения малообеспеченных категорий граждан, стимулирование инвестиционной активности, предпринимательской деятельности и легализации теневой сферы бизнеса.</a:t>
            </a:r>
            <a:endParaRPr lang="ru-RU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179512" y="2449101"/>
            <a:ext cx="8784976" cy="440889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1002">
            <a:schemeClr val="lt2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ru-RU" sz="1150" b="1" dirty="0" smtClean="0">
                <a:solidFill>
                  <a:srgbClr val="C00000"/>
                </a:solidFill>
              </a:rPr>
              <a:t>продолжение работы по повышению уровня межведомственного взаимодействия, направленного на обеспечение роста доходного потенциала</a:t>
            </a:r>
            <a:r>
              <a:rPr lang="ru-RU" sz="115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endParaRPr lang="ru-RU" sz="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50" b="1" dirty="0" smtClean="0">
                <a:solidFill>
                  <a:srgbClr val="C00000"/>
                </a:solidFill>
              </a:rPr>
              <a:t>проведение работы по контролю и оценке налоговых расходов (налоговых преференций в виде налоговых льгот, налоговых вычетов и пониженных налоговых ставок) в целях их оптимизации;</a:t>
            </a:r>
          </a:p>
          <a:p>
            <a:endParaRPr lang="ru-RU" sz="8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150" b="1" dirty="0" smtClean="0">
                <a:solidFill>
                  <a:srgbClr val="C00000"/>
                </a:solidFill>
              </a:rPr>
              <a:t>мобилизация доходов бюджета муниципального образования Усть-Абаканский район за счет эффективного администрирования местных налогов. Повышению качества налогового администрирования будет способствовать безусловное выполнение главными администраторами доходов бюджета бюджетных полномочий в части обеспечения ими точности планирования и контроля за поступлением в бюджет администрируемых налогов и сборов, в том числе проведение претензионно-исковой работы; </a:t>
            </a:r>
          </a:p>
          <a:p>
            <a:endParaRPr lang="ru-RU" sz="8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150" b="1" dirty="0" smtClean="0">
                <a:solidFill>
                  <a:srgbClr val="C00000"/>
                </a:solidFill>
              </a:rPr>
              <a:t>усиление мер по укреплению налоговой дисциплины налогоплательщиков;</a:t>
            </a:r>
          </a:p>
          <a:p>
            <a:endParaRPr lang="ru-RU" sz="8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150" b="1" dirty="0" smtClean="0">
                <a:solidFill>
                  <a:srgbClr val="C00000"/>
                </a:solidFill>
              </a:rPr>
              <a:t>продолжить деятельность межведомственной комиссии по работе с недоимщиками по налогам, сборам и иным обязательным платежам в бюджет муниципального образования Усть-Абаканский район;</a:t>
            </a:r>
          </a:p>
          <a:p>
            <a:endParaRPr lang="ru-RU" sz="8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150" b="1" dirty="0" smtClean="0">
                <a:solidFill>
                  <a:srgbClr val="C00000"/>
                </a:solidFill>
              </a:rPr>
              <a:t>осуществлять мониторинг расчетов с бюджетом по крупным и средним предприятиям и организациям муниципального района с целью предотвращения необоснованного сокращения платежей в бюджет и роста задолженности по налогам; </a:t>
            </a:r>
          </a:p>
          <a:p>
            <a:endParaRPr lang="ru-RU" sz="800" b="1" dirty="0" smtClean="0">
              <a:solidFill>
                <a:srgbClr val="C00000"/>
              </a:solidFill>
            </a:endParaRPr>
          </a:p>
          <a:p>
            <a:r>
              <a:rPr lang="ru-RU" sz="1150" b="1" dirty="0" smtClean="0">
                <a:solidFill>
                  <a:srgbClr val="C00000"/>
                </a:solidFill>
              </a:rPr>
              <a:t>- продолжить деятельность межведомственной комиссии по снижению неформальной занятости, легализации «серой» заработной платы и повышению собираемости страховых взносов во внебюджетные фонды в целях выявления и пресечения схем, направленных на уклонение от налогообложения, что с одной стороны будет способствовать выявлению резервов роста налога на доходы физических лиц, а с другой стороны является основой роста реальных доходов налогоплательщиков и социальной защищенности населения;</a:t>
            </a:r>
          </a:p>
          <a:p>
            <a:pPr>
              <a:buFontTx/>
              <a:buChar char="-"/>
            </a:pPr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2132856"/>
            <a:ext cx="5616624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рамках достижения поставленных задач планируется:</a:t>
            </a:r>
            <a:endParaRPr lang="ru-RU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436096" y="6309320"/>
            <a:ext cx="3417118" cy="404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467544" y="991761"/>
            <a:ext cx="8280920" cy="526297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1002">
            <a:schemeClr val="lt2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endParaRPr 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расширение налоговой базы по имущественным налогам путем выявления и включения в налогооблагаемую базу недвижимого имущества и земельных участков, которые до настоящего времени не зарегистрированы;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совершенствования управления муниципальной собственностью, а именно повысить качество претензионной, исковой и адресной работы с арендаторами, имеющими задолженность по арендным платежам за пользование имуществом и земельными участками, находящимися в муниципальной собственности с целью осуществления мер, направленных на безусловное взыскание задолженности в бюджет;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усиление муниципального земельного контроля в отношении земель сельскохозяйственного назначения, не используемых по назначению, с целью повышенного налогообложения и стимулирования их вовлечения в сельскохозяйственный оборот; 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актуализация перечня объектов недвижимости, налоговая база в отношении которых определяется как кадастровая стоимость;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повышение реалистичности прогнозирования и минимизация рисков несбалансированности при бюджетном планировании;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обеспечение бюджетной, экономической и социальной эффективности налоговых расходов;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обеспечение стабильности системы налогообложения для юридических и физических лиц;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совершенствование нормативно-правовых актов о налогах, принятых органами местного самоуправления, с учетом изменений федерального законодательства;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r>
              <a:rPr lang="ru-RU" sz="1200" b="1" dirty="0" smtClean="0">
                <a:solidFill>
                  <a:srgbClr val="C00000"/>
                </a:solidFill>
              </a:rPr>
              <a:t>- поиск новых источников пополнения бюджета района, а также бюджетов сельских поселений.</a:t>
            </a:r>
          </a:p>
          <a:p>
            <a:pPr lvl="3"/>
            <a:endParaRPr lang="ru-RU" sz="1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87624" y="692696"/>
            <a:ext cx="5904656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рамках достижения поставленных задач планируется:</a:t>
            </a:r>
            <a:endParaRPr lang="ru-RU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508104" y="6237312"/>
            <a:ext cx="3417118" cy="404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357950" y="1428736"/>
            <a:ext cx="25066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- 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</a:rPr>
              <a:t>М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униципальных образований -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</a:rPr>
              <a:t>13</a:t>
            </a:r>
            <a:endParaRPr lang="ru-RU" sz="20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357950" y="3357562"/>
            <a:ext cx="239871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</a:t>
            </a:r>
          </a:p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населения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</a:rPr>
              <a:t>-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46 354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</a:rPr>
              <a:t>Населенных пунктов -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268760"/>
            <a:ext cx="5080648" cy="4233873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084168" y="4149080"/>
            <a:ext cx="285748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автомобильных</a:t>
            </a:r>
          </a:p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значения - 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1 401,3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508518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Содержимое 2"/>
          <p:cNvSpPr txBox="1">
            <a:spLocks/>
          </p:cNvSpPr>
          <p:nvPr/>
        </p:nvSpPr>
        <p:spPr>
          <a:xfrm>
            <a:off x="2051720" y="5589240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29,0 %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71,0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4860032" y="63093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2000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38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6016" y="2060848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04248" y="2060848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04248" y="206084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1 935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88024" y="213285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5 844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1 500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1 543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281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47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104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58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76256" y="63093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76256" y="63093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860032" y="63093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 и земельных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6876256" y="5733256"/>
            <a:ext cx="1919288" cy="45256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76256" y="573325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Универсальный спортивный зал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95264190"/>
              </p:ext>
            </p:extLst>
          </p:nvPr>
        </p:nvGraphicFramePr>
        <p:xfrm>
          <a:off x="0" y="785795"/>
          <a:ext cx="9143999" cy="401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5644"/>
                <a:gridCol w="833636"/>
                <a:gridCol w="1032715"/>
                <a:gridCol w="981369"/>
                <a:gridCol w="966439"/>
                <a:gridCol w="966439"/>
                <a:gridCol w="817757"/>
              </a:tblGrid>
              <a:tr h="3866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8802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населения на 1 января,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47,751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47,052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46,354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46,221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46,129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46,185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занятых в экономике,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18,28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18,66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18,66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18,66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18,66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18,60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0010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 плата работников организаций,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48189,9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53560,5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57748,0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61817,6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65499,0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69424,5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Ввод в действие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жилых домов,  тыс.кв.м.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58,9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83,4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85,0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86,0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86,0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2392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безработных, чел.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09638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1,08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0,66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5087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Индекс потребительских цен,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119,6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105,2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106,8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104,6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104,0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103,9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Ожидаемая продолжительность жизни при рождении, лет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68,9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69,2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Добыча полезных ископаемых,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714884"/>
          <a:ext cx="4500594" cy="200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Обрабатывающие производства,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Производство и распределение электроэнергии, газа, пара и воды,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071546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Диаграмма 13"/>
          <p:cNvGraphicFramePr/>
          <p:nvPr/>
        </p:nvGraphicFramePr>
        <p:xfrm>
          <a:off x="4572000" y="4214818"/>
          <a:ext cx="4572000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4143372" y="571480"/>
          <a:ext cx="5000628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857232"/>
            <a:ext cx="9143999" cy="600076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3929066"/>
          <a:ext cx="4572032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1000108"/>
          <a:ext cx="4357718" cy="300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500166" y="0"/>
            <a:ext cx="72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428596" y="1000108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производства, млн. руб</a:t>
            </a:r>
            <a:r>
              <a:rPr lang="ru-RU" sz="1600" b="1" dirty="0" smtClean="0">
                <a:solidFill>
                  <a:schemeClr val="tx1"/>
                </a:solidFill>
              </a:rPr>
              <a:t>.</a:t>
            </a:r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1071546"/>
            <a:ext cx="4357718" cy="2647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Заголовок 7"/>
          <p:cNvSpPr txBox="1">
            <a:spLocks/>
          </p:cNvSpPr>
          <p:nvPr/>
        </p:nvSpPr>
        <p:spPr>
          <a:xfrm>
            <a:off x="1071538" y="357166"/>
            <a:ext cx="7786742" cy="428628"/>
          </a:xfrm>
          <a:prstGeom prst="rect">
            <a:avLst/>
          </a:prstGeom>
          <a:noFill/>
        </p:spPr>
        <p:txBody>
          <a:bodyPr anchor="ctr">
            <a:normAutofit lnSpcReduction="10000"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СЕЛЬСКОЕ ХОЗЯЙСТВО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755576" y="2060848"/>
            <a:ext cx="8047037" cy="1368425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  Решению Совета депутатов </a:t>
            </a:r>
            <a:b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Усть-Абаканского района </a:t>
            </a:r>
            <a:r>
              <a:rPr lang="ru-RU" sz="2400" b="1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№ 10 от 21.03.2025                 </a:t>
            </a:r>
            <a:r>
              <a:rPr kumimoji="0" lang="ru-RU" sz="2400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 внесении изменений в Решение Совета депутатов Усть-Абаканского района Республики Хакасия от 20.12.2024 № 69 «</a:t>
            </a:r>
            <a:r>
              <a:rPr kumimoji="0" lang="ru-RU" sz="2400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О бюджете муниципального образования Усть-Абаканский район Республики Хакасия на 2025 год и плановый период </a:t>
            </a:r>
            <a:br>
              <a:rPr kumimoji="0" lang="ru-RU" sz="2400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202</a:t>
            </a:r>
            <a:r>
              <a:rPr lang="ru-RU" sz="240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6 </a:t>
            </a:r>
            <a:r>
              <a:rPr kumimoji="0" lang="ru-RU" sz="2400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и 2027 годов»</a:t>
            </a:r>
            <a:endParaRPr kumimoji="0" lang="ru-RU" sz="2400" i="0" u="none" strike="noStrike" kern="1200" cap="none" spc="0" normalizeH="0" baseline="0" noProof="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Динамика потребительского рынка</a:t>
            </a:r>
            <a:endParaRPr lang="ru-RU" sz="2400" b="1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Оборот розничной торговли, млн. руб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714752"/>
          <a:ext cx="4714907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611560" y="119675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92285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843808" y="4149080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2027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644008" y="764704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2026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2564904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20" y="1556792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2348880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8689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72711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827584" y="270892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4048" y="2348880"/>
            <a:ext cx="765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7271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308304" y="1700808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86893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72578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86959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715587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64904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644149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17 011,4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876256" y="2492896"/>
            <a:ext cx="157163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15 398,8тыс.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627784" y="2708920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125 538,2 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55576" y="2996952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2 226 365,5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2 100 827,3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31840" y="594928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2 308 196,8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6296" y="1988840"/>
            <a:ext cx="907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2 115 869,6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2040" y="270892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2 131 268,5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14408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2 325 208,2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40352" y="980728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24128" y="4077072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572000" y="3356992"/>
            <a:ext cx="3168352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19 201,8</a:t>
            </a:r>
            <a:endParaRPr lang="ru-RU" sz="100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572000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0,0</a:t>
            </a:r>
            <a:endParaRPr lang="ru-RU" sz="1000" b="1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479704" y="55892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32 410,2</a:t>
            </a:r>
            <a:endParaRPr lang="ru-RU" sz="1000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479704" y="5805264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15 398,8</a:t>
            </a:r>
            <a:endParaRPr lang="ru-RU" sz="10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4572000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15 398,8</a:t>
            </a:r>
            <a:endParaRPr lang="ru-RU" sz="1000" b="1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6444208" y="5157192"/>
            <a:ext cx="2699792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37 503,9</a:t>
            </a:r>
            <a:endParaRPr lang="ru-RU" sz="10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 налог, взимаемый в связи с применением упрощенной системы налогообложения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2025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822003114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="" xmlns:p14="http://schemas.microsoft.com/office/powerpoint/2010/main" val="3121788084"/>
              </p:ext>
            </p:extLst>
          </p:nvPr>
        </p:nvGraphicFramePr>
        <p:xfrm>
          <a:off x="107504" y="141277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2025-2027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="" xmlns:p14="http://schemas.microsoft.com/office/powerpoint/2010/main" val="1983804050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="" xmlns:p14="http://schemas.microsoft.com/office/powerpoint/2010/main" val="4094365213"/>
              </p:ext>
            </p:extLst>
          </p:nvPr>
        </p:nvGraphicFramePr>
        <p:xfrm>
          <a:off x="500034" y="1052736"/>
          <a:ext cx="5072098" cy="2519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779912" y="134076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5868144" y="3356992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03558405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2025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72341003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03709364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87824" y="1196752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2123728" y="3284984"/>
            <a:ext cx="6639744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1691680" y="1772816"/>
            <a:ext cx="7056784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2627784" y="1916832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051720" y="3356992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4797152"/>
            <a:ext cx="3278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ЗАО ЗДК «Золотая звезда»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7020272" y="335699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1844824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7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http://vt-spb.ru/upload/iblock/29b/logo%20(2)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4725144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46223972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1 491 855,7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1 483 981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1 652 723,8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153 880,0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120 783,0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60 584,0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115 206,1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147 420,3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375 793,6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1 142 862,2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1 141 198,8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1 142 142,3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79 907,4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74 578,9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74 203,9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2025-2027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-324544" y="1340768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граждан», который познакомит Вас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основными положениями  бюджета муниципального образования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Усть-Абаканский район на 2025 год и на плановый период  2026 и 2027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4754" name="Picture 2" descr="https://ust-abakan.ru/upload/medialibrary/5a5/d9s08pm2mbkcgxa20ikp46k3ofbrcqfi/Elena-Vladimirovna-Egorov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332656"/>
            <a:ext cx="2592288" cy="34518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2025 год и плановый период 2026-2027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5949280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5949280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="" xmlns:p14="http://schemas.microsoft.com/office/powerpoint/2010/main" val="2546326388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2025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267744" y="321297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2 226 365,5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187624" y="3284984"/>
            <a:ext cx="252028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187624" y="6453336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87624" y="4797152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87624" y="3789040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187624" y="5805264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87624" y="4293096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212976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268760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9926" y="3717033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3995936" y="4725144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95936" y="5805264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2776" y="64341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3928" y="1844824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95936" y="4221088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64928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87624" y="5301208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3999926" y="5301208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65484379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138 082,2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106 245,3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106 263,2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873,9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873,9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868,9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52585170"/>
              </p:ext>
            </p:extLst>
          </p:nvPr>
        </p:nvGraphicFramePr>
        <p:xfrm>
          <a:off x="4853192" y="422108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121 891,5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121 808,0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122 037,9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9876324"/>
              </p:ext>
            </p:extLst>
          </p:nvPr>
        </p:nvGraphicFramePr>
        <p:xfrm>
          <a:off x="4853192" y="472514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66 329,5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53 498,3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49 315,5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4343700"/>
              </p:ext>
            </p:extLst>
          </p:nvPr>
        </p:nvGraphicFramePr>
        <p:xfrm>
          <a:off x="4857182" y="53012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11 465,1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9 462,4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8 745,2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60032" y="5877272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06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80862970"/>
              </p:ext>
            </p:extLst>
          </p:nvPr>
        </p:nvGraphicFramePr>
        <p:xfrm>
          <a:off x="4860032" y="64341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148 910,7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148 064,0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148 064,0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12890613"/>
              </p:ext>
            </p:extLst>
          </p:nvPr>
        </p:nvGraphicFramePr>
        <p:xfrm>
          <a:off x="4860032" y="3212976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1 413 332,9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1 413 833,5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1 586 162,9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34252477"/>
              </p:ext>
            </p:extLst>
          </p:nvPr>
        </p:nvGraphicFramePr>
        <p:xfrm>
          <a:off x="4860032" y="371703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140 168,7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110 249,3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104 541,2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76754927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114 270,2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96 249,2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117 254,9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23504214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60 810,9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41 628,8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51 307,8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2027год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2026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500830" y="835874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2479" y="1847325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0830" y="3716194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3680" y="3283575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496840" y="4291688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496840" y="4795744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0830" y="5300370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3680" y="65047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3680" y="5947872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>
          <a:xfrm>
            <a:off x="7927080" y="6492875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32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Заголовок 1"/>
          <p:cNvSpPr txBox="1">
            <a:spLocks/>
          </p:cNvSpPr>
          <p:nvPr/>
        </p:nvSpPr>
        <p:spPr>
          <a:xfrm>
            <a:off x="1187624" y="2852936"/>
            <a:ext cx="2500330" cy="35719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0600  Охрана окружающей среды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00708" name="Picture 4" descr="https://likey.su/upload/iblock/d37/adq9whz1gx5hs76cxew2jhyxrd2ijz06.jpg"/>
          <p:cNvPicPr>
            <a:picLocks noChangeAspect="1" noChangeArrowheads="1"/>
          </p:cNvPicPr>
          <p:nvPr/>
        </p:nvPicPr>
        <p:blipFill>
          <a:blip r:embed="rId15" cstate="print"/>
          <a:srcRect l="26216" t="10156" r="26427" b="17483"/>
          <a:stretch>
            <a:fillRect/>
          </a:stretch>
        </p:blipFill>
        <p:spPr bwMode="auto">
          <a:xfrm>
            <a:off x="3923928" y="2780928"/>
            <a:ext cx="360040" cy="366469"/>
          </a:xfrm>
          <a:prstGeom prst="rect">
            <a:avLst/>
          </a:prstGeom>
          <a:noFill/>
        </p:spPr>
      </p:pic>
      <p:grpSp>
        <p:nvGrpSpPr>
          <p:cNvPr id="79" name="Группа 84"/>
          <p:cNvGrpSpPr/>
          <p:nvPr/>
        </p:nvGrpSpPr>
        <p:grpSpPr>
          <a:xfrm rot="5400000">
            <a:off x="4500830" y="2852098"/>
            <a:ext cx="285753" cy="287430"/>
            <a:chOff x="4117015" y="1174021"/>
            <a:chExt cx="460885" cy="358868"/>
          </a:xfrm>
          <a:solidFill>
            <a:schemeClr val="accent2"/>
          </a:solidFill>
          <a:scene3d>
            <a:camera prst="orthographicFront"/>
            <a:lightRig rig="flat" dir="t"/>
          </a:scene3d>
        </p:grpSpPr>
        <p:sp>
          <p:nvSpPr>
            <p:cNvPr id="82" name="Стрелка вправо 8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aphicFrame>
        <p:nvGraphicFramePr>
          <p:cNvPr id="85" name="Таблица 8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59370116"/>
              </p:ext>
            </p:extLst>
          </p:nvPr>
        </p:nvGraphicFramePr>
        <p:xfrm>
          <a:off x="4860032" y="278092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10 104,0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10 104,0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10 104,0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9477540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4 048,7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3 235,1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3 235,1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2027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61333618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55 739,4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40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837,0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40 957,0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99296407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24 186,9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20 444,9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20 444,9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90539484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04432121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46 019,2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34 912,7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34 810,6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04536064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7 787,9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6 515,5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6 515,5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43206" y="2745626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3928" y="2420888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3928" y="141277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4127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61972435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11 021,4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9 084,3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9 084,3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15133590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16 495,6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16 865,6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17 125,6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51961227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1 400,0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1 400,0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1 400,0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02321427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83 091,2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64 338,3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85 084,1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89784443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2 262,0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4 561,0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4 561,0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707904" y="2204864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417768" y="1846928"/>
            <a:ext cx="801432" cy="221159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2027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923928" y="1916832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81150" y="1916832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656,9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656,9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656,9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743206" y="1881530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5214974" cy="965207"/>
          </a:xfrm>
        </p:spPr>
        <p:txBody>
          <a:bodyPr>
            <a:noAutofit/>
          </a:bodyPr>
          <a:lstStyle/>
          <a:p>
            <a:pPr algn="l"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200" dirty="0" smtClean="0">
                <a:solidFill>
                  <a:srgbClr val="C00000"/>
                </a:solidFill>
              </a:rPr>
              <a:t>Распределение бюджетных ассигнований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по подразделам классификации расходов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бюджета  муниципального образования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611560" y="638132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273254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133294"/>
            <a:ext cx="2571768" cy="107157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239852" y="1304764"/>
            <a:ext cx="1296144" cy="21602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95936" y="1196752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03848" y="2708920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79912" y="20608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57198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821866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058"/>
            <a:ext cx="2803752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5000613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500006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35699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78575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57157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21451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857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42882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12855181"/>
              </p:ext>
            </p:extLst>
          </p:nvPr>
        </p:nvGraphicFramePr>
        <p:xfrm>
          <a:off x="7081150" y="177281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17 497,4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15 075,4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15 076,5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90246120"/>
              </p:ext>
            </p:extLst>
          </p:nvPr>
        </p:nvGraphicFramePr>
        <p:xfrm>
          <a:off x="6948263" y="1196752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43 308,5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544,2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36 231,4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05196582"/>
              </p:ext>
            </p:extLst>
          </p:nvPr>
        </p:nvGraphicFramePr>
        <p:xfrm>
          <a:off x="7081150" y="564300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9 262,1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6 965,6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5 577,9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33915956"/>
              </p:ext>
            </p:extLst>
          </p:nvPr>
        </p:nvGraphicFramePr>
        <p:xfrm>
          <a:off x="7081150" y="628595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67 404,5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56 459,5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56 451,5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99584587"/>
              </p:ext>
            </p:extLst>
          </p:nvPr>
        </p:nvGraphicFramePr>
        <p:xfrm>
          <a:off x="6876255" y="3928496"/>
          <a:ext cx="244827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902517"/>
                <a:gridCol w="726120"/>
                <a:gridCol w="81963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1056554,2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109087,2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1265972,5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18201464"/>
              </p:ext>
            </p:extLst>
          </p:nvPr>
        </p:nvGraphicFramePr>
        <p:xfrm>
          <a:off x="7081150" y="49286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52736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500546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71118109"/>
              </p:ext>
            </p:extLst>
          </p:nvPr>
        </p:nvGraphicFramePr>
        <p:xfrm>
          <a:off x="6929454" y="3356992"/>
          <a:ext cx="232306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825061"/>
                <a:gridCol w="729731"/>
                <a:gridCol w="768274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227369,1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210100,9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212994,3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404664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2027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100392" y="11663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067944" y="170080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28568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9418364"/>
              </p:ext>
            </p:extLst>
          </p:nvPr>
        </p:nvGraphicFramePr>
        <p:xfrm>
          <a:off x="7081150" y="435712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52 743,1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49 437,4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45 166,6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5" name="Заголовок 1"/>
          <p:cNvSpPr txBox="1">
            <a:spLocks/>
          </p:cNvSpPr>
          <p:nvPr/>
        </p:nvSpPr>
        <p:spPr>
          <a:xfrm>
            <a:off x="539552" y="256490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0600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Охрана окружающей среды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76" name="Рисунок 75" descr="https://www.tula.ru/activity/economics/city-budget/2016/14.jpg"/>
          <p:cNvPicPr/>
          <p:nvPr/>
        </p:nvPicPr>
        <p:blipFill>
          <a:blip r:embed="rId5" cstate="print"/>
          <a:srcRect l="64321" t="74583" r="24839" b="9792"/>
          <a:stretch>
            <a:fillRect/>
          </a:stretch>
        </p:blipFill>
        <p:spPr bwMode="auto">
          <a:xfrm rot="20684013">
            <a:off x="753912" y="2451503"/>
            <a:ext cx="866672" cy="650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7" name="Скругленный прямоугольник 76"/>
          <p:cNvSpPr/>
          <p:nvPr/>
        </p:nvSpPr>
        <p:spPr>
          <a:xfrm>
            <a:off x="3995936" y="263691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06 05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78" name="Группа 29"/>
          <p:cNvGrpSpPr/>
          <p:nvPr/>
        </p:nvGrpSpPr>
        <p:grpSpPr>
          <a:xfrm>
            <a:off x="3203848" y="1556792"/>
            <a:ext cx="571504" cy="339903"/>
            <a:chOff x="1488406" y="1094161"/>
            <a:chExt cx="310105" cy="339903"/>
          </a:xfrm>
        </p:grpSpPr>
        <p:sp>
          <p:nvSpPr>
            <p:cNvPr id="79" name="Стрелка вправо 78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84" name="Таблица 8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46796467"/>
              </p:ext>
            </p:extLst>
          </p:nvPr>
        </p:nvGraphicFramePr>
        <p:xfrm>
          <a:off x="7081150" y="27809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10 104,0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10 104,0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10 104,0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3995936" y="620688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>
            <a:off x="3779912" y="1340768"/>
            <a:ext cx="216023" cy="1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72" name="Таблица 7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36506595"/>
              </p:ext>
            </p:extLst>
          </p:nvPr>
        </p:nvGraphicFramePr>
        <p:xfrm>
          <a:off x="6948263" y="692696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5 009,2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50986661"/>
              </p:ext>
            </p:extLst>
          </p:nvPr>
        </p:nvGraphicFramePr>
        <p:xfrm>
          <a:off x="6948263" y="1357299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101802,1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78 738,5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73 030,4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54905259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38 366,6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31 510,8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510,8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7 120,1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7 120,1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7 120,1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38330843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3 350,2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2 137,0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2 155,7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99698923"/>
              </p:ext>
            </p:extLst>
          </p:nvPr>
        </p:nvGraphicFramePr>
        <p:xfrm>
          <a:off x="6948263" y="4643447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111421,1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112550,9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112762,1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2027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79912" y="364502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3208228"/>
              </p:ext>
            </p:extLst>
          </p:nvPr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11 465,1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9 462,4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8 745,2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16867131"/>
              </p:ext>
            </p:extLst>
          </p:nvPr>
        </p:nvGraphicFramePr>
        <p:xfrm>
          <a:off x="6948264" y="1500174"/>
          <a:ext cx="2232248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022"/>
                <a:gridCol w="784798"/>
                <a:gridCol w="72242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66 455,5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53 498,3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49 315,5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39610118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148 064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064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148 064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846,7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660232" y="6581001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2 226 365,5</a:t>
            </a: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60032" y="6643661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8" y="6581001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2 131 268,5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316416" y="6581001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2 342 219,5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2027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211960" y="6381328"/>
            <a:ext cx="2880320" cy="21602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</a:rPr>
              <a:t>Условно утверждаемые расходы</a:t>
            </a: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96336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19 201,8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388424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37 503,9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2025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="" xmlns:p14="http://schemas.microsoft.com/office/powerpoint/2010/main" val="4090673176"/>
              </p:ext>
            </p:extLst>
          </p:nvPr>
        </p:nvGraphicFramePr>
        <p:xfrm>
          <a:off x="611560" y="1412776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8" cstate="print"/>
          <a:srcRect l="64382" t="43928" r="13925" b="32143"/>
          <a:stretch>
            <a:fillRect/>
          </a:stretch>
        </p:blipFill>
        <p:spPr bwMode="auto">
          <a:xfrm>
            <a:off x="7524328" y="980728"/>
            <a:ext cx="144016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8" cstate="print"/>
          <a:srcRect l="58432" t="71429" r="17251" b="2321"/>
          <a:stretch>
            <a:fillRect/>
          </a:stretch>
        </p:blipFill>
        <p:spPr bwMode="auto">
          <a:xfrm>
            <a:off x="7524328" y="3356992"/>
            <a:ext cx="151216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8" cstate="print"/>
          <a:srcRect l="39684" t="27143" r="36880" b="51071"/>
          <a:stretch>
            <a:fillRect/>
          </a:stretch>
        </p:blipFill>
        <p:spPr bwMode="auto">
          <a:xfrm>
            <a:off x="7524328" y="5589240"/>
            <a:ext cx="146886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Объект 1"/>
          <p:cNvGraphicFramePr/>
          <p:nvPr>
            <p:extLst>
              <p:ext uri="{D42A27DB-BD31-4B8C-83A1-F6EECF244321}">
                <p14:modId xmlns="" xmlns:p14="http://schemas.microsoft.com/office/powerpoint/2010/main" val="3769633076"/>
              </p:ext>
            </p:extLst>
          </p:nvPr>
        </p:nvGraphicFramePr>
        <p:xfrm>
          <a:off x="323528" y="2132856"/>
          <a:ext cx="7670655" cy="4223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92634" name="Picture 122" descr="https://avatars.mds.yandex.net/get-altay/4335161/2a00000178a1dad23f6fd44070b7c6ea87c3/XXL"/>
          <p:cNvPicPr>
            <a:picLocks noChangeAspect="1" noChangeArrowheads="1"/>
          </p:cNvPicPr>
          <p:nvPr/>
        </p:nvPicPr>
        <p:blipFill>
          <a:blip r:embed="rId10" cstate="print"/>
          <a:srcRect t="18182" b="18182"/>
          <a:stretch>
            <a:fillRect/>
          </a:stretch>
        </p:blipFill>
        <p:spPr bwMode="auto">
          <a:xfrm>
            <a:off x="7452320" y="2204864"/>
            <a:ext cx="1584176" cy="1008112"/>
          </a:xfrm>
          <a:prstGeom prst="rect">
            <a:avLst/>
          </a:prstGeom>
          <a:noFill/>
        </p:spPr>
      </p:pic>
      <p:pic>
        <p:nvPicPr>
          <p:cNvPr id="192636" name="Picture 124" descr="https://i1.wp.com/ecoprostir.com/wp-content/uploads/2018/07/eco.jpg?fit=2092%2C2317"/>
          <p:cNvPicPr>
            <a:picLocks noChangeAspect="1" noChangeArrowheads="1"/>
          </p:cNvPicPr>
          <p:nvPr/>
        </p:nvPicPr>
        <p:blipFill>
          <a:blip r:embed="rId11" cstate="print"/>
          <a:srcRect l="23350" t="21082" r="14385" b="19185"/>
          <a:stretch>
            <a:fillRect/>
          </a:stretch>
        </p:blipFill>
        <p:spPr bwMode="auto">
          <a:xfrm>
            <a:off x="7596336" y="4581128"/>
            <a:ext cx="1368152" cy="899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126089243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="" xmlns:p14="http://schemas.microsoft.com/office/powerpoint/2010/main" val="448378914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2025 и плановый период 2026 и 2027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2025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1 734 922,4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smtClean="0">
                <a:solidFill>
                  <a:schemeClr val="bg1"/>
                </a:solidFill>
              </a:rPr>
              <a:t>178 190,5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47664" y="4509120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7 881,8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47664" y="573325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216 610,6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80312" y="19888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2 137 605,3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40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2025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91880" y="1556792"/>
            <a:ext cx="108012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1 366 892,0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3888" y="2204864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157 665,6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35896" y="321297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141 772,8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65 954,1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47995" y="5449816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2 637,9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25,0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109,0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7 747,8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2025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Комплексное развитие сельских территорий Усть-Абаканского района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91880" y="2060848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37 518,6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63888" y="314096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84 491,2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3 734,3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63888" y="5286388"/>
            <a:ext cx="93667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52 446,4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181 122,2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1 612,0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28384" y="5157192"/>
            <a:ext cx="92929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27 474,6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50,0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6 351,8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27785" y="1556792"/>
            <a:ext cx="4102982" cy="800639"/>
            <a:chOff x="773172" y="188728"/>
            <a:chExt cx="2315544" cy="1382242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73172" y="188728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1 366 892,0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1 334 943,0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31 121,8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827,2        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03648" y="18864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="" xmlns:p14="http://schemas.microsoft.com/office/powerpoint/2010/main" val="1874670073"/>
              </p:ext>
            </p:extLst>
          </p:nvPr>
        </p:nvGraphicFramePr>
        <p:xfrm>
          <a:off x="251520" y="1196752"/>
          <a:ext cx="658996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475656" y="548680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2025 год и плановый период 2026-2027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="" xmlns:p14="http://schemas.microsoft.com/office/powerpoint/2010/main" val="2702285609"/>
              </p:ext>
            </p:extLst>
          </p:nvPr>
        </p:nvGraphicFramePr>
        <p:xfrm>
          <a:off x="142844" y="629970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91771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297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7 787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Воспитанников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1 935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1 842,63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88224" y="6492875"/>
            <a:ext cx="21336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>
          <a:xfrm>
            <a:off x="2987824" y="6597352"/>
            <a:ext cx="2895600" cy="260648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33 526,5    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60 305,4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22 838,9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670,8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45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s://cloud.pulse19.ru/uploads/2022/04/foto-so-stranicy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293096"/>
            <a:ext cx="3602003" cy="2400398"/>
          </a:xfrm>
          <a:prstGeom prst="rect">
            <a:avLst/>
          </a:prstGeom>
          <a:noFill/>
        </p:spPr>
      </p:pic>
      <p:pic>
        <p:nvPicPr>
          <p:cNvPr id="1038" name="Picture 14" descr="https://sun9-35.userapi.com/impg/J0jC3-w0ETs10XYFXYaU_2QZhziHpjed_hocVg/r8V2ufriS7Q.jpg?size=604x453&amp;quality=95&amp;sign=1a136054e93af8b18cc10842cb828a0f&amp;c_uniq_tag=9CK8DHIdP3QDfs6KeBpa5LgZfYpoUmeEK2sDt63RozQ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564904"/>
            <a:ext cx="2880320" cy="2160240"/>
          </a:xfrm>
          <a:prstGeom prst="rect">
            <a:avLst/>
          </a:prstGeom>
          <a:noFill/>
        </p:spPr>
      </p:pic>
      <p:pic>
        <p:nvPicPr>
          <p:cNvPr id="1042" name="Picture 18" descr="https://ust-abakan.ru/upload/iblock/31f/DSC072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437112"/>
            <a:ext cx="3947878" cy="223224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259632" y="188640"/>
            <a:ext cx="468052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«Развитие физической культуры и спорта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Усть-Абаканском районе» (тыс.рублей)</a:t>
            </a:r>
          </a:p>
        </p:txBody>
      </p:sp>
      <p:pic>
        <p:nvPicPr>
          <p:cNvPr id="1028" name="Picture 4" descr="https://ust-abakan.ru/upload/iblock/c72/basketbo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764704"/>
            <a:ext cx="2952328" cy="1660684"/>
          </a:xfrm>
          <a:prstGeom prst="rect">
            <a:avLst/>
          </a:prstGeom>
          <a:noFill/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36680279"/>
              </p:ext>
            </p:extLst>
          </p:nvPr>
        </p:nvGraphicFramePr>
        <p:xfrm>
          <a:off x="251520" y="1340767"/>
          <a:ext cx="5544616" cy="2703588"/>
        </p:xfrm>
        <a:graphic>
          <a:graphicData uri="http://schemas.openxmlformats.org/drawingml/2006/table">
            <a:tbl>
              <a:tblPr/>
              <a:tblGrid>
                <a:gridCol w="4669150"/>
                <a:gridCol w="875466"/>
              </a:tblGrid>
              <a:tr h="578171">
                <a:tc>
                  <a:txBody>
                    <a:bodyPr/>
                    <a:lstStyle/>
                    <a:p>
                      <a:pPr lvl="0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Проведение спортивных мероприятий, обеспечение подготовки команд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120,0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6459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развития отрасли физической культуры и спорта (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деятельности подведомственных учреждений (МБУДО "Усть-Абаканская СШ»  и МАУ «Универсальный спортивный зал )</a:t>
                      </a:r>
                      <a:endParaRPr lang="ru-RU" sz="1150" b="0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64 958,8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500506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Физкультурно-оздоровительная работа с различными категориями населения</a:t>
                      </a:r>
                      <a:endParaRPr lang="ru-RU" sz="1150" b="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375,3</a:t>
                      </a:r>
                      <a:endParaRPr lang="ru-RU" sz="115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  <a:tr h="363590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Укрепление материально-технической</a:t>
                      </a:r>
                      <a:r>
                        <a:rPr lang="ru-RU" sz="115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базы и создание условий для занятий физ.культурой и спортом</a:t>
                      </a:r>
                      <a:endParaRPr lang="ru-RU" sz="1150" b="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500,0</a:t>
                      </a:r>
                      <a:endParaRPr lang="ru-RU" sz="115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  <a:tr h="583809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Оказание адресной финансовой поддержки спортивным организациям, осуществляющим подготовку спортивного резерва</a:t>
                      </a: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0,0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2025 год – 83 091,2 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2026 год – 64 338,3 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2027 год –  85 084,1 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2025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419872" y="1628800"/>
            <a:ext cx="23399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капитальный ремонт объектов коммунальной инфраструктуры-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24 819,2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2485510" cy="205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539552" y="1556792"/>
            <a:ext cx="2126610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и  граждан, проживающих на сельских территориях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3 734,3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56176" y="1340768"/>
            <a:ext cx="2628007" cy="2016224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комплексного развития сельских территорий в части реализации мероприятий, связанных со строительством жилого помещения (жилого дома), предоставляемого гражданам по договорам найма жилого помещения – 858,2 тыс.руб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31778" name="Picture 2" descr="https://septik27.ru/wp-content/uploads/0/2/d/02ddc8d82aaf3ad1508a448b6a2d71b8.jpg"/>
          <p:cNvPicPr>
            <a:picLocks noChangeAspect="1" noChangeArrowheads="1"/>
          </p:cNvPicPr>
          <p:nvPr/>
        </p:nvPicPr>
        <p:blipFill>
          <a:blip r:embed="rId5" cstate="print"/>
          <a:srcRect l="13333" r="12000"/>
          <a:stretch>
            <a:fillRect/>
          </a:stretch>
        </p:blipFill>
        <p:spPr bwMode="auto">
          <a:xfrm>
            <a:off x="5364088" y="3717032"/>
            <a:ext cx="3584398" cy="1800200"/>
          </a:xfrm>
          <a:prstGeom prst="rect">
            <a:avLst/>
          </a:prstGeom>
          <a:noFill/>
        </p:spPr>
      </p:pic>
      <p:pic>
        <p:nvPicPr>
          <p:cNvPr id="331780" name="Picture 4" descr="https://fb.ru/misc/i/gallery/48794/2768815.jpg"/>
          <p:cNvPicPr>
            <a:picLocks noChangeAspect="1" noChangeArrowheads="1"/>
          </p:cNvPicPr>
          <p:nvPr/>
        </p:nvPicPr>
        <p:blipFill>
          <a:blip r:embed="rId6" cstate="print"/>
          <a:srcRect l="36175" r="333"/>
          <a:stretch>
            <a:fillRect/>
          </a:stretch>
        </p:blipFill>
        <p:spPr bwMode="auto">
          <a:xfrm>
            <a:off x="2915816" y="3429000"/>
            <a:ext cx="2304256" cy="23214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2025-2027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2025-2027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«Комплексное развитие сельских территорий Усть-Абаканского района»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23728" y="292494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87 493,1 тыс.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7 735,8 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920508" y="220885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91880" y="270892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4 048,7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730530" y="1848814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16216" y="234888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3 959,7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567545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617,1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91683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53 207,7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842330" y="3140968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940152" y="2924944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1563062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940152" y="429309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7 127,0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63888" y="5013176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63954" y="5727556"/>
            <a:ext cx="173425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10 478,9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0946" y="4655986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>
          <a:xfrm>
            <a:off x="7852793" y="6200652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56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1979712" y="6309320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6588224" y="5085184"/>
            <a:ext cx="2286000" cy="14927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84168" y="6381328"/>
            <a:ext cx="131747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49" name="Рисунок 48" descr="https://cf3.ppt-online.org/files3/slide/j/j1sHCDUyTYmMuXfEeRVB3cFzq4SlGb9gpZkh0A/slide-4.jpg"/>
          <p:cNvPicPr/>
          <p:nvPr/>
        </p:nvPicPr>
        <p:blipFill>
          <a:blip r:embed="rId10" cstate="print"/>
          <a:srcRect l="19879" t="53202" r="21183" b="2135"/>
          <a:stretch>
            <a:fillRect/>
          </a:stretch>
        </p:blipFill>
        <p:spPr bwMode="auto">
          <a:xfrm>
            <a:off x="5940152" y="5589240"/>
            <a:ext cx="938905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Прямоугольник 44"/>
          <p:cNvSpPr/>
          <p:nvPr/>
        </p:nvSpPr>
        <p:spPr>
          <a:xfrm>
            <a:off x="3347864" y="3429000"/>
            <a:ext cx="2286000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Зарезервированные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средства на реализацию инициативных проектов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275856" y="4077072"/>
            <a:ext cx="148418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7170" name="Picture 2" descr="https://static.tildacdn.com/tild6462-3461-4563-b238-333666653561/Screenshot_1.png"/>
          <p:cNvPicPr>
            <a:picLocks noChangeAspect="1" noChangeArrowheads="1"/>
          </p:cNvPicPr>
          <p:nvPr/>
        </p:nvPicPr>
        <p:blipFill>
          <a:blip r:embed="rId11" cstate="print"/>
          <a:srcRect l="46461" t="30204" r="13139" b="12941"/>
          <a:stretch>
            <a:fillRect/>
          </a:stretch>
        </p:blipFill>
        <p:spPr bwMode="auto">
          <a:xfrm>
            <a:off x="3131840" y="3140968"/>
            <a:ext cx="720080" cy="576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2025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2026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2027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50,0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50,0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01.01.2027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01.01.2028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01.01.2027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01.01.2028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Первый заместитель Главы администрации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Усть-Абаканского района  - 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</a:t>
            </a:r>
            <a:r>
              <a:rPr lang="ru-RU" sz="1600" b="1" dirty="0" smtClean="0">
                <a:solidFill>
                  <a:srgbClr val="002060"/>
                </a:solidFill>
              </a:rPr>
              <a:t>       Потылицына </a:t>
            </a:r>
            <a:r>
              <a:rPr lang="ru-RU" sz="1600" b="1" dirty="0">
                <a:solidFill>
                  <a:srgbClr val="002060"/>
                </a:solidFill>
              </a:rPr>
              <a:t>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39552" y="3140968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73, 2-14-32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11560" y="6021288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179512" y="443711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179512" y="530120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179512" y="6021288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60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2027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2026 и 2027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19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8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9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18149</TotalTime>
  <Words>5793</Words>
  <Application>Microsoft Office PowerPoint</Application>
  <PresentationFormat>Экран (4:3)</PresentationFormat>
  <Paragraphs>1138</Paragraphs>
  <Slides>60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60</vt:i4>
      </vt:variant>
    </vt:vector>
  </HeadingPairs>
  <TitlesOfParts>
    <vt:vector size="66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 БЮДЖЕТ  для граждан </vt:lpstr>
      <vt:lpstr>Слайд 2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Слайд 14</vt:lpstr>
      <vt:lpstr>Слайд 15</vt:lpstr>
      <vt:lpstr>Сеть муниципальных учреждений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Доходы бюджета муниципального образования  Усть-Абаканский район на 2025-2027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28</vt:lpstr>
      <vt:lpstr>Объемы межбюджетных трансфертов  на 2025-2027 годы</vt:lpstr>
      <vt:lpstr>Слайд 30</vt:lpstr>
      <vt:lpstr>Структура расходов бюджета   муниципального образования Усть - Абаканский район в 2025 году </vt:lpstr>
      <vt:lpstr>Слайд 32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 по подразделам классификации расходов   бюджета  муниципального образования 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2025 году 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4818</cp:revision>
  <dcterms:created xsi:type="dcterms:W3CDTF">2013-11-30T21:03:12Z</dcterms:created>
  <dcterms:modified xsi:type="dcterms:W3CDTF">2025-05-20T08:00:27Z</dcterms:modified>
</cp:coreProperties>
</file>